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17"/>
  </p:notesMasterIdLst>
  <p:sldIdLst>
    <p:sldId id="2877" r:id="rId2"/>
    <p:sldId id="257" r:id="rId3"/>
    <p:sldId id="258" r:id="rId4"/>
    <p:sldId id="288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YLim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99FF"/>
    <a:srgbClr val="FF66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15" autoAdjust="0"/>
    <p:restoredTop sz="91950" autoAdjust="0"/>
  </p:normalViewPr>
  <p:slideViewPr>
    <p:cSldViewPr>
      <p:cViewPr varScale="1">
        <p:scale>
          <a:sx n="163" d="100"/>
          <a:sy n="163" d="100"/>
        </p:scale>
        <p:origin x="2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120"/>
      </p:cViewPr>
      <p:guideLst>
        <p:guide orient="horz" pos="2880"/>
        <p:guide pos="2160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50F0499-AE52-4672-879B-3107B2FC2A9F}" type="datetimeFigureOut">
              <a:rPr lang="ko-KR" altLang="en-US" smtClean="0"/>
              <a:t>2022. 2. 28.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E9CED1A8-8C93-4BD0-9402-1D92621696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23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부제목 2"/>
          <p:cNvSpPr>
            <a:spLocks noGrp="1"/>
          </p:cNvSpPr>
          <p:nvPr>
            <p:ph type="subTitle" idx="1"/>
          </p:nvPr>
        </p:nvSpPr>
        <p:spPr>
          <a:xfrm>
            <a:off x="251520" y="78531"/>
            <a:ext cx="8640960" cy="576065"/>
          </a:xfrm>
        </p:spPr>
        <p:txBody>
          <a:bodyPr anchor="ctr"/>
          <a:lstStyle>
            <a:lvl1pPr marL="0" indent="0" algn="ctr" rtl="0" fontAlgn="base" latinLnBrk="1">
              <a:spcBef>
                <a:spcPct val="0"/>
              </a:spcBef>
              <a:spcAft>
                <a:spcPct val="0"/>
              </a:spcAft>
              <a:buNone/>
              <a:defRPr kumimoji="1" lang="ko-KR" altLang="en-US" sz="2400" b="1" kern="1200" cap="none" spc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19" name="제목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542033"/>
          </a:xfrm>
          <a:effectLst>
            <a:outerShdw dist="17780" dir="2700000" algn="ctr" rotWithShape="0">
              <a:srgbClr val="000000"/>
            </a:outerShdw>
          </a:effectLst>
        </p:spPr>
        <p:txBody>
          <a:bodyPr/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sz="4400" b="1" kern="1200" dirty="0">
                <a:solidFill>
                  <a:schemeClr val="tx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  <a:cs typeface="Adobe Arabic" pitchFamily="18" charset="-78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36" name="그룹 35"/>
          <p:cNvGrpSpPr/>
          <p:nvPr userDrawn="1"/>
        </p:nvGrpSpPr>
        <p:grpSpPr>
          <a:xfrm>
            <a:off x="-3579" y="3573016"/>
            <a:ext cx="9147579" cy="64193"/>
            <a:chOff x="-3579" y="3356992"/>
            <a:chExt cx="9147579" cy="64193"/>
          </a:xfrm>
        </p:grpSpPr>
        <p:cxnSp>
          <p:nvCxnSpPr>
            <p:cNvPr id="31" name="직선 연결선 30"/>
            <p:cNvCxnSpPr/>
            <p:nvPr userDrawn="1"/>
          </p:nvCxnSpPr>
          <p:spPr>
            <a:xfrm>
              <a:off x="0" y="3356992"/>
              <a:ext cx="9144000" cy="0"/>
            </a:xfrm>
            <a:prstGeom prst="line">
              <a:avLst/>
            </a:prstGeom>
            <a:ln w="63500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 userDrawn="1"/>
          </p:nvCxnSpPr>
          <p:spPr>
            <a:xfrm>
              <a:off x="-3579" y="3421185"/>
              <a:ext cx="9144000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 userDrawn="1"/>
        </p:nvSpPr>
        <p:spPr>
          <a:xfrm>
            <a:off x="3347864" y="403016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sz="24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Youjip</a:t>
            </a:r>
            <a:r>
              <a:rPr kumimoji="1" lang="en-US" altLang="ko-KR" sz="2400" b="1" baseline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Won</a:t>
            </a:r>
            <a:endParaRPr kumimoji="1" lang="en-US" altLang="ko-KR" sz="24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6" y="5013176"/>
            <a:ext cx="2638429" cy="7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7346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0" y="6500813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3" y="880070"/>
            <a:ext cx="8786812" cy="5501258"/>
          </a:xfrm>
        </p:spPr>
        <p:txBody>
          <a:bodyPr/>
          <a:lstStyle>
            <a:lvl1pPr>
              <a:lnSpc>
                <a:spcPct val="150000"/>
              </a:lnSpc>
              <a:buClr>
                <a:srgbClr val="002060"/>
              </a:buClr>
              <a:defRPr sz="2000" b="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buClr>
                <a:srgbClr val="002060"/>
              </a:buClr>
              <a:defRPr sz="18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buClr>
                <a:srgbClr val="002060"/>
              </a:buClr>
              <a:defRPr sz="16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buClr>
                <a:srgbClr val="002060"/>
              </a:buClr>
              <a:defRPr sz="14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buClr>
                <a:srgbClr val="002060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64934" y="6592713"/>
            <a:ext cx="1071562" cy="220663"/>
          </a:xfrm>
        </p:spPr>
        <p:txBody>
          <a:bodyPr/>
          <a:lstStyle>
            <a:lvl1pPr>
              <a:defRPr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33713" y="6582995"/>
            <a:ext cx="3038475" cy="220663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 err="1">
                <a:solidFill>
                  <a:prstClr val="black"/>
                </a:solidFill>
              </a:rPr>
              <a:t>Youjip</a:t>
            </a:r>
            <a:r>
              <a:rPr kumimoji="1" lang="en-US" altLang="ko-KR" dirty="0">
                <a:solidFill>
                  <a:prstClr val="black"/>
                </a:solidFill>
              </a:rPr>
              <a:t>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8" name="logo.png" descr="logo.png">
            <a:extLst>
              <a:ext uri="{FF2B5EF4-FFF2-40B4-BE49-F238E27FC236}">
                <a16:creationId xmlns:a16="http://schemas.microsoft.com/office/drawing/2014/main" id="{C590BFD7-121E-7748-9357-348E00A56F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4313" y="6629384"/>
            <a:ext cx="864725" cy="1278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1735396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214313" y="4429125"/>
            <a:ext cx="8786812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91994" y="2906713"/>
            <a:ext cx="8072494" cy="1500187"/>
          </a:xfrm>
        </p:spPr>
        <p:txBody>
          <a:bodyPr anchor="b"/>
          <a:lstStyle>
            <a:lvl1pPr marL="0" indent="0" algn="r">
              <a:buNone/>
              <a:defRPr sz="32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0" y="6500813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64934" y="6592713"/>
            <a:ext cx="1071562" cy="220663"/>
          </a:xfrm>
        </p:spPr>
        <p:txBody>
          <a:bodyPr/>
          <a:lstStyle>
            <a:lvl1pPr>
              <a:defRPr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33713" y="6582995"/>
            <a:ext cx="3038475" cy="220663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 err="1">
                <a:solidFill>
                  <a:prstClr val="black"/>
                </a:solidFill>
              </a:rPr>
              <a:t>Youjip</a:t>
            </a:r>
            <a:r>
              <a:rPr kumimoji="1" lang="en-US" altLang="ko-KR" dirty="0">
                <a:solidFill>
                  <a:prstClr val="black"/>
                </a:solidFill>
              </a:rPr>
              <a:t>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8" name="logo.png" descr="logo.png">
            <a:extLst>
              <a:ext uri="{FF2B5EF4-FFF2-40B4-BE49-F238E27FC236}">
                <a16:creationId xmlns:a16="http://schemas.microsoft.com/office/drawing/2014/main" id="{8CE4D89A-8998-8640-979D-3372EBCC96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642" y="6629384"/>
            <a:ext cx="864725" cy="1278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25305002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433689" y="6511971"/>
            <a:ext cx="560467" cy="24110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9" name="Youjip Won"/>
          <p:cNvSpPr txBox="1"/>
          <p:nvPr/>
        </p:nvSpPr>
        <p:spPr>
          <a:xfrm>
            <a:off x="4024811" y="6354817"/>
            <a:ext cx="1120500" cy="277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900" b="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sz="1336"/>
              <a:t>Youjip Won</a:t>
            </a:r>
          </a:p>
        </p:txBody>
      </p:sp>
      <p:pic>
        <p:nvPicPr>
          <p:cNvPr id="60" name="logo.png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65" y="6599978"/>
            <a:ext cx="864725" cy="1278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801049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이미지"/>
          <p:cNvSpPr>
            <a:spLocks noGrp="1"/>
          </p:cNvSpPr>
          <p:nvPr>
            <p:ph type="pic" idx="21"/>
          </p:nvPr>
        </p:nvSpPr>
        <p:spPr>
          <a:xfrm>
            <a:off x="2873127" y="1818680"/>
            <a:ext cx="6630293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9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407692" y="1052736"/>
            <a:ext cx="4012503" cy="518911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482186" indent="-241093">
              <a:spcBef>
                <a:spcPts val="2250"/>
              </a:spcBef>
              <a:defRPr sz="1969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23279" indent="-241093">
              <a:spcBef>
                <a:spcPts val="2250"/>
              </a:spcBef>
              <a:defRPr sz="1969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64372" indent="-241093">
              <a:spcBef>
                <a:spcPts val="2250"/>
              </a:spcBef>
              <a:defRPr sz="1969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205465" indent="-241093">
              <a:spcBef>
                <a:spcPts val="2250"/>
              </a:spcBef>
              <a:defRPr sz="1969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0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316417" y="6414194"/>
            <a:ext cx="388194" cy="241102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2" name="Youjip Won"/>
          <p:cNvSpPr txBox="1"/>
          <p:nvPr/>
        </p:nvSpPr>
        <p:spPr>
          <a:xfrm>
            <a:off x="4017986" y="6381607"/>
            <a:ext cx="1120500" cy="277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900" b="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sz="1336"/>
              <a:t>Youjip Won</a:t>
            </a:r>
          </a:p>
        </p:txBody>
      </p:sp>
      <p:pic>
        <p:nvPicPr>
          <p:cNvPr id="8" name="logo.png" descr="logo.png">
            <a:extLst>
              <a:ext uri="{FF2B5EF4-FFF2-40B4-BE49-F238E27FC236}">
                <a16:creationId xmlns:a16="http://schemas.microsoft.com/office/drawing/2014/main" id="{12386CE2-721C-034F-9280-5FFFBBF0B8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692" y="6534745"/>
            <a:ext cx="864725" cy="1278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1611590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-611"/>
            <a:ext cx="9144000" cy="70661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55563"/>
            <a:ext cx="87868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313" y="1000125"/>
            <a:ext cx="87868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0938" y="6562725"/>
            <a:ext cx="10715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>
                    <a:lumMod val="50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A0C360-F875-469D-A977-82806D0D3C5E}" type="slidenum">
              <a:rPr kumimoji="1" lang="en-US" altLang="ko-KR">
                <a:solidFill>
                  <a:srgbClr val="1F497D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33713" y="6559550"/>
            <a:ext cx="3038475" cy="220663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 err="1">
                <a:solidFill>
                  <a:prstClr val="black"/>
                </a:solidFill>
              </a:rPr>
              <a:t>Youjip</a:t>
            </a:r>
            <a:r>
              <a:rPr kumimoji="1" lang="en-US" altLang="ko-KR" dirty="0">
                <a:solidFill>
                  <a:prstClr val="black"/>
                </a:solidFill>
              </a:rPr>
              <a:t>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0" y="706008"/>
            <a:ext cx="914400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pic>
        <p:nvPicPr>
          <p:cNvPr id="9" name="logo.png" descr="logo.png">
            <a:extLst>
              <a:ext uri="{FF2B5EF4-FFF2-40B4-BE49-F238E27FC236}">
                <a16:creationId xmlns:a16="http://schemas.microsoft.com/office/drawing/2014/main" id="{45411A9F-23CF-D542-AE68-EA5B4650B6A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30767" y="6605939"/>
            <a:ext cx="864725" cy="1278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29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5" r:id="rId4"/>
    <p:sldLayoutId id="2147483676" r:id="rId5"/>
  </p:sldLayoutIdLst>
  <p:transition>
    <p:zoom/>
  </p:transition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" pitchFamily="2" charset="2"/>
        <a:buChar char=""/>
        <a:defRPr kumimoji="1" sz="2000">
          <a:solidFill>
            <a:srgbClr val="10253F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007E3C"/>
        </a:buClr>
        <a:buSzPct val="100000"/>
        <a:buFont typeface="Wingdings" pitchFamily="2" charset="2"/>
        <a:buChar char=""/>
        <a:defRPr kumimoji="1">
          <a:solidFill>
            <a:srgbClr val="10253F"/>
          </a:solidFill>
          <a:latin typeface="맑은 고딕" pitchFamily="50" charset="-127"/>
          <a:ea typeface="맑은 고딕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" pitchFamily="2" charset="2"/>
        <a:buChar char=""/>
        <a:defRPr kumimoji="1" sz="1600">
          <a:solidFill>
            <a:srgbClr val="10253F"/>
          </a:solidFill>
          <a:latin typeface="맑은 고딕" pitchFamily="50" charset="-127"/>
          <a:ea typeface="맑은 고딕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B03C"/>
        </a:buClr>
        <a:buSzPct val="65000"/>
        <a:buFont typeface="Wingdings" pitchFamily="2" charset="2"/>
        <a:buChar char=""/>
        <a:defRPr kumimoji="1" sz="1400">
          <a:solidFill>
            <a:srgbClr val="10253F"/>
          </a:solidFill>
          <a:latin typeface="맑은 고딕" pitchFamily="50" charset="-127"/>
          <a:ea typeface="맑은 고딕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"/>
        <a:defRPr kumimoji="1" sz="1400">
          <a:solidFill>
            <a:srgbClr val="10253F"/>
          </a:solidFill>
          <a:latin typeface="맑은 고딕" pitchFamily="50" charset="-127"/>
          <a:ea typeface="맑은 고딕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hgus421210@kaist.ac.kr" TargetMode="External"/><Relationship Id="rId2" Type="http://schemas.openxmlformats.org/officeDocument/2006/relationships/hyperlink" Target="mailto:ywon@kaist.ac.kr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swyoo98@kaist.ac.kr" TargetMode="External"/><Relationship Id="rId4" Type="http://schemas.openxmlformats.org/officeDocument/2006/relationships/hyperlink" Target="mailto:nobleminsu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iazza.com/class/kywaer13kxsbf?cid=1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326009"/>
          </a:xfrm>
        </p:spPr>
        <p:txBody>
          <a:bodyPr/>
          <a:lstStyle/>
          <a:p>
            <a:r>
              <a:rPr lang="en-US" sz="3600" dirty="0"/>
              <a:t>Operating Systems</a:t>
            </a:r>
            <a:br>
              <a:rPr lang="en-US" sz="3600" dirty="0"/>
            </a:b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918690818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Life of a progra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Life of a program</a:t>
            </a:r>
          </a:p>
        </p:txBody>
      </p:sp>
      <p:sp>
        <p:nvSpPr>
          <p:cNvPr id="19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316416" y="6392113"/>
            <a:ext cx="416451" cy="236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 dirty="0"/>
          </a:p>
        </p:txBody>
      </p:sp>
      <p:pic>
        <p:nvPicPr>
          <p:cNvPr id="193" name="Screen Shot 2018-09-05 at 4.42.09 PM.png" descr="Screen Shot 2018-09-05 at 4.42.0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46" y="1321835"/>
            <a:ext cx="7765781" cy="50702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Execution of a progra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Execution of a program</a:t>
            </a:r>
          </a:p>
        </p:txBody>
      </p:sp>
      <p:sp>
        <p:nvSpPr>
          <p:cNvPr id="196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316416" y="6387405"/>
            <a:ext cx="411183" cy="241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197" name="Screen Shot 2018-09-05 at 1.47.49 PM.png" descr="Screen Shot 2018-09-05 at 1.47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67" y="1425687"/>
            <a:ext cx="8396142" cy="48638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p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cpu</a:t>
            </a:r>
          </a:p>
        </p:txBody>
      </p:sp>
      <p:sp>
        <p:nvSpPr>
          <p:cNvPr id="200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172400" y="6387405"/>
            <a:ext cx="560467" cy="241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201" name="Screen Shot 2018-09-05 at 1.49.25 PM.png" descr="Screen Shot 2018-09-05 at 1.49.2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38" y="1302164"/>
            <a:ext cx="8007686" cy="5146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libra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library</a:t>
            </a:r>
          </a:p>
        </p:txBody>
      </p:sp>
      <p:sp>
        <p:nvSpPr>
          <p:cNvPr id="20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231863" y="6414194"/>
            <a:ext cx="472748" cy="241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205" name="Screen Shot 2018-09-05 at 7.20.35 PM.png" descr="Screen Shot 2018-09-05 at 7.20.3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926" y="1369187"/>
            <a:ext cx="6985936" cy="50549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ystem cal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system calls</a:t>
            </a:r>
          </a:p>
        </p:txBody>
      </p:sp>
      <p:sp>
        <p:nvSpPr>
          <p:cNvPr id="208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316417" y="6414194"/>
            <a:ext cx="388194" cy="241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 dirty="0"/>
          </a:p>
        </p:txBody>
      </p:sp>
      <p:pic>
        <p:nvPicPr>
          <p:cNvPr id="209" name="Screen Shot 2018-09-05 at 5.49.08 PM.png" descr="Screen Shot 2018-09-05 at 5.49.0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27" y="1433553"/>
            <a:ext cx="7804547" cy="49256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function call vs. system cal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function call vs. system call</a:t>
            </a:r>
          </a:p>
        </p:txBody>
      </p:sp>
      <p:sp>
        <p:nvSpPr>
          <p:cNvPr id="21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172401" y="6414194"/>
            <a:ext cx="532210" cy="241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213" name="Screen Shot 2018-09-05 at 7.24.16 PM.png" descr="Screen Shot 2018-09-05 at 7.24.1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859" y="1515495"/>
            <a:ext cx="7643879" cy="4702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ourse synopsis"/>
          <p:cNvSpPr txBox="1">
            <a:spLocks noGrp="1"/>
          </p:cNvSpPr>
          <p:nvPr>
            <p:ph type="title"/>
          </p:nvPr>
        </p:nvSpPr>
        <p:spPr>
          <a:xfrm>
            <a:off x="323528" y="116632"/>
            <a:ext cx="7804547" cy="65811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</a:t>
            </a:r>
            <a:r>
              <a:rPr dirty="0"/>
              <a:t>ourse synopsis</a:t>
            </a:r>
          </a:p>
        </p:txBody>
      </p:sp>
      <p:sp>
        <p:nvSpPr>
          <p:cNvPr id="140" name="Instructor: Prof. Youjip Won(ywon@kaist.ac.kr, #220-N26)…"/>
          <p:cNvSpPr txBox="1">
            <a:spLocks noGrp="1"/>
          </p:cNvSpPr>
          <p:nvPr>
            <p:ph type="body" idx="1"/>
          </p:nvPr>
        </p:nvSpPr>
        <p:spPr>
          <a:xfrm>
            <a:off x="467544" y="774750"/>
            <a:ext cx="7804548" cy="51845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221374" indent="-221374">
              <a:lnSpc>
                <a:spcPct val="150000"/>
              </a:lnSpc>
            </a:pPr>
            <a:r>
              <a:rPr sz="1800" dirty="0"/>
              <a:t> Instructor: Prof. </a:t>
            </a:r>
            <a:r>
              <a:rPr sz="1800" dirty="0" err="1"/>
              <a:t>Youjip</a:t>
            </a:r>
            <a:r>
              <a:rPr sz="1800" dirty="0"/>
              <a:t> Won(</a:t>
            </a:r>
            <a:r>
              <a:rPr sz="1800" u="sng" dirty="0">
                <a:hlinkClick r:id="rId2"/>
              </a:rPr>
              <a:t>ywon@kaist.ac.kr</a:t>
            </a:r>
            <a:r>
              <a:rPr sz="1800" dirty="0"/>
              <a:t>, #220-N26)</a:t>
            </a:r>
          </a:p>
          <a:p>
            <a:pPr marL="221374" indent="-221374">
              <a:lnSpc>
                <a:spcPct val="150000"/>
              </a:lnSpc>
            </a:pPr>
            <a:r>
              <a:rPr sz="1800" dirty="0"/>
              <a:t>TA’s</a:t>
            </a:r>
            <a:endParaRPr lang="en-US" sz="1800" dirty="0"/>
          </a:p>
          <a:p>
            <a:pPr marL="621424" lvl="1" indent="-221374">
              <a:lnSpc>
                <a:spcPct val="150000"/>
              </a:lnSpc>
            </a:pPr>
            <a:r>
              <a:rPr lang="en-US" sz="1400" dirty="0" err="1"/>
              <a:t>Dohyun</a:t>
            </a:r>
            <a:r>
              <a:rPr lang="en-US" sz="1400" dirty="0"/>
              <a:t> Kim (</a:t>
            </a:r>
            <a:r>
              <a:rPr lang="en-US" sz="1400" dirty="0">
                <a:hlinkClick r:id="rId3"/>
              </a:rPr>
              <a:t>ehgus421210@kaist.ac.kr</a:t>
            </a:r>
            <a:r>
              <a:rPr lang="en-US" sz="1400" dirty="0"/>
              <a:t>)</a:t>
            </a:r>
          </a:p>
          <a:p>
            <a:pPr marL="621424" lvl="1" indent="-221374">
              <a:lnSpc>
                <a:spcPct val="150000"/>
              </a:lnSpc>
            </a:pPr>
            <a:r>
              <a:rPr lang="en-US" sz="1400" dirty="0" err="1"/>
              <a:t>Minsu</a:t>
            </a:r>
            <a:r>
              <a:rPr lang="en-US" sz="1400" dirty="0"/>
              <a:t> Jang (</a:t>
            </a:r>
            <a:r>
              <a:rPr lang="en-US" sz="1400" dirty="0">
                <a:hlinkClick r:id="rId4"/>
              </a:rPr>
              <a:t>nobleminsu@gmail.com</a:t>
            </a:r>
            <a:r>
              <a:rPr lang="en-US" sz="1400" dirty="0"/>
              <a:t>)</a:t>
            </a:r>
          </a:p>
          <a:p>
            <a:pPr marL="621424" lvl="1" indent="-221374">
              <a:lnSpc>
                <a:spcPct val="150000"/>
              </a:lnSpc>
            </a:pPr>
            <a:r>
              <a:rPr lang="en-US" sz="1400" dirty="0" err="1"/>
              <a:t>SeungWon</a:t>
            </a:r>
            <a:r>
              <a:rPr lang="en-US" sz="1400" dirty="0"/>
              <a:t> </a:t>
            </a:r>
            <a:r>
              <a:rPr lang="en-US" sz="1400" dirty="0" err="1"/>
              <a:t>Yoo</a:t>
            </a:r>
            <a:r>
              <a:rPr lang="en-US" sz="1400" dirty="0"/>
              <a:t> (</a:t>
            </a:r>
            <a:r>
              <a:rPr lang="en-US" sz="1400" dirty="0">
                <a:hlinkClick r:id="rId5"/>
              </a:rPr>
              <a:t>swyoo98@kaist.ac.kr</a:t>
            </a:r>
            <a:r>
              <a:rPr lang="en-US" sz="1400" dirty="0"/>
              <a:t>)</a:t>
            </a:r>
          </a:p>
          <a:p>
            <a:pPr marL="221374" indent="-221374">
              <a:lnSpc>
                <a:spcPct val="150000"/>
              </a:lnSpc>
            </a:pPr>
            <a:r>
              <a:rPr sz="1800" dirty="0"/>
              <a:t>Class</a:t>
            </a:r>
          </a:p>
          <a:p>
            <a:pPr marL="533902" lvl="1" indent="-221374">
              <a:lnSpc>
                <a:spcPct val="150000"/>
              </a:lnSpc>
            </a:pPr>
            <a:r>
              <a:rPr lang="en-US" sz="1400" dirty="0"/>
              <a:t>Monday: 13:00 – 14:15, Wednesday: 13:00 – 14:15</a:t>
            </a:r>
          </a:p>
          <a:p>
            <a:pPr marL="133852" indent="-221374">
              <a:lnSpc>
                <a:spcPct val="150000"/>
              </a:lnSpc>
            </a:pPr>
            <a:r>
              <a:rPr lang="en-US" sz="1800" dirty="0"/>
              <a:t>O</a:t>
            </a:r>
            <a:r>
              <a:rPr sz="1800" dirty="0"/>
              <a:t>ffice hour</a:t>
            </a:r>
          </a:p>
          <a:p>
            <a:pPr marL="533902" lvl="1" indent="-221374">
              <a:lnSpc>
                <a:spcPct val="150000"/>
              </a:lnSpc>
            </a:pPr>
            <a:r>
              <a:rPr lang="en-US" sz="1400" dirty="0"/>
              <a:t>Monday: 15:00 – 16:00 (for offline class)</a:t>
            </a:r>
          </a:p>
          <a:p>
            <a:pPr marL="533902" lvl="1" indent="-221374">
              <a:lnSpc>
                <a:spcPct val="150000"/>
              </a:lnSpc>
            </a:pPr>
            <a:r>
              <a:rPr lang="en-US" sz="1400" dirty="0"/>
              <a:t>Anytime via email or zoom request (for online class)</a:t>
            </a:r>
          </a:p>
          <a:p>
            <a:pPr marL="221374" indent="-221374">
              <a:lnSpc>
                <a:spcPct val="150000"/>
              </a:lnSpc>
            </a:pPr>
            <a:r>
              <a:rPr sz="1800" dirty="0"/>
              <a:t>two exams(midterm and final)</a:t>
            </a:r>
            <a:r>
              <a:rPr lang="en-US" sz="1800" dirty="0"/>
              <a:t>, F</a:t>
            </a:r>
            <a:r>
              <a:rPr lang="en-KR" sz="1800" dirty="0"/>
              <a:t>our projects in Pintos</a:t>
            </a:r>
          </a:p>
          <a:p>
            <a:pPr marL="221374" indent="-221374">
              <a:lnSpc>
                <a:spcPct val="150000"/>
              </a:lnSpc>
            </a:pPr>
            <a:r>
              <a:rPr sz="1800" dirty="0"/>
              <a:t>prerequisite: C/C++, Data Structures</a:t>
            </a:r>
          </a:p>
          <a:p>
            <a:pPr marL="221374" indent="-221374">
              <a:lnSpc>
                <a:spcPct val="150000"/>
              </a:lnSpc>
            </a:pPr>
            <a:r>
              <a:rPr sz="1800" dirty="0"/>
              <a:t>grading: homework(</a:t>
            </a:r>
            <a:r>
              <a:rPr lang="en-US" sz="1800" dirty="0"/>
              <a:t>7</a:t>
            </a:r>
            <a:r>
              <a:rPr sz="1800" dirty="0"/>
              <a:t>0%), midterm(</a:t>
            </a:r>
            <a:r>
              <a:rPr lang="en-US" sz="1800" dirty="0"/>
              <a:t>15</a:t>
            </a:r>
            <a:r>
              <a:rPr sz="1800" dirty="0"/>
              <a:t>%), final(</a:t>
            </a:r>
            <a:r>
              <a:rPr lang="en-US" sz="1800" dirty="0"/>
              <a:t>1</a:t>
            </a:r>
            <a:r>
              <a:rPr sz="1800" dirty="0"/>
              <a:t>5%)</a:t>
            </a:r>
          </a:p>
        </p:txBody>
      </p:sp>
      <p:sp>
        <p:nvSpPr>
          <p:cNvPr id="141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533308" y="6387405"/>
            <a:ext cx="159828" cy="241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sources"/>
          <p:cNvSpPr txBox="1">
            <a:spLocks noGrp="1"/>
          </p:cNvSpPr>
          <p:nvPr>
            <p:ph type="title"/>
          </p:nvPr>
        </p:nvSpPr>
        <p:spPr>
          <a:xfrm>
            <a:off x="539552" y="34731"/>
            <a:ext cx="7804547" cy="873854"/>
          </a:xfrm>
          <a:prstGeom prst="rect">
            <a:avLst/>
          </a:prstGeom>
        </p:spPr>
        <p:txBody>
          <a:bodyPr/>
          <a:lstStyle/>
          <a:p>
            <a:r>
              <a:rPr dirty="0"/>
              <a:t>Resources</a:t>
            </a:r>
          </a:p>
        </p:txBody>
      </p:sp>
      <p:sp>
        <p:nvSpPr>
          <p:cNvPr id="144" name="Course Materials…"/>
          <p:cNvSpPr txBox="1">
            <a:spLocks noGrp="1"/>
          </p:cNvSpPr>
          <p:nvPr>
            <p:ph type="body" idx="1"/>
          </p:nvPr>
        </p:nvSpPr>
        <p:spPr>
          <a:xfrm>
            <a:off x="323528" y="764704"/>
            <a:ext cx="7804547" cy="4720526"/>
          </a:xfrm>
          <a:prstGeom prst="rect">
            <a:avLst/>
          </a:prstGeom>
        </p:spPr>
        <p:txBody>
          <a:bodyPr anchor="t"/>
          <a:lstStyle/>
          <a:p>
            <a:r>
              <a:rPr lang="en-US" sz="1800" dirty="0"/>
              <a:t>Primary Textbook</a:t>
            </a:r>
          </a:p>
          <a:p>
            <a:pPr lvl="1"/>
            <a:r>
              <a:rPr lang="en-US" sz="1600" dirty="0"/>
              <a:t>“Operating Systems: Three Easy Pieces v1.0”, </a:t>
            </a:r>
            <a:r>
              <a:rPr lang="en-US" sz="1600" dirty="0" err="1"/>
              <a:t>Remzi</a:t>
            </a:r>
            <a:r>
              <a:rPr lang="en-US" sz="1600" dirty="0"/>
              <a:t> </a:t>
            </a:r>
            <a:r>
              <a:rPr lang="en-US" sz="1600" dirty="0" err="1"/>
              <a:t>Arpaci-Duseau</a:t>
            </a:r>
            <a:r>
              <a:rPr lang="en-US" sz="1600" dirty="0"/>
              <a:t> and Andrea C. </a:t>
            </a:r>
            <a:r>
              <a:rPr lang="en-US" sz="1600" dirty="0" err="1"/>
              <a:t>Arpaci-Dusseau</a:t>
            </a:r>
            <a:r>
              <a:rPr lang="en-US" sz="1600" dirty="0"/>
              <a:t> (http://</a:t>
            </a:r>
            <a:r>
              <a:rPr lang="en-US" sz="1600" dirty="0" err="1"/>
              <a:t>ostep.org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Korean version: “</a:t>
            </a:r>
            <a:r>
              <a:rPr lang="ko-KR" altLang="en-US" sz="1600" dirty="0"/>
              <a:t>운영체제</a:t>
            </a:r>
            <a:r>
              <a:rPr lang="en-US" altLang="ko-KR" sz="1600" dirty="0"/>
              <a:t>: </a:t>
            </a:r>
            <a:r>
              <a:rPr lang="ko-KR" altLang="en-US" sz="1600" dirty="0"/>
              <a:t>아주 쉬운 세가지 이야기”</a:t>
            </a:r>
            <a:r>
              <a:rPr lang="en-US" altLang="ko-KR" sz="1600" dirty="0"/>
              <a:t>, </a:t>
            </a:r>
            <a:r>
              <a:rPr lang="ko-KR" altLang="en-US" sz="1600" dirty="0"/>
              <a:t>역자</a:t>
            </a:r>
            <a:r>
              <a:rPr lang="en-US" altLang="ko-KR" sz="1600" dirty="0"/>
              <a:t>: </a:t>
            </a:r>
            <a:r>
              <a:rPr lang="ko-KR" altLang="en-US" sz="1600" dirty="0" err="1"/>
              <a:t>원유집외</a:t>
            </a:r>
            <a:r>
              <a:rPr lang="ko-KR" altLang="en-US" sz="1600" dirty="0"/>
              <a:t> </a:t>
            </a:r>
            <a:r>
              <a:rPr lang="en-US" altLang="ko-KR" sz="1600" dirty="0"/>
              <a:t>2</a:t>
            </a:r>
            <a:r>
              <a:rPr lang="ko-KR" altLang="en-US" sz="1600" dirty="0"/>
              <a:t>명 </a:t>
            </a:r>
            <a:r>
              <a:rPr lang="en-US" altLang="ko-KR" sz="1600" dirty="0"/>
              <a:t>(</a:t>
            </a:r>
            <a:r>
              <a:rPr lang="ko-KR" altLang="en-US" sz="1600" dirty="0"/>
              <a:t>홍릉과학출판사</a:t>
            </a:r>
            <a:r>
              <a:rPr lang="en-US" altLang="ko-KR" sz="1600" dirty="0"/>
              <a:t>)</a:t>
            </a:r>
          </a:p>
          <a:p>
            <a:pPr marL="457200" lvl="1" indent="0">
              <a:buNone/>
            </a:pPr>
            <a:endParaRPr lang="en-US" altLang="ko-KR" sz="1600" dirty="0"/>
          </a:p>
          <a:p>
            <a:r>
              <a:rPr lang="en-US" sz="1800" dirty="0"/>
              <a:t>Home page: </a:t>
            </a:r>
          </a:p>
          <a:p>
            <a:endParaRPr lang="en-US" sz="1800" dirty="0"/>
          </a:p>
          <a:p>
            <a:pPr marL="457200" lvl="1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http://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oslab.kaist.ac.kr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err="1"/>
              <a:t>Youtube</a:t>
            </a:r>
            <a:r>
              <a:rPr lang="en-US" sz="1800" dirty="0"/>
              <a:t> link for EE415</a:t>
            </a:r>
          </a:p>
          <a:p>
            <a:pPr lvl="1"/>
            <a:r>
              <a:rPr lang="en-US" sz="1600" dirty="0"/>
              <a:t>https://</a:t>
            </a:r>
            <a:r>
              <a:rPr lang="en-US" sz="1600" dirty="0" err="1"/>
              <a:t>www.youtube.com</a:t>
            </a:r>
            <a:r>
              <a:rPr lang="en-US" sz="1600" dirty="0"/>
              <a:t>/channel/UCg9wr-9UW3XrEddmZ73LIww</a:t>
            </a:r>
          </a:p>
          <a:p>
            <a:endParaRPr lang="en-US" sz="1600" dirty="0"/>
          </a:p>
          <a:p>
            <a:r>
              <a:rPr lang="en-US" sz="1800" dirty="0"/>
              <a:t>Q&amp;A, discussion:</a:t>
            </a:r>
          </a:p>
          <a:p>
            <a:pPr lvl="1"/>
            <a:r>
              <a:rPr lang="en-US" sz="1400" u="sng" dirty="0">
                <a:sym typeface="Courier New"/>
                <a:hlinkClick r:id="rId2"/>
              </a:rPr>
              <a:t>https://piazza.com/class/kywaer13kxsbf?cid=1</a:t>
            </a:r>
            <a:endParaRPr sz="1600" dirty="0"/>
          </a:p>
        </p:txBody>
      </p:sp>
      <p:sp>
        <p:nvSpPr>
          <p:cNvPr id="14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533308" y="6387405"/>
            <a:ext cx="159828" cy="241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sources"/>
          <p:cNvSpPr txBox="1">
            <a:spLocks noGrp="1"/>
          </p:cNvSpPr>
          <p:nvPr>
            <p:ph type="title"/>
          </p:nvPr>
        </p:nvSpPr>
        <p:spPr>
          <a:xfrm>
            <a:off x="310819" y="7571"/>
            <a:ext cx="7804547" cy="873854"/>
          </a:xfrm>
          <a:prstGeom prst="rect">
            <a:avLst/>
          </a:prstGeom>
        </p:spPr>
        <p:txBody>
          <a:bodyPr/>
          <a:lstStyle/>
          <a:p>
            <a:r>
              <a:rPr dirty="0"/>
              <a:t>Resources</a:t>
            </a:r>
          </a:p>
        </p:txBody>
      </p:sp>
      <p:sp>
        <p:nvSpPr>
          <p:cNvPr id="144" name="Course Materials…"/>
          <p:cNvSpPr txBox="1">
            <a:spLocks noGrp="1"/>
          </p:cNvSpPr>
          <p:nvPr>
            <p:ph type="body" idx="1"/>
          </p:nvPr>
        </p:nvSpPr>
        <p:spPr>
          <a:xfrm>
            <a:off x="323528" y="936601"/>
            <a:ext cx="7804547" cy="4720526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en-US" sz="1600" dirty="0"/>
              <a:t>Slide sets for lecture(OSTEP books)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https://</a:t>
            </a:r>
            <a:r>
              <a:rPr lang="en-US" sz="1400" dirty="0" err="1"/>
              <a:t>oslab.kaist.ac.kr</a:t>
            </a:r>
            <a:r>
              <a:rPr lang="en-US" sz="1400" dirty="0"/>
              <a:t>/</a:t>
            </a:r>
            <a:r>
              <a:rPr lang="en-US" sz="1400" dirty="0" err="1"/>
              <a:t>OSTEPSlides</a:t>
            </a:r>
            <a:r>
              <a:rPr lang="en-US" sz="1400" dirty="0"/>
              <a:t>/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Slide sets for Pintos Projects: 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https://</a:t>
            </a:r>
            <a:r>
              <a:rPr lang="en-US" sz="1400" dirty="0" err="1"/>
              <a:t>oslab.kaist.ac.kr</a:t>
            </a:r>
            <a:r>
              <a:rPr lang="en-US" sz="1400" dirty="0"/>
              <a:t>/</a:t>
            </a:r>
            <a:r>
              <a:rPr lang="en-US" sz="1400" dirty="0" err="1"/>
              <a:t>pintosslides</a:t>
            </a:r>
            <a:r>
              <a:rPr lang="en-US" sz="1400" dirty="0"/>
              <a:t>/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Slide sets for </a:t>
            </a:r>
            <a:r>
              <a:rPr lang="en-US" sz="1600" dirty="0" err="1"/>
              <a:t>gdb</a:t>
            </a:r>
            <a:r>
              <a:rPr lang="en-US" sz="1600" dirty="0"/>
              <a:t>, </a:t>
            </a:r>
            <a:r>
              <a:rPr lang="en-US" sz="1600" dirty="0" err="1"/>
              <a:t>ctags</a:t>
            </a:r>
            <a:r>
              <a:rPr lang="en-US" sz="1600" dirty="0"/>
              <a:t> and </a:t>
            </a:r>
            <a:r>
              <a:rPr lang="en-US" sz="1600" dirty="0" err="1"/>
              <a:t>cscope</a:t>
            </a:r>
            <a:r>
              <a:rPr lang="en-US" sz="1600" dirty="0"/>
              <a:t> (including video recording): 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https://</a:t>
            </a:r>
            <a:r>
              <a:rPr lang="en-US" sz="1400" dirty="0" err="1"/>
              <a:t>oslab.kaist.ac.kr</a:t>
            </a:r>
            <a:r>
              <a:rPr lang="en-US" sz="1400" dirty="0"/>
              <a:t>/</a:t>
            </a:r>
            <a:r>
              <a:rPr lang="en-US" sz="1400" dirty="0" err="1"/>
              <a:t>pintosslides</a:t>
            </a:r>
            <a:r>
              <a:rPr lang="en-US" sz="1400" dirty="0"/>
              <a:t>/</a:t>
            </a:r>
          </a:p>
          <a:p>
            <a:pPr>
              <a:lnSpc>
                <a:spcPct val="150000"/>
              </a:lnSpc>
            </a:pPr>
            <a:r>
              <a:rPr lang="en-US" sz="1600" dirty="0"/>
              <a:t>Supplements: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Beginning Linux Programming 4th Ed., Neil Matthew and Richard Stones, July, 2008</a:t>
            </a:r>
          </a:p>
          <a:p>
            <a:pPr lvl="1">
              <a:lnSpc>
                <a:spcPct val="150000"/>
              </a:lnSpc>
            </a:pPr>
            <a:r>
              <a:rPr lang="en-US" sz="1400" dirty="0"/>
              <a:t>Linux Kernel Development, 3rd Ed., Robert Love</a:t>
            </a:r>
            <a:endParaRPr sz="1400" dirty="0"/>
          </a:p>
        </p:txBody>
      </p:sp>
      <p:sp>
        <p:nvSpPr>
          <p:cNvPr id="14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533308" y="6387405"/>
            <a:ext cx="159828" cy="241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912519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ool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tools</a:t>
            </a:r>
          </a:p>
        </p:txBody>
      </p:sp>
      <p:sp>
        <p:nvSpPr>
          <p:cNvPr id="152" name="We will read code of XV6.…"/>
          <p:cNvSpPr txBox="1">
            <a:spLocks noGrp="1"/>
          </p:cNvSpPr>
          <p:nvPr>
            <p:ph type="body" idx="1"/>
          </p:nvPr>
        </p:nvSpPr>
        <p:spPr>
          <a:xfrm>
            <a:off x="214313" y="829205"/>
            <a:ext cx="8786812" cy="5429250"/>
          </a:xfrm>
          <a:prstGeom prst="rect">
            <a:avLst/>
          </a:prstGeo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qemu</a:t>
            </a:r>
            <a:endParaRPr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gdb</a:t>
            </a:r>
            <a:endParaRPr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shell</a:t>
            </a:r>
          </a:p>
          <a:p>
            <a:pPr>
              <a:lnSpc>
                <a:spcPct val="150000"/>
              </a:lnSpc>
            </a:pPr>
            <a:r>
              <a:rPr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ctags</a:t>
            </a:r>
            <a:r>
              <a:rPr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cscope</a:t>
            </a:r>
            <a:r>
              <a:rPr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etags</a:t>
            </a:r>
            <a:endParaRPr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sz="1800" dirty="0">
                <a:latin typeface="Courier New" panose="02070309020205020404" pitchFamily="49" charset="0"/>
                <a:cs typeface="Courier New" panose="02070309020205020404" pitchFamily="49" charset="0"/>
              </a:rPr>
              <a:t>useful commands: nm, </a:t>
            </a:r>
            <a:r>
              <a:rPr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dtruss</a:t>
            </a:r>
            <a:r>
              <a:rPr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</p:txBody>
      </p:sp>
      <p:sp>
        <p:nvSpPr>
          <p:cNvPr id="153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533308" y="6387405"/>
            <a:ext cx="159828" cy="241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omputing devi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computing device</a:t>
            </a:r>
          </a:p>
        </p:txBody>
      </p:sp>
      <p:sp>
        <p:nvSpPr>
          <p:cNvPr id="156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505052" y="6414194"/>
            <a:ext cx="159828" cy="241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57" name="이미지" descr="이미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423" y="5205347"/>
            <a:ext cx="1510266" cy="848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이미지" descr="이미지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94" y="1914860"/>
            <a:ext cx="3404910" cy="1906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이미지" descr="이미지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492" y="3992634"/>
            <a:ext cx="1353141" cy="900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이미지" descr="이미지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6193" y="5123216"/>
            <a:ext cx="742089" cy="742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이미지" descr="이미지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6590" y="4280285"/>
            <a:ext cx="2346102" cy="1165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이미지" descr="이미지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147" y="1999849"/>
            <a:ext cx="1736773" cy="17367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이미지" descr="이미지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2118" y="1711213"/>
            <a:ext cx="1353141" cy="18535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타원형"/>
          <p:cNvSpPr/>
          <p:nvPr/>
        </p:nvSpPr>
        <p:spPr>
          <a:xfrm>
            <a:off x="4591158" y="1428750"/>
            <a:ext cx="4248160" cy="5089922"/>
          </a:xfrm>
          <a:prstGeom prst="ellipse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66" name="in essence from hardw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 essence from hardware</a:t>
            </a:r>
          </a:p>
        </p:txBody>
      </p:sp>
      <p:sp>
        <p:nvSpPr>
          <p:cNvPr id="167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505052" y="6414194"/>
            <a:ext cx="159828" cy="241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68" name="이미지" descr="이미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810" y="2289558"/>
            <a:ext cx="1256140" cy="8253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이미지" descr="이미지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952" y="4142434"/>
            <a:ext cx="1557262" cy="1036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이미지" descr="이미지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169" y="4266196"/>
            <a:ext cx="1256140" cy="136919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선"/>
          <p:cNvSpPr/>
          <p:nvPr/>
        </p:nvSpPr>
        <p:spPr>
          <a:xfrm>
            <a:off x="5012187" y="3582793"/>
            <a:ext cx="371738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72" name="선"/>
          <p:cNvSpPr/>
          <p:nvPr/>
        </p:nvSpPr>
        <p:spPr>
          <a:xfrm flipV="1">
            <a:off x="6870879" y="3147820"/>
            <a:ext cx="1" cy="42092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73" name="선"/>
          <p:cNvSpPr/>
          <p:nvPr/>
        </p:nvSpPr>
        <p:spPr>
          <a:xfrm flipV="1">
            <a:off x="5690583" y="3597723"/>
            <a:ext cx="1" cy="52434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74" name="선"/>
          <p:cNvSpPr/>
          <p:nvPr/>
        </p:nvSpPr>
        <p:spPr>
          <a:xfrm flipV="1">
            <a:off x="7512239" y="3581341"/>
            <a:ext cx="1" cy="52434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75" name="선"/>
          <p:cNvSpPr/>
          <p:nvPr/>
        </p:nvSpPr>
        <p:spPr>
          <a:xfrm flipH="1">
            <a:off x="6798572" y="4114389"/>
            <a:ext cx="1427334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76" name="선"/>
          <p:cNvSpPr/>
          <p:nvPr/>
        </p:nvSpPr>
        <p:spPr>
          <a:xfrm flipV="1">
            <a:off x="7735481" y="4126052"/>
            <a:ext cx="1" cy="52434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177" name="이미지" descr="이미지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3310" y="2721078"/>
            <a:ext cx="2330649" cy="1723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이미지" descr="이미지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793" y="1922847"/>
            <a:ext cx="2346102" cy="1165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이미지" descr="이미지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390" y="4200698"/>
            <a:ext cx="2678907" cy="1500188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화살표"/>
          <p:cNvSpPr/>
          <p:nvPr/>
        </p:nvSpPr>
        <p:spPr>
          <a:xfrm rot="19800000">
            <a:off x="3766577" y="4649622"/>
            <a:ext cx="730421" cy="366654"/>
          </a:xfrm>
          <a:prstGeom prst="rightArrow">
            <a:avLst>
              <a:gd name="adj1" fmla="val 54674"/>
              <a:gd name="adj2" fmla="val 116084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81" name="화살표"/>
          <p:cNvSpPr/>
          <p:nvPr/>
        </p:nvSpPr>
        <p:spPr>
          <a:xfrm rot="5401337">
            <a:off x="1862504" y="3411063"/>
            <a:ext cx="632694" cy="467138"/>
          </a:xfrm>
          <a:prstGeom prst="rightArrow">
            <a:avLst>
              <a:gd name="adj1" fmla="val 50320"/>
              <a:gd name="adj2" fmla="val 6354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in essence from softwa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 essence from software</a:t>
            </a:r>
          </a:p>
        </p:txBody>
      </p:sp>
      <p:sp>
        <p:nvSpPr>
          <p:cNvPr id="18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533308" y="6387405"/>
            <a:ext cx="159828" cy="241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185" name="Screen Shot 2018-09-05 at 1.45.05 PM.png" descr="Screen Shot 2018-09-05 at 1.45.0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51" y="1643492"/>
            <a:ext cx="8756499" cy="4639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ystem progra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system program</a:t>
            </a:r>
          </a:p>
        </p:txBody>
      </p:sp>
      <p:sp>
        <p:nvSpPr>
          <p:cNvPr id="188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8533308" y="6387405"/>
            <a:ext cx="159828" cy="2411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189" name="Screen Shot 2018-09-05 at 1.46.34 PM.png" descr="Screen Shot 2018-09-05 at 1.46.3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20" y="1437524"/>
            <a:ext cx="8147960" cy="4870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양식_공청회_발표자료-총괄-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252000" rtlCol="0" anchor="ctr"/>
      <a:lstStyle>
        <a:defPPr>
          <a:defRPr sz="1600" dirty="0" smtClean="0">
            <a:solidFill>
              <a:srgbClr val="00B050"/>
            </a:solidFill>
            <a:latin typeface="Courier New" pitchFamily="49" charset="0"/>
            <a:ea typeface="맑은 고딕" pitchFamily="50" charset="-127"/>
            <a:cs typeface="Courier New" pitchFamily="49" charset="0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109989</TotalTime>
  <Words>372</Words>
  <Application>Microsoft Macintosh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Adobe 고딕 Std B</vt:lpstr>
      <vt:lpstr>굴림</vt:lpstr>
      <vt:lpstr>HY견고딕</vt:lpstr>
      <vt:lpstr>맑은 고딕</vt:lpstr>
      <vt:lpstr>Courier New</vt:lpstr>
      <vt:lpstr>Helvetica Neue</vt:lpstr>
      <vt:lpstr>Wingdings</vt:lpstr>
      <vt:lpstr>양식_공청회_발표자료-총괄-양식</vt:lpstr>
      <vt:lpstr>Operating Systems </vt:lpstr>
      <vt:lpstr>Course synopsis</vt:lpstr>
      <vt:lpstr>Resources</vt:lpstr>
      <vt:lpstr>Resources</vt:lpstr>
      <vt:lpstr>tools</vt:lpstr>
      <vt:lpstr>computing device</vt:lpstr>
      <vt:lpstr>in essence from hardware</vt:lpstr>
      <vt:lpstr>in essence from software</vt:lpstr>
      <vt:lpstr>system program</vt:lpstr>
      <vt:lpstr>Life of a program</vt:lpstr>
      <vt:lpstr>Execution of a program</vt:lpstr>
      <vt:lpstr>cpu</vt:lpstr>
      <vt:lpstr>library</vt:lpstr>
      <vt:lpstr>system calls</vt:lpstr>
      <vt:lpstr>function call vs. system call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Pintos Project</dc:title>
  <dc:subject/>
  <dc:creator>유진수 (jedisty@hanyang.ac.kr)</dc:creator>
  <cp:keywords/>
  <dc:description/>
  <cp:lastModifiedBy>Won Youjip</cp:lastModifiedBy>
  <cp:revision>4149</cp:revision>
  <cp:lastPrinted>2019-09-09T02:10:38Z</cp:lastPrinted>
  <dcterms:created xsi:type="dcterms:W3CDTF">2011-05-01T06:09:10Z</dcterms:created>
  <dcterms:modified xsi:type="dcterms:W3CDTF">2022-02-28T00:54:55Z</dcterms:modified>
  <cp:category/>
</cp:coreProperties>
</file>