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26"/>
  </p:notesMasterIdLst>
  <p:sldIdLst>
    <p:sldId id="2877" r:id="rId2"/>
    <p:sldId id="2533" r:id="rId3"/>
    <p:sldId id="2983" r:id="rId4"/>
    <p:sldId id="2693" r:id="rId5"/>
    <p:sldId id="2694" r:id="rId6"/>
    <p:sldId id="2537" r:id="rId7"/>
    <p:sldId id="2985" r:id="rId8"/>
    <p:sldId id="2538" r:id="rId9"/>
    <p:sldId id="2695" r:id="rId10"/>
    <p:sldId id="2986" r:id="rId11"/>
    <p:sldId id="2696" r:id="rId12"/>
    <p:sldId id="2699" r:id="rId13"/>
    <p:sldId id="2987" r:id="rId14"/>
    <p:sldId id="346" r:id="rId15"/>
    <p:sldId id="2701" r:id="rId16"/>
    <p:sldId id="2982" r:id="rId17"/>
    <p:sldId id="2988" r:id="rId18"/>
    <p:sldId id="2989" r:id="rId19"/>
    <p:sldId id="2984" r:id="rId20"/>
    <p:sldId id="3412" r:id="rId21"/>
    <p:sldId id="3411" r:id="rId22"/>
    <p:sldId id="3415" r:id="rId23"/>
    <p:sldId id="3413" r:id="rId24"/>
    <p:sldId id="3414" r:id="rId2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99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7" autoAdjust="0"/>
    <p:restoredTop sz="73464" autoAdjust="0"/>
  </p:normalViewPr>
  <p:slideViewPr>
    <p:cSldViewPr>
      <p:cViewPr varScale="1">
        <p:scale>
          <a:sx n="71" d="100"/>
          <a:sy n="71" d="100"/>
        </p:scale>
        <p:origin x="72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120"/>
      </p:cViewPr>
      <p:guideLst>
        <p:guide orient="horz" pos="2880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0F0499-AE52-4672-879B-3107B2FC2A9F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9CED1A8-8C93-4BD0-9402-1D92621696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D1A8-8C93-4BD0-9402-1D92621696D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29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40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440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6EF19-E555-4579-8FD1-B5F1BFEBE801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864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D1A8-8C93-4BD0-9402-1D92621696D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34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251520" y="78531"/>
            <a:ext cx="8640960" cy="576065"/>
          </a:xfrm>
        </p:spPr>
        <p:txBody>
          <a:bodyPr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b="1" kern="1200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542033"/>
          </a:xfrm>
          <a:effectLst>
            <a:outerShdw dist="17780" dir="2700000" algn="ctr" rotWithShape="0">
              <a:srgbClr val="000000"/>
            </a:outerShdw>
          </a:effectLst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1" kern="1200" dirty="0">
                <a:solidFill>
                  <a:schemeClr val="tx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  <a:cs typeface="Adobe Arabic" pitchFamily="18" charset="-7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36" name="그룹 35"/>
          <p:cNvGrpSpPr/>
          <p:nvPr userDrawn="1"/>
        </p:nvGrpSpPr>
        <p:grpSpPr>
          <a:xfrm>
            <a:off x="-3579" y="3573016"/>
            <a:ext cx="9147579" cy="64193"/>
            <a:chOff x="-3579" y="3356992"/>
            <a:chExt cx="9147579" cy="64193"/>
          </a:xfrm>
        </p:grpSpPr>
        <p:cxnSp>
          <p:nvCxnSpPr>
            <p:cNvPr id="31" name="직선 연결선 30"/>
            <p:cNvCxnSpPr/>
            <p:nvPr userDrawn="1"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63500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 userDrawn="1"/>
          </p:nvCxnSpPr>
          <p:spPr>
            <a:xfrm>
              <a:off x="-3579" y="3421185"/>
              <a:ext cx="9144000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3347864" y="40301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24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Youjip</a:t>
            </a:r>
            <a:r>
              <a:rPr kumimoji="1" lang="en-US" altLang="ko-KR" sz="2400" b="1" baseline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Won</a:t>
            </a:r>
            <a:endParaRPr kumimoji="1" lang="en-US" altLang="ko-KR" sz="2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5013176"/>
            <a:ext cx="2638429" cy="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3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501258"/>
          </a:xfrm>
        </p:spPr>
        <p:txBody>
          <a:bodyPr/>
          <a:lstStyle>
            <a:lvl1pPr>
              <a:lnSpc>
                <a:spcPct val="150000"/>
              </a:lnSpc>
              <a:buClr>
                <a:srgbClr val="002060"/>
              </a:buClr>
              <a:defRPr sz="20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buClr>
                <a:srgbClr val="002060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buClr>
                <a:srgbClr val="002060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" y="6593998"/>
            <a:ext cx="768052" cy="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353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14313" y="4429125"/>
            <a:ext cx="87868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91994" y="2906713"/>
            <a:ext cx="8072494" cy="1500187"/>
          </a:xfrm>
        </p:spPr>
        <p:txBody>
          <a:bodyPr anchor="b"/>
          <a:lstStyle>
            <a:lvl1pPr marL="0" indent="0" algn="r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" y="6593998"/>
            <a:ext cx="768052" cy="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0500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06505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611"/>
            <a:ext cx="9144000" cy="7066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5563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000125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313" y="6562725"/>
            <a:ext cx="12858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D8453-7B88-4217-BA7B-2CBC395807F6}" type="datetime1">
              <a:rPr kumimoji="1" lang="ko-KR" altLang="en-US" smtClean="0">
                <a:solidFill>
                  <a:srgbClr val="1F497D">
                    <a:lumMod val="50000"/>
                  </a:srgbClr>
                </a:solidFill>
              </a:rPr>
              <a:t>2022-06-08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562725"/>
            <a:ext cx="1071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0C360-F875-469D-A977-82806D0D3C5E}" type="slidenum">
              <a:rPr kumimoji="1" lang="en-US" altLang="ko-KR">
                <a:solidFill>
                  <a:srgbClr val="1F497D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59550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706008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>
    <p:zoom/>
  </p:transition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"/>
        <a:defRPr kumimoji="1" sz="2000">
          <a:solidFill>
            <a:srgbClr val="10253F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7E3C"/>
        </a:buClr>
        <a:buSzPct val="100000"/>
        <a:buFont typeface="Wingdings" pitchFamily="2" charset="2"/>
        <a:buChar char=""/>
        <a:defRPr kumimoji="1">
          <a:solidFill>
            <a:srgbClr val="10253F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"/>
        <a:defRPr kumimoji="1" sz="1600">
          <a:solidFill>
            <a:srgbClr val="10253F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B03C"/>
        </a:buClr>
        <a:buSzPct val="65000"/>
        <a:buFont typeface="Wingdings" pitchFamily="2" charset="2"/>
        <a:buChar char="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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326009"/>
          </a:xfrm>
        </p:spPr>
        <p:txBody>
          <a:bodyPr/>
          <a:lstStyle/>
          <a:p>
            <a:r>
              <a:rPr lang="en-US" sz="3600" dirty="0"/>
              <a:t>Operating Systems</a:t>
            </a:r>
            <a:br>
              <a:rPr lang="en-US" sz="360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8690818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967EE-39E9-B045-8BB3-279864F7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Reading a file from the disk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E9216F-DA6F-8A40-A902-C8BE2FE5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Reading a file block</a:t>
            </a:r>
          </a:p>
          <a:p>
            <a:pPr lvl="1"/>
            <a:r>
              <a:rPr kumimoji="1" lang="en-US" altLang="ko-KR" dirty="0"/>
              <a:t>Read a checkpoint region</a:t>
            </a:r>
          </a:p>
          <a:p>
            <a:pPr lvl="1"/>
            <a:r>
              <a:rPr lang="en-US" altLang="ko-KR" dirty="0"/>
              <a:t>Read </a:t>
            </a:r>
            <a:r>
              <a:rPr lang="en-US" altLang="ko-KR" dirty="0" err="1"/>
              <a:t>inode</a:t>
            </a:r>
            <a:r>
              <a:rPr lang="en-US" altLang="ko-KR" dirty="0"/>
              <a:t> map</a:t>
            </a:r>
          </a:p>
          <a:p>
            <a:pPr lvl="1"/>
            <a:r>
              <a:rPr kumimoji="1" lang="en-US" altLang="ko-KR" dirty="0"/>
              <a:t>Read </a:t>
            </a:r>
            <a:r>
              <a:rPr kumimoji="1" lang="en-US" altLang="ko-KR" dirty="0" err="1"/>
              <a:t>inode</a:t>
            </a:r>
            <a:endParaRPr kumimoji="1" lang="en-US" altLang="ko-KR" dirty="0"/>
          </a:p>
          <a:p>
            <a:pPr lvl="1"/>
            <a:r>
              <a:rPr lang="en-US" altLang="ko-KR" dirty="0"/>
              <a:t>Read data block</a:t>
            </a:r>
          </a:p>
          <a:p>
            <a:r>
              <a:rPr lang="en-US" altLang="ko-KR" dirty="0"/>
              <a:t>What about sequential read?</a:t>
            </a:r>
          </a:p>
          <a:p>
            <a:pPr lvl="1"/>
            <a:r>
              <a:rPr lang="en-US" altLang="ko-KR" dirty="0"/>
              <a:t>It may become random read.</a:t>
            </a:r>
          </a:p>
          <a:p>
            <a:pPr lvl="1"/>
            <a:endParaRPr lang="en-US" altLang="ko-KR" dirty="0"/>
          </a:p>
          <a:p>
            <a:pPr marL="0" indent="0" algn="ctr">
              <a:buNone/>
            </a:pPr>
            <a:r>
              <a:rPr kumimoji="1" lang="en-US" altLang="ko-KR" dirty="0"/>
              <a:t>LFS is optimized for the </a:t>
            </a:r>
            <a:r>
              <a:rPr kumimoji="1" lang="en-US" altLang="ko-KR" b="1" dirty="0">
                <a:solidFill>
                  <a:srgbClr val="FF0000"/>
                </a:solidFill>
              </a:rPr>
              <a:t>write</a:t>
            </a:r>
            <a:r>
              <a:rPr kumimoji="1" lang="en-US" altLang="ko-KR" dirty="0"/>
              <a:t> operation.</a:t>
            </a:r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A930F0-26D6-DA43-B1B3-8E3F50BAB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282861-E621-BE43-926D-83EDD4A1B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25120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About Directories?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3888" y="714177"/>
            <a:ext cx="8786812" cy="4947071"/>
          </a:xfrm>
        </p:spPr>
        <p:txBody>
          <a:bodyPr/>
          <a:lstStyle/>
          <a:p>
            <a:r>
              <a:rPr lang="en-US" altLang="ko-KR" sz="1600" dirty="0"/>
              <a:t>Directory: a set of &lt;</a:t>
            </a:r>
            <a:r>
              <a:rPr lang="en-US" altLang="ko-KR" sz="1600" dirty="0" err="1"/>
              <a:t>inode</a:t>
            </a:r>
            <a:r>
              <a:rPr lang="en-US" altLang="ko-KR" sz="1600" dirty="0"/>
              <a:t>, filename&gt;</a:t>
            </a:r>
          </a:p>
          <a:p>
            <a:r>
              <a:rPr lang="en-US" altLang="ko-KR" sz="1600" dirty="0"/>
              <a:t>How does LFS store directory data?</a:t>
            </a:r>
          </a:p>
          <a:p>
            <a:r>
              <a:rPr lang="en-US" altLang="ko-KR" sz="1600" dirty="0"/>
              <a:t>Creating a file: 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</a:p>
          <a:p>
            <a:pPr lvl="1"/>
            <a:r>
              <a:rPr lang="en-US" altLang="ko-KR" sz="1400" dirty="0"/>
              <a:t>Update the directory </a:t>
            </a:r>
            <a:r>
              <a:rPr lang="en-US" altLang="ko-KR" sz="1400" dirty="0" err="1"/>
              <a:t>inode</a:t>
            </a:r>
            <a:r>
              <a:rPr lang="en-US" altLang="ko-KR" sz="1400" dirty="0"/>
              <a:t>. (</a:t>
            </a:r>
            <a:r>
              <a:rPr lang="en-US" altLang="ko-KR" sz="1400" dirty="0" err="1"/>
              <a:t>inode</a:t>
            </a:r>
            <a:r>
              <a:rPr lang="en-US" altLang="ko-KR" sz="1400" dirty="0"/>
              <a:t> #: </a:t>
            </a:r>
            <a:r>
              <a:rPr lang="en-US" altLang="ko-KR" sz="1400" dirty="0" err="1"/>
              <a:t>dir</a:t>
            </a:r>
            <a:r>
              <a:rPr lang="en-US" altLang="ko-KR" sz="1400" dirty="0"/>
              <a:t>)</a:t>
            </a:r>
          </a:p>
          <a:p>
            <a:pPr lvl="1"/>
            <a:r>
              <a:rPr lang="en-US" altLang="ko-KR" sz="1400" dirty="0"/>
              <a:t>Update the directory entry. (</a:t>
            </a:r>
            <a:r>
              <a:rPr lang="en-US" altLang="ko-K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altLang="ko-KR" sz="1400" dirty="0"/>
              <a:t>, k)</a:t>
            </a:r>
          </a:p>
          <a:p>
            <a:pPr lvl="1"/>
            <a:r>
              <a:rPr lang="en-US" altLang="ko-KR" sz="1400" dirty="0"/>
              <a:t>Update </a:t>
            </a:r>
            <a:r>
              <a:rPr lang="en-US" altLang="ko-KR" sz="1400" dirty="0" err="1"/>
              <a:t>inode</a:t>
            </a:r>
            <a:r>
              <a:rPr lang="en-US" altLang="ko-KR" sz="1400" dirty="0"/>
              <a:t> for the created file. (</a:t>
            </a:r>
            <a:r>
              <a:rPr lang="en-US" altLang="ko-KR" sz="1400" dirty="0" err="1"/>
              <a:t>inode</a:t>
            </a:r>
            <a:r>
              <a:rPr lang="en-US" altLang="ko-KR" sz="1400" dirty="0"/>
              <a:t> #: k)</a:t>
            </a:r>
          </a:p>
          <a:p>
            <a:pPr lvl="1"/>
            <a:r>
              <a:rPr lang="en-US" altLang="ko-KR" sz="1400" dirty="0"/>
              <a:t>Update the data block for the created file.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1331640" y="4287216"/>
          <a:ext cx="6768752" cy="7742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4272"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D[k]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I[k]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D[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dir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I[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dir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imap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2611754" y="5065156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A1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31834" y="5065156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A2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891674" y="5065156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cxnSp>
        <p:nvCxnSpPr>
          <p:cNvPr id="38" name="직선 연결선 37"/>
          <p:cNvCxnSpPr/>
          <p:nvPr/>
        </p:nvCxnSpPr>
        <p:spPr>
          <a:xfrm flipH="1" flipV="1">
            <a:off x="5580112" y="3688336"/>
            <a:ext cx="1" cy="60995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 flipV="1">
            <a:off x="2051282" y="4012790"/>
            <a:ext cx="1008517" cy="268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2051282" y="4026972"/>
            <a:ext cx="0" cy="24857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3063925" y="4018541"/>
            <a:ext cx="0" cy="25125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2799562" y="3677259"/>
            <a:ext cx="0" cy="608618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2771683" y="4285876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[0]:A0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4944493" y="4253323"/>
            <a:ext cx="9236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map[k]:A1</a:t>
            </a:r>
          </a:p>
          <a:p>
            <a:pPr algn="ctr"/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map[</a:t>
            </a:r>
            <a:r>
              <a:rPr lang="en-US" altLang="ko-KR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dir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]:</a:t>
            </a:r>
            <a:r>
              <a:rPr lang="en-US" altLang="ko-KR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A3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576038" y="4264356"/>
            <a:ext cx="623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foo,k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4221192" y="4253323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A2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051914" y="5065156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A3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 flipH="1" flipV="1">
            <a:off x="5580111" y="3688336"/>
            <a:ext cx="1" cy="60995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cxnSpLocks/>
          </p:cNvCxnSpPr>
          <p:nvPr/>
        </p:nvCxnSpPr>
        <p:spPr>
          <a:xfrm flipH="1">
            <a:off x="2799562" y="3677259"/>
            <a:ext cx="2780549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V="1">
            <a:off x="4254615" y="3956346"/>
            <a:ext cx="0" cy="340608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H="1" flipV="1">
            <a:off x="5364087" y="3956346"/>
            <a:ext cx="2758" cy="32953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flipH="1">
            <a:off x="4254615" y="3956346"/>
            <a:ext cx="1112231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flipH="1">
            <a:off x="3526386" y="4037299"/>
            <a:ext cx="972386" cy="268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3526386" y="4039979"/>
            <a:ext cx="0" cy="24857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flipV="1">
            <a:off x="4498772" y="4037299"/>
            <a:ext cx="0" cy="25125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15592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Garbage Collection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767023"/>
            <a:ext cx="8786812" cy="5501258"/>
          </a:xfrm>
        </p:spPr>
        <p:txBody>
          <a:bodyPr/>
          <a:lstStyle/>
          <a:p>
            <a:r>
              <a:rPr lang="en-US" altLang="ko-KR" dirty="0"/>
              <a:t>LFS never overwrites. </a:t>
            </a:r>
            <a:r>
              <a:rPr lang="en-US" altLang="ko-KR" dirty="0">
                <a:sym typeface="Wingdings" pitchFamily="2" charset="2"/>
              </a:rPr>
              <a:t> A block becomes obsolete as it is updated.</a:t>
            </a:r>
          </a:p>
          <a:p>
            <a:r>
              <a:rPr lang="en-US" altLang="ko-KR" dirty="0"/>
              <a:t>Garbage: obsolete file block</a:t>
            </a:r>
          </a:p>
          <a:p>
            <a:r>
              <a:rPr lang="en-US" altLang="ko-KR" dirty="0"/>
              <a:t>An example of garbage</a:t>
            </a:r>
            <a:endParaRPr lang="en-US" altLang="ko-KR" sz="1800" dirty="0"/>
          </a:p>
          <a:p>
            <a:pPr lvl="1"/>
            <a:r>
              <a:rPr lang="en-US" altLang="ko-KR" dirty="0"/>
              <a:t>Overwrite the data block: </a:t>
            </a:r>
          </a:p>
          <a:p>
            <a:pPr lvl="1"/>
            <a:endParaRPr lang="en-US" altLang="ko-KR" sz="1200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200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Append a block to that original file k: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F793077-42F7-2C46-8E14-8E56BFEF1D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1640" y="3199370"/>
          <a:ext cx="6768752" cy="58734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349"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I[k]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I[k]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2B1D118D-73D0-984F-8B64-165AC63E21E3}"/>
              </a:ext>
            </a:extLst>
          </p:cNvPr>
          <p:cNvSpPr/>
          <p:nvPr/>
        </p:nvSpPr>
        <p:spPr>
          <a:xfrm>
            <a:off x="2111789" y="3786719"/>
            <a:ext cx="1403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(both garbage)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2324A4-BD75-D94C-8604-C04BB082D077}"/>
              </a:ext>
            </a:extLst>
          </p:cNvPr>
          <p:cNvSpPr/>
          <p:nvPr/>
        </p:nvSpPr>
        <p:spPr>
          <a:xfrm>
            <a:off x="1892164" y="3786719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F74FCA4-6BD8-BF45-A4C1-D0821A30ED54}"/>
              </a:ext>
            </a:extLst>
          </p:cNvPr>
          <p:cNvCxnSpPr>
            <a:cxnSpLocks/>
          </p:cNvCxnSpPr>
          <p:nvPr/>
        </p:nvCxnSpPr>
        <p:spPr>
          <a:xfrm flipH="1">
            <a:off x="2039781" y="2930695"/>
            <a:ext cx="109205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9AC507F-D72D-BD43-8DBF-759F8DC104ED}"/>
              </a:ext>
            </a:extLst>
          </p:cNvPr>
          <p:cNvCxnSpPr>
            <a:cxnSpLocks/>
          </p:cNvCxnSpPr>
          <p:nvPr/>
        </p:nvCxnSpPr>
        <p:spPr>
          <a:xfrm>
            <a:off x="2045531" y="2924944"/>
            <a:ext cx="0" cy="26275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924AD1F-95E9-6044-B0C8-D19C13E948ED}"/>
              </a:ext>
            </a:extLst>
          </p:cNvPr>
          <p:cNvCxnSpPr>
            <a:cxnSpLocks/>
          </p:cNvCxnSpPr>
          <p:nvPr/>
        </p:nvCxnSpPr>
        <p:spPr>
          <a:xfrm flipV="1">
            <a:off x="3131840" y="2924944"/>
            <a:ext cx="0" cy="25700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EE9BC29-C254-A94A-96F3-83735775C52B}"/>
              </a:ext>
            </a:extLst>
          </p:cNvPr>
          <p:cNvSpPr/>
          <p:nvPr/>
        </p:nvSpPr>
        <p:spPr>
          <a:xfrm>
            <a:off x="2771683" y="3198030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[0]:A0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9575529-F39C-FD40-8B70-68AC33AE8091}"/>
              </a:ext>
            </a:extLst>
          </p:cNvPr>
          <p:cNvSpPr/>
          <p:nvPr/>
        </p:nvSpPr>
        <p:spPr>
          <a:xfrm>
            <a:off x="5768885" y="3181952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A4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B64DFB2-D8B7-CE41-BB43-4B53C1C0D4DF}"/>
              </a:ext>
            </a:extLst>
          </p:cNvPr>
          <p:cNvCxnSpPr>
            <a:cxnSpLocks/>
          </p:cNvCxnSpPr>
          <p:nvPr/>
        </p:nvCxnSpPr>
        <p:spPr>
          <a:xfrm flipH="1">
            <a:off x="5009799" y="2944171"/>
            <a:ext cx="109205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0851074-43BA-4C4B-9D9C-CBF95EB3EA07}"/>
              </a:ext>
            </a:extLst>
          </p:cNvPr>
          <p:cNvCxnSpPr>
            <a:cxnSpLocks/>
          </p:cNvCxnSpPr>
          <p:nvPr/>
        </p:nvCxnSpPr>
        <p:spPr>
          <a:xfrm>
            <a:off x="5015549" y="2938420"/>
            <a:ext cx="0" cy="26275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DEC5350-2AE1-3143-843F-76576F84EC49}"/>
              </a:ext>
            </a:extLst>
          </p:cNvPr>
          <p:cNvCxnSpPr>
            <a:cxnSpLocks/>
          </p:cNvCxnSpPr>
          <p:nvPr/>
        </p:nvCxnSpPr>
        <p:spPr>
          <a:xfrm flipV="1">
            <a:off x="6101858" y="2938420"/>
            <a:ext cx="0" cy="25700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D9E188C6-9671-D249-8346-0F3C7B70751C}"/>
              </a:ext>
            </a:extLst>
          </p:cNvPr>
          <p:cNvGraphicFramePr>
            <a:graphicFrameLocks noGrp="1"/>
          </p:cNvGraphicFramePr>
          <p:nvPr/>
        </p:nvGraphicFramePr>
        <p:xfrm>
          <a:off x="1403648" y="5420463"/>
          <a:ext cx="6768752" cy="6515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1598"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I[k]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직사각형 17">
            <a:extLst>
              <a:ext uri="{FF2B5EF4-FFF2-40B4-BE49-F238E27FC236}">
                <a16:creationId xmlns:a16="http://schemas.microsoft.com/office/drawing/2014/main" id="{382668B9-759F-0F4B-8E4C-22D04853F850}"/>
              </a:ext>
            </a:extLst>
          </p:cNvPr>
          <p:cNvSpPr/>
          <p:nvPr/>
        </p:nvSpPr>
        <p:spPr>
          <a:xfrm>
            <a:off x="2717490" y="6084584"/>
            <a:ext cx="959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(garbage)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DED16FA-59E9-FD40-8087-0D8254B53634}"/>
              </a:ext>
            </a:extLst>
          </p:cNvPr>
          <p:cNvSpPr/>
          <p:nvPr/>
        </p:nvSpPr>
        <p:spPr>
          <a:xfrm>
            <a:off x="4814702" y="3847694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A4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458BB8A-9158-264C-BEF4-DDE04D20DBB7}"/>
              </a:ext>
            </a:extLst>
          </p:cNvPr>
          <p:cNvSpPr/>
          <p:nvPr/>
        </p:nvSpPr>
        <p:spPr>
          <a:xfrm>
            <a:off x="1963682" y="6084584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710248F-AC7D-F84A-947C-95BD3AB9242A}"/>
              </a:ext>
            </a:extLst>
          </p:cNvPr>
          <p:cNvCxnSpPr/>
          <p:nvPr/>
        </p:nvCxnSpPr>
        <p:spPr>
          <a:xfrm flipH="1">
            <a:off x="2111789" y="5151788"/>
            <a:ext cx="109205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7FF461B-7FAB-5149-B984-DF87566C7314}"/>
              </a:ext>
            </a:extLst>
          </p:cNvPr>
          <p:cNvCxnSpPr/>
          <p:nvPr/>
        </p:nvCxnSpPr>
        <p:spPr>
          <a:xfrm>
            <a:off x="2117539" y="5146037"/>
            <a:ext cx="0" cy="26275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094B3F8-FD06-7841-B398-4F5AA9583494}"/>
              </a:ext>
            </a:extLst>
          </p:cNvPr>
          <p:cNvCxnSpPr/>
          <p:nvPr/>
        </p:nvCxnSpPr>
        <p:spPr>
          <a:xfrm flipV="1">
            <a:off x="3203848" y="5146037"/>
            <a:ext cx="0" cy="25700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EEB72B8-5285-8148-A524-E0111050767C}"/>
              </a:ext>
            </a:extLst>
          </p:cNvPr>
          <p:cNvSpPr/>
          <p:nvPr/>
        </p:nvSpPr>
        <p:spPr>
          <a:xfrm>
            <a:off x="2843691" y="5419123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[0]:A0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08129BE-0706-A240-B3BD-60657D2D44A0}"/>
              </a:ext>
            </a:extLst>
          </p:cNvPr>
          <p:cNvSpPr/>
          <p:nvPr/>
        </p:nvSpPr>
        <p:spPr>
          <a:xfrm>
            <a:off x="5841920" y="5452673"/>
            <a:ext cx="846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I[k]</a:t>
            </a:r>
          </a:p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blk[0]:A0</a:t>
            </a:r>
          </a:p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blk[1]:A4 </a:t>
            </a: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7546D51E-51CD-5849-9996-02A2805140D2}"/>
              </a:ext>
            </a:extLst>
          </p:cNvPr>
          <p:cNvCxnSpPr/>
          <p:nvPr/>
        </p:nvCxnSpPr>
        <p:spPr>
          <a:xfrm flipH="1">
            <a:off x="5081807" y="5165264"/>
            <a:ext cx="109205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7D889FC0-50BB-CD46-BCE6-62FE47AA2E90}"/>
              </a:ext>
            </a:extLst>
          </p:cNvPr>
          <p:cNvCxnSpPr/>
          <p:nvPr/>
        </p:nvCxnSpPr>
        <p:spPr>
          <a:xfrm>
            <a:off x="5087557" y="5159513"/>
            <a:ext cx="0" cy="26275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31111207-AF05-E748-A0B2-8D9CFC4D1742}"/>
              </a:ext>
            </a:extLst>
          </p:cNvPr>
          <p:cNvCxnSpPr/>
          <p:nvPr/>
        </p:nvCxnSpPr>
        <p:spPr>
          <a:xfrm flipV="1">
            <a:off x="6173866" y="5159513"/>
            <a:ext cx="0" cy="25700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C7A03E6-1023-154A-8FEB-703334E99442}"/>
              </a:ext>
            </a:extLst>
          </p:cNvPr>
          <p:cNvSpPr/>
          <p:nvPr/>
        </p:nvSpPr>
        <p:spPr>
          <a:xfrm>
            <a:off x="4886220" y="6145559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A4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45931990-C333-F74E-8840-D7FBF00934E8}"/>
              </a:ext>
            </a:extLst>
          </p:cNvPr>
          <p:cNvCxnSpPr/>
          <p:nvPr/>
        </p:nvCxnSpPr>
        <p:spPr>
          <a:xfrm flipH="1">
            <a:off x="2118023" y="4943489"/>
            <a:ext cx="389413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D6C7646A-EBD4-204F-835C-C2B82022CDDD}"/>
              </a:ext>
            </a:extLst>
          </p:cNvPr>
          <p:cNvCxnSpPr/>
          <p:nvPr/>
        </p:nvCxnSpPr>
        <p:spPr>
          <a:xfrm>
            <a:off x="2118023" y="4943489"/>
            <a:ext cx="0" cy="262759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1FD49EBA-B11A-C34D-883C-86147E860985}"/>
              </a:ext>
            </a:extLst>
          </p:cNvPr>
          <p:cNvCxnSpPr/>
          <p:nvPr/>
        </p:nvCxnSpPr>
        <p:spPr>
          <a:xfrm flipV="1">
            <a:off x="6012160" y="4943489"/>
            <a:ext cx="0" cy="47878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없음 기호[&quot;] 36">
            <a:extLst>
              <a:ext uri="{FF2B5EF4-FFF2-40B4-BE49-F238E27FC236}">
                <a16:creationId xmlns:a16="http://schemas.microsoft.com/office/drawing/2014/main" id="{B1CFBC31-8702-157F-4BC0-3B5BFD50B87A}"/>
              </a:ext>
            </a:extLst>
          </p:cNvPr>
          <p:cNvSpPr/>
          <p:nvPr/>
        </p:nvSpPr>
        <p:spPr>
          <a:xfrm>
            <a:off x="2974705" y="5515337"/>
            <a:ext cx="530175" cy="509764"/>
          </a:xfrm>
          <a:prstGeom prst="noSmoking">
            <a:avLst>
              <a:gd name="adj" fmla="val 6031"/>
            </a:avLst>
          </a:prstGeom>
          <a:solidFill>
            <a:srgbClr val="FF0000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ore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34" name="없음 기호[&quot;] 33">
            <a:extLst>
              <a:ext uri="{FF2B5EF4-FFF2-40B4-BE49-F238E27FC236}">
                <a16:creationId xmlns:a16="http://schemas.microsoft.com/office/drawing/2014/main" id="{4FC8F0D8-F186-00B2-6531-7859E93DCC7F}"/>
              </a:ext>
            </a:extLst>
          </p:cNvPr>
          <p:cNvSpPr/>
          <p:nvPr/>
        </p:nvSpPr>
        <p:spPr>
          <a:xfrm>
            <a:off x="2165019" y="3250012"/>
            <a:ext cx="530175" cy="509764"/>
          </a:xfrm>
          <a:prstGeom prst="noSmoking">
            <a:avLst>
              <a:gd name="adj" fmla="val 6031"/>
            </a:avLst>
          </a:prstGeom>
          <a:solidFill>
            <a:srgbClr val="FF0000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ore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35" name="없음 기호[&quot;] 34">
            <a:extLst>
              <a:ext uri="{FF2B5EF4-FFF2-40B4-BE49-F238E27FC236}">
                <a16:creationId xmlns:a16="http://schemas.microsoft.com/office/drawing/2014/main" id="{B1FDE8CE-189B-A6CD-373C-05BDFD88C605}"/>
              </a:ext>
            </a:extLst>
          </p:cNvPr>
          <p:cNvSpPr/>
          <p:nvPr/>
        </p:nvSpPr>
        <p:spPr>
          <a:xfrm>
            <a:off x="2863130" y="3262770"/>
            <a:ext cx="530175" cy="509764"/>
          </a:xfrm>
          <a:prstGeom prst="noSmoking">
            <a:avLst>
              <a:gd name="adj" fmla="val 6031"/>
            </a:avLst>
          </a:prstGeom>
          <a:solidFill>
            <a:srgbClr val="FF0000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ore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95937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48BBA9-1BA4-AD42-BC39-F469DD6C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Garbage Collection</a:t>
            </a:r>
            <a:r>
              <a:rPr kumimoji="1" lang="ko-KR" altLang="en-US" dirty="0"/>
              <a:t> </a:t>
            </a:r>
            <a:r>
              <a:rPr kumimoji="1" lang="en-US" altLang="ko-KR" dirty="0"/>
              <a:t>(</a:t>
            </a:r>
            <a:r>
              <a:rPr lang="en-US" altLang="ko-KR" dirty="0"/>
              <a:t>segment cleaning)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5E9C14-1A25-DF4B-9EED-3D9AF317E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sz="1800" dirty="0"/>
              <a:t>What to do with the older versions of the block	</a:t>
            </a:r>
          </a:p>
          <a:p>
            <a:pPr lvl="1"/>
            <a:r>
              <a:rPr lang="en-US" altLang="ko-KR" sz="1600" dirty="0"/>
              <a:t>Versioning filesystem: keep the old blocks and allow the users to restore to the older version of the filesystem status.</a:t>
            </a:r>
          </a:p>
          <a:p>
            <a:pPr lvl="1"/>
            <a:r>
              <a:rPr kumimoji="1" lang="en-US" altLang="ko-KR" sz="1600" dirty="0"/>
              <a:t>LFS: </a:t>
            </a:r>
            <a:r>
              <a:rPr lang="en-US" altLang="ko-KR" sz="1600" dirty="0"/>
              <a:t>periodically clean the older versions of the file data, </a:t>
            </a:r>
            <a:r>
              <a:rPr lang="en-US" altLang="ko-KR" sz="1600" dirty="0" err="1"/>
              <a:t>inodes</a:t>
            </a:r>
            <a:r>
              <a:rPr lang="en-US" altLang="ko-KR" sz="1600" dirty="0"/>
              <a:t> and other structures.</a:t>
            </a:r>
          </a:p>
          <a:p>
            <a:r>
              <a:rPr kumimoji="1" lang="en-US" altLang="ko-KR" sz="1800" dirty="0"/>
              <a:t>Unit of garbage collection: S</a:t>
            </a:r>
            <a:r>
              <a:rPr lang="en-US" altLang="ko-KR" sz="1600" dirty="0"/>
              <a:t>egment</a:t>
            </a:r>
          </a:p>
          <a:p>
            <a:pPr lvl="1"/>
            <a:r>
              <a:rPr kumimoji="1" lang="en-US" altLang="ko-KR" sz="1600" dirty="0"/>
              <a:t>Reads a number of old segments, M segments.</a:t>
            </a:r>
          </a:p>
          <a:p>
            <a:pPr lvl="1"/>
            <a:r>
              <a:rPr lang="en-US" altLang="ko-KR" sz="1600" dirty="0"/>
              <a:t>Identify the valid blocks.</a:t>
            </a:r>
          </a:p>
          <a:p>
            <a:pPr lvl="1"/>
            <a:r>
              <a:rPr kumimoji="1" lang="en-US" altLang="ko-KR" sz="1600" dirty="0"/>
              <a:t>Write them to a number of new segments (in memory), N segments.</a:t>
            </a:r>
          </a:p>
          <a:p>
            <a:pPr lvl="1"/>
            <a:r>
              <a:rPr lang="en-US" altLang="ko-KR" sz="1600" dirty="0"/>
              <a:t>Write N segments to the disk.</a:t>
            </a:r>
            <a:endParaRPr kumimoji="1" lang="en-US" altLang="ko-KR" sz="1600" dirty="0"/>
          </a:p>
          <a:p>
            <a:pPr lvl="1"/>
            <a:r>
              <a:rPr lang="en-US" altLang="ko-KR" sz="1600" dirty="0"/>
              <a:t>Then, N &lt; M. </a:t>
            </a:r>
            <a:endParaRPr kumimoji="1" lang="ko-KR" altLang="en-US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571105-13F1-1541-A881-9C4991441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494E01-D60D-3445-A04A-B0F9C1A94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85525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54850" y="633730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rgbClr val="003399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새굴림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새굴림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새굴림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새굴림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새굴림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새굴림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새굴림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새굴림" pitchFamily="18" charset="-127"/>
                <a:cs typeface="+mn-cs"/>
              </a:defRPr>
            </a:lvl9pPr>
          </a:lstStyle>
          <a:p>
            <a:fld id="{BB0E6C08-344E-4025-83FB-FC65F265D156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Garbage collection</a:t>
            </a:r>
            <a:endParaRPr lang="ko-KR" alt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757808" y="1268413"/>
            <a:ext cx="16764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138808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138808" y="1954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36" name="Line 10"/>
          <p:cNvSpPr>
            <a:spLocks noChangeShapeType="1"/>
          </p:cNvSpPr>
          <p:nvPr/>
        </p:nvSpPr>
        <p:spPr bwMode="auto">
          <a:xfrm flipH="1" flipV="1">
            <a:off x="1824608" y="2487613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1138808" y="2106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1138808" y="2411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1138808" y="2563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0" name="Text Box 14"/>
          <p:cNvSpPr txBox="1">
            <a:spLocks noChangeArrowheads="1"/>
          </p:cNvSpPr>
          <p:nvPr/>
        </p:nvSpPr>
        <p:spPr bwMode="auto">
          <a:xfrm>
            <a:off x="795908" y="1327150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굴림" pitchFamily="50" charset="-127"/>
              </a:rPr>
              <a:t>Update existing data</a:t>
            </a:r>
          </a:p>
        </p:txBody>
      </p:sp>
      <p:sp>
        <p:nvSpPr>
          <p:cNvPr id="99341" name="Text Box 15"/>
          <p:cNvSpPr txBox="1">
            <a:spLocks noChangeArrowheads="1"/>
          </p:cNvSpPr>
          <p:nvPr/>
        </p:nvSpPr>
        <p:spPr bwMode="auto">
          <a:xfrm>
            <a:off x="1138808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(A)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2967608" y="1268413"/>
            <a:ext cx="16764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343" name="Text Box 17"/>
          <p:cNvSpPr txBox="1">
            <a:spLocks noChangeArrowheads="1"/>
          </p:cNvSpPr>
          <p:nvPr/>
        </p:nvSpPr>
        <p:spPr bwMode="auto">
          <a:xfrm>
            <a:off x="3466728" y="1909192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4" name="Text Box 18"/>
          <p:cNvSpPr txBox="1">
            <a:spLocks noChangeArrowheads="1"/>
          </p:cNvSpPr>
          <p:nvPr/>
        </p:nvSpPr>
        <p:spPr bwMode="auto">
          <a:xfrm>
            <a:off x="3466728" y="1909192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6" name="Text Box 22"/>
          <p:cNvSpPr txBox="1">
            <a:spLocks noChangeArrowheads="1"/>
          </p:cNvSpPr>
          <p:nvPr/>
        </p:nvSpPr>
        <p:spPr bwMode="auto">
          <a:xfrm>
            <a:off x="3466728" y="2061592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7" name="Text Box 23"/>
          <p:cNvSpPr txBox="1">
            <a:spLocks noChangeArrowheads="1"/>
          </p:cNvSpPr>
          <p:nvPr/>
        </p:nvSpPr>
        <p:spPr bwMode="auto">
          <a:xfrm>
            <a:off x="3466728" y="2518792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8" name="Text Box 24"/>
          <p:cNvSpPr txBox="1">
            <a:spLocks noChangeArrowheads="1"/>
          </p:cNvSpPr>
          <p:nvPr/>
        </p:nvSpPr>
        <p:spPr bwMode="auto">
          <a:xfrm>
            <a:off x="2967608" y="1360487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굴림" pitchFamily="50" charset="-127"/>
              </a:rPr>
              <a:t>Find a free block,</a:t>
            </a:r>
          </a:p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굴림" pitchFamily="50" charset="-127"/>
              </a:rPr>
              <a:t>and save the new data</a:t>
            </a:r>
          </a:p>
        </p:txBody>
      </p:sp>
      <p:sp>
        <p:nvSpPr>
          <p:cNvPr id="99349" name="Text Box 25"/>
          <p:cNvSpPr txBox="1">
            <a:spLocks noChangeArrowheads="1"/>
          </p:cNvSpPr>
          <p:nvPr/>
        </p:nvSpPr>
        <p:spPr bwMode="auto">
          <a:xfrm>
            <a:off x="3466728" y="3128392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(A)</a:t>
            </a:r>
          </a:p>
        </p:txBody>
      </p:sp>
      <p:sp>
        <p:nvSpPr>
          <p:cNvPr id="99350" name="Text Box 26"/>
          <p:cNvSpPr txBox="1">
            <a:spLocks noChangeArrowheads="1"/>
          </p:cNvSpPr>
          <p:nvPr/>
        </p:nvSpPr>
        <p:spPr bwMode="auto">
          <a:xfrm>
            <a:off x="3466728" y="2671192"/>
            <a:ext cx="685800" cy="152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New Data</a:t>
            </a:r>
          </a:p>
        </p:txBody>
      </p:sp>
      <p:sp>
        <p:nvSpPr>
          <p:cNvPr id="99351" name="Text Box 27"/>
          <p:cNvSpPr txBox="1">
            <a:spLocks noChangeArrowheads="1"/>
          </p:cNvSpPr>
          <p:nvPr/>
        </p:nvSpPr>
        <p:spPr bwMode="auto">
          <a:xfrm>
            <a:off x="3466728" y="2366392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168988" name="Rectangle 28"/>
          <p:cNvSpPr>
            <a:spLocks noChangeArrowheads="1"/>
          </p:cNvSpPr>
          <p:nvPr/>
        </p:nvSpPr>
        <p:spPr bwMode="auto">
          <a:xfrm>
            <a:off x="5257800" y="1268413"/>
            <a:ext cx="34290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353" name="Text Box 29"/>
          <p:cNvSpPr txBox="1">
            <a:spLocks noChangeArrowheads="1"/>
          </p:cNvSpPr>
          <p:nvPr/>
        </p:nvSpPr>
        <p:spPr bwMode="auto">
          <a:xfrm>
            <a:off x="5638800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55" name="Text Box 33"/>
          <p:cNvSpPr txBox="1">
            <a:spLocks noChangeArrowheads="1"/>
          </p:cNvSpPr>
          <p:nvPr/>
        </p:nvSpPr>
        <p:spPr bwMode="auto">
          <a:xfrm>
            <a:off x="5638800" y="2563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56" name="Text Box 34"/>
          <p:cNvSpPr txBox="1">
            <a:spLocks noChangeArrowheads="1"/>
          </p:cNvSpPr>
          <p:nvPr/>
        </p:nvSpPr>
        <p:spPr bwMode="auto">
          <a:xfrm>
            <a:off x="5562600" y="1344613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This scenario may continue until there </a:t>
            </a:r>
          </a:p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are not enough free blocks</a:t>
            </a:r>
          </a:p>
        </p:txBody>
      </p:sp>
      <p:sp>
        <p:nvSpPr>
          <p:cNvPr id="99357" name="Text Box 35"/>
          <p:cNvSpPr txBox="1">
            <a:spLocks noChangeArrowheads="1"/>
          </p:cNvSpPr>
          <p:nvPr/>
        </p:nvSpPr>
        <p:spPr bwMode="auto">
          <a:xfrm>
            <a:off x="5638800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(A)</a:t>
            </a:r>
          </a:p>
        </p:txBody>
      </p:sp>
      <p:sp>
        <p:nvSpPr>
          <p:cNvPr id="99358" name="Text Box 36"/>
          <p:cNvSpPr txBox="1">
            <a:spLocks noChangeArrowheads="1"/>
          </p:cNvSpPr>
          <p:nvPr/>
        </p:nvSpPr>
        <p:spPr bwMode="auto">
          <a:xfrm>
            <a:off x="5638800" y="2411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59" name="Text Box 37"/>
          <p:cNvSpPr txBox="1">
            <a:spLocks noChangeArrowheads="1"/>
          </p:cNvSpPr>
          <p:nvPr/>
        </p:nvSpPr>
        <p:spPr bwMode="auto">
          <a:xfrm>
            <a:off x="6629400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0" name="Text Box 38"/>
          <p:cNvSpPr txBox="1">
            <a:spLocks noChangeArrowheads="1"/>
          </p:cNvSpPr>
          <p:nvPr/>
        </p:nvSpPr>
        <p:spPr bwMode="auto">
          <a:xfrm>
            <a:off x="6629400" y="2563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1" name="Text Box 39"/>
          <p:cNvSpPr txBox="1">
            <a:spLocks noChangeArrowheads="1"/>
          </p:cNvSpPr>
          <p:nvPr/>
        </p:nvSpPr>
        <p:spPr bwMode="auto">
          <a:xfrm>
            <a:off x="6629400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(B)</a:t>
            </a:r>
          </a:p>
        </p:txBody>
      </p:sp>
      <p:sp>
        <p:nvSpPr>
          <p:cNvPr id="99362" name="Text Box 40"/>
          <p:cNvSpPr txBox="1">
            <a:spLocks noChangeArrowheads="1"/>
          </p:cNvSpPr>
          <p:nvPr/>
        </p:nvSpPr>
        <p:spPr bwMode="auto">
          <a:xfrm>
            <a:off x="6629400" y="2411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63" name="Text Box 41"/>
          <p:cNvSpPr txBox="1">
            <a:spLocks noChangeArrowheads="1"/>
          </p:cNvSpPr>
          <p:nvPr/>
        </p:nvSpPr>
        <p:spPr bwMode="auto">
          <a:xfrm>
            <a:off x="7620000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4" name="Text Box 42"/>
          <p:cNvSpPr txBox="1">
            <a:spLocks noChangeArrowheads="1"/>
          </p:cNvSpPr>
          <p:nvPr/>
        </p:nvSpPr>
        <p:spPr bwMode="auto">
          <a:xfrm>
            <a:off x="7620000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(C)</a:t>
            </a:r>
          </a:p>
        </p:txBody>
      </p:sp>
      <p:sp>
        <p:nvSpPr>
          <p:cNvPr id="99365" name="Text Box 43"/>
          <p:cNvSpPr txBox="1">
            <a:spLocks noChangeArrowheads="1"/>
          </p:cNvSpPr>
          <p:nvPr/>
        </p:nvSpPr>
        <p:spPr bwMode="auto">
          <a:xfrm>
            <a:off x="5638800" y="1954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66" name="Text Box 44"/>
          <p:cNvSpPr txBox="1">
            <a:spLocks noChangeArrowheads="1"/>
          </p:cNvSpPr>
          <p:nvPr/>
        </p:nvSpPr>
        <p:spPr bwMode="auto">
          <a:xfrm>
            <a:off x="5638800" y="2259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7" name="Text Box 45"/>
          <p:cNvSpPr txBox="1">
            <a:spLocks noChangeArrowheads="1"/>
          </p:cNvSpPr>
          <p:nvPr/>
        </p:nvSpPr>
        <p:spPr bwMode="auto">
          <a:xfrm>
            <a:off x="5638800" y="2106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68" name="Text Box 46"/>
          <p:cNvSpPr txBox="1">
            <a:spLocks noChangeArrowheads="1"/>
          </p:cNvSpPr>
          <p:nvPr/>
        </p:nvSpPr>
        <p:spPr bwMode="auto">
          <a:xfrm>
            <a:off x="5638800" y="3021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9" name="Text Box 47"/>
          <p:cNvSpPr txBox="1">
            <a:spLocks noChangeArrowheads="1"/>
          </p:cNvSpPr>
          <p:nvPr/>
        </p:nvSpPr>
        <p:spPr bwMode="auto">
          <a:xfrm>
            <a:off x="5638800" y="2716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0" name="Text Box 48"/>
          <p:cNvSpPr txBox="1">
            <a:spLocks noChangeArrowheads="1"/>
          </p:cNvSpPr>
          <p:nvPr/>
        </p:nvSpPr>
        <p:spPr bwMode="auto">
          <a:xfrm>
            <a:off x="5638800" y="2868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1" name="Text Box 49"/>
          <p:cNvSpPr txBox="1">
            <a:spLocks noChangeArrowheads="1"/>
          </p:cNvSpPr>
          <p:nvPr/>
        </p:nvSpPr>
        <p:spPr bwMode="auto">
          <a:xfrm>
            <a:off x="6629400" y="1954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2" name="Text Box 50"/>
          <p:cNvSpPr txBox="1">
            <a:spLocks noChangeArrowheads="1"/>
          </p:cNvSpPr>
          <p:nvPr/>
        </p:nvSpPr>
        <p:spPr bwMode="auto">
          <a:xfrm>
            <a:off x="6629400" y="2106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3" name="Text Box 51"/>
          <p:cNvSpPr txBox="1">
            <a:spLocks noChangeArrowheads="1"/>
          </p:cNvSpPr>
          <p:nvPr/>
        </p:nvSpPr>
        <p:spPr bwMode="auto">
          <a:xfrm>
            <a:off x="6629400" y="2259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4" name="Text Box 52"/>
          <p:cNvSpPr txBox="1">
            <a:spLocks noChangeArrowheads="1"/>
          </p:cNvSpPr>
          <p:nvPr/>
        </p:nvSpPr>
        <p:spPr bwMode="auto">
          <a:xfrm>
            <a:off x="6629400" y="2716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5" name="Text Box 53"/>
          <p:cNvSpPr txBox="1">
            <a:spLocks noChangeArrowheads="1"/>
          </p:cNvSpPr>
          <p:nvPr/>
        </p:nvSpPr>
        <p:spPr bwMode="auto">
          <a:xfrm>
            <a:off x="6629400" y="2868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76" name="Text Box 54"/>
          <p:cNvSpPr txBox="1">
            <a:spLocks noChangeArrowheads="1"/>
          </p:cNvSpPr>
          <p:nvPr/>
        </p:nvSpPr>
        <p:spPr bwMode="auto">
          <a:xfrm>
            <a:off x="6629400" y="3021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169015" name="Rectangle 55"/>
          <p:cNvSpPr>
            <a:spLocks noChangeArrowheads="1"/>
          </p:cNvSpPr>
          <p:nvPr/>
        </p:nvSpPr>
        <p:spPr bwMode="auto">
          <a:xfrm>
            <a:off x="926976" y="4077072"/>
            <a:ext cx="34290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378" name="Text Box 56"/>
          <p:cNvSpPr txBox="1">
            <a:spLocks noChangeArrowheads="1"/>
          </p:cNvSpPr>
          <p:nvPr/>
        </p:nvSpPr>
        <p:spPr bwMode="auto">
          <a:xfrm>
            <a:off x="1307976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0" name="Text Box 60"/>
          <p:cNvSpPr txBox="1">
            <a:spLocks noChangeArrowheads="1"/>
          </p:cNvSpPr>
          <p:nvPr/>
        </p:nvSpPr>
        <p:spPr bwMode="auto">
          <a:xfrm>
            <a:off x="1307976" y="5154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2" name="Text Box 62"/>
          <p:cNvSpPr txBox="1">
            <a:spLocks noChangeArrowheads="1"/>
          </p:cNvSpPr>
          <p:nvPr/>
        </p:nvSpPr>
        <p:spPr bwMode="auto">
          <a:xfrm>
            <a:off x="1307976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(A)</a:t>
            </a:r>
          </a:p>
        </p:txBody>
      </p:sp>
      <p:sp>
        <p:nvSpPr>
          <p:cNvPr id="99383" name="Text Box 63"/>
          <p:cNvSpPr txBox="1">
            <a:spLocks noChangeArrowheads="1"/>
          </p:cNvSpPr>
          <p:nvPr/>
        </p:nvSpPr>
        <p:spPr bwMode="auto">
          <a:xfrm>
            <a:off x="1307976" y="5002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84" name="Text Box 64"/>
          <p:cNvSpPr txBox="1">
            <a:spLocks noChangeArrowheads="1"/>
          </p:cNvSpPr>
          <p:nvPr/>
        </p:nvSpPr>
        <p:spPr bwMode="auto">
          <a:xfrm>
            <a:off x="2298576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5" name="Text Box 65"/>
          <p:cNvSpPr txBox="1">
            <a:spLocks noChangeArrowheads="1"/>
          </p:cNvSpPr>
          <p:nvPr/>
        </p:nvSpPr>
        <p:spPr bwMode="auto">
          <a:xfrm>
            <a:off x="2298576" y="5154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6" name="Text Box 66"/>
          <p:cNvSpPr txBox="1">
            <a:spLocks noChangeArrowheads="1"/>
          </p:cNvSpPr>
          <p:nvPr/>
        </p:nvSpPr>
        <p:spPr bwMode="auto">
          <a:xfrm>
            <a:off x="2298576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(B)</a:t>
            </a:r>
          </a:p>
        </p:txBody>
      </p:sp>
      <p:sp>
        <p:nvSpPr>
          <p:cNvPr id="99387" name="Text Box 67"/>
          <p:cNvSpPr txBox="1">
            <a:spLocks noChangeArrowheads="1"/>
          </p:cNvSpPr>
          <p:nvPr/>
        </p:nvSpPr>
        <p:spPr bwMode="auto">
          <a:xfrm>
            <a:off x="2298576" y="5002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88" name="Text Box 68"/>
          <p:cNvSpPr txBox="1">
            <a:spLocks noChangeArrowheads="1"/>
          </p:cNvSpPr>
          <p:nvPr/>
        </p:nvSpPr>
        <p:spPr bwMode="auto">
          <a:xfrm>
            <a:off x="3289176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9" name="Text Box 69"/>
          <p:cNvSpPr txBox="1">
            <a:spLocks noChangeArrowheads="1"/>
          </p:cNvSpPr>
          <p:nvPr/>
        </p:nvSpPr>
        <p:spPr bwMode="auto">
          <a:xfrm>
            <a:off x="3289176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(C)</a:t>
            </a:r>
          </a:p>
        </p:txBody>
      </p:sp>
      <p:sp>
        <p:nvSpPr>
          <p:cNvPr id="99390" name="Text Box 70"/>
          <p:cNvSpPr txBox="1">
            <a:spLocks noChangeArrowheads="1"/>
          </p:cNvSpPr>
          <p:nvPr/>
        </p:nvSpPr>
        <p:spPr bwMode="auto">
          <a:xfrm>
            <a:off x="1307976" y="4545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1" name="Text Box 71"/>
          <p:cNvSpPr txBox="1">
            <a:spLocks noChangeArrowheads="1"/>
          </p:cNvSpPr>
          <p:nvPr/>
        </p:nvSpPr>
        <p:spPr bwMode="auto">
          <a:xfrm>
            <a:off x="1307976" y="4849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92" name="Text Box 72"/>
          <p:cNvSpPr txBox="1">
            <a:spLocks noChangeArrowheads="1"/>
          </p:cNvSpPr>
          <p:nvPr/>
        </p:nvSpPr>
        <p:spPr bwMode="auto">
          <a:xfrm>
            <a:off x="1307976" y="4697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3" name="Text Box 73"/>
          <p:cNvSpPr txBox="1">
            <a:spLocks noChangeArrowheads="1"/>
          </p:cNvSpPr>
          <p:nvPr/>
        </p:nvSpPr>
        <p:spPr bwMode="auto">
          <a:xfrm>
            <a:off x="1307976" y="5611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94" name="Text Box 74"/>
          <p:cNvSpPr txBox="1">
            <a:spLocks noChangeArrowheads="1"/>
          </p:cNvSpPr>
          <p:nvPr/>
        </p:nvSpPr>
        <p:spPr bwMode="auto">
          <a:xfrm>
            <a:off x="1307976" y="5307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5" name="Text Box 75"/>
          <p:cNvSpPr txBox="1">
            <a:spLocks noChangeArrowheads="1"/>
          </p:cNvSpPr>
          <p:nvPr/>
        </p:nvSpPr>
        <p:spPr bwMode="auto">
          <a:xfrm>
            <a:off x="1307976" y="5459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6" name="Text Box 76"/>
          <p:cNvSpPr txBox="1">
            <a:spLocks noChangeArrowheads="1"/>
          </p:cNvSpPr>
          <p:nvPr/>
        </p:nvSpPr>
        <p:spPr bwMode="auto">
          <a:xfrm>
            <a:off x="2298576" y="4545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7" name="Text Box 77"/>
          <p:cNvSpPr txBox="1">
            <a:spLocks noChangeArrowheads="1"/>
          </p:cNvSpPr>
          <p:nvPr/>
        </p:nvSpPr>
        <p:spPr bwMode="auto">
          <a:xfrm>
            <a:off x="2298576" y="4697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8" name="Text Box 78"/>
          <p:cNvSpPr txBox="1">
            <a:spLocks noChangeArrowheads="1"/>
          </p:cNvSpPr>
          <p:nvPr/>
        </p:nvSpPr>
        <p:spPr bwMode="auto">
          <a:xfrm>
            <a:off x="2298576" y="4849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9" name="Text Box 79"/>
          <p:cNvSpPr txBox="1">
            <a:spLocks noChangeArrowheads="1"/>
          </p:cNvSpPr>
          <p:nvPr/>
        </p:nvSpPr>
        <p:spPr bwMode="auto">
          <a:xfrm>
            <a:off x="2298576" y="5307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400" name="Text Box 80"/>
          <p:cNvSpPr txBox="1">
            <a:spLocks noChangeArrowheads="1"/>
          </p:cNvSpPr>
          <p:nvPr/>
        </p:nvSpPr>
        <p:spPr bwMode="auto">
          <a:xfrm>
            <a:off x="2298576" y="5459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1" name="Text Box 81"/>
          <p:cNvSpPr txBox="1">
            <a:spLocks noChangeArrowheads="1"/>
          </p:cNvSpPr>
          <p:nvPr/>
        </p:nvSpPr>
        <p:spPr bwMode="auto">
          <a:xfrm>
            <a:off x="2298576" y="5611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2" name="Text Box 82"/>
          <p:cNvSpPr txBox="1">
            <a:spLocks noChangeArrowheads="1"/>
          </p:cNvSpPr>
          <p:nvPr/>
        </p:nvSpPr>
        <p:spPr bwMode="auto">
          <a:xfrm>
            <a:off x="3289176" y="4545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3" name="Text Box 83"/>
          <p:cNvSpPr txBox="1">
            <a:spLocks noChangeArrowheads="1"/>
          </p:cNvSpPr>
          <p:nvPr/>
        </p:nvSpPr>
        <p:spPr bwMode="auto">
          <a:xfrm>
            <a:off x="3289176" y="4697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4" name="Text Box 84"/>
          <p:cNvSpPr txBox="1">
            <a:spLocks noChangeArrowheads="1"/>
          </p:cNvSpPr>
          <p:nvPr/>
        </p:nvSpPr>
        <p:spPr bwMode="auto">
          <a:xfrm>
            <a:off x="3289176" y="4849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5" name="Text Box 85"/>
          <p:cNvSpPr txBox="1">
            <a:spLocks noChangeArrowheads="1"/>
          </p:cNvSpPr>
          <p:nvPr/>
        </p:nvSpPr>
        <p:spPr bwMode="auto">
          <a:xfrm>
            <a:off x="3289176" y="5002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6" name="Text Box 86"/>
          <p:cNvSpPr txBox="1">
            <a:spLocks noChangeArrowheads="1"/>
          </p:cNvSpPr>
          <p:nvPr/>
        </p:nvSpPr>
        <p:spPr bwMode="auto">
          <a:xfrm>
            <a:off x="3289176" y="5154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7" name="Text Box 87"/>
          <p:cNvSpPr txBox="1">
            <a:spLocks noChangeArrowheads="1"/>
          </p:cNvSpPr>
          <p:nvPr/>
        </p:nvSpPr>
        <p:spPr bwMode="auto">
          <a:xfrm>
            <a:off x="3289176" y="5307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8" name="Line 88"/>
          <p:cNvSpPr>
            <a:spLocks noChangeShapeType="1"/>
          </p:cNvSpPr>
          <p:nvPr/>
        </p:nvSpPr>
        <p:spPr bwMode="auto">
          <a:xfrm flipV="1">
            <a:off x="2984376" y="5078413"/>
            <a:ext cx="30480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09" name="Line 89"/>
          <p:cNvSpPr>
            <a:spLocks noChangeShapeType="1"/>
          </p:cNvSpPr>
          <p:nvPr/>
        </p:nvSpPr>
        <p:spPr bwMode="auto">
          <a:xfrm flipV="1">
            <a:off x="2984376" y="5230813"/>
            <a:ext cx="304800" cy="304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10" name="Line 90"/>
          <p:cNvSpPr>
            <a:spLocks noChangeShapeType="1"/>
          </p:cNvSpPr>
          <p:nvPr/>
        </p:nvSpPr>
        <p:spPr bwMode="auto">
          <a:xfrm flipV="1">
            <a:off x="2984376" y="5383213"/>
            <a:ext cx="304800" cy="304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11" name="Line 91"/>
          <p:cNvSpPr>
            <a:spLocks noChangeShapeType="1"/>
          </p:cNvSpPr>
          <p:nvPr/>
        </p:nvSpPr>
        <p:spPr bwMode="auto">
          <a:xfrm flipV="1">
            <a:off x="1993776" y="4621213"/>
            <a:ext cx="1295400" cy="304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12" name="Line 92"/>
          <p:cNvSpPr>
            <a:spLocks noChangeShapeType="1"/>
          </p:cNvSpPr>
          <p:nvPr/>
        </p:nvSpPr>
        <p:spPr bwMode="auto">
          <a:xfrm flipV="1">
            <a:off x="1993776" y="4773613"/>
            <a:ext cx="1295400" cy="457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13" name="Line 93"/>
          <p:cNvSpPr>
            <a:spLocks noChangeShapeType="1"/>
          </p:cNvSpPr>
          <p:nvPr/>
        </p:nvSpPr>
        <p:spPr bwMode="auto">
          <a:xfrm flipV="1">
            <a:off x="1993776" y="4926013"/>
            <a:ext cx="1295400" cy="762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69054" name="Rectangle 94"/>
          <p:cNvSpPr>
            <a:spLocks noChangeArrowheads="1"/>
          </p:cNvSpPr>
          <p:nvPr/>
        </p:nvSpPr>
        <p:spPr bwMode="auto">
          <a:xfrm>
            <a:off x="5257800" y="4099520"/>
            <a:ext cx="34290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415" name="Text Box 95"/>
          <p:cNvSpPr txBox="1">
            <a:spLocks noChangeArrowheads="1"/>
          </p:cNvSpPr>
          <p:nvPr/>
        </p:nvSpPr>
        <p:spPr bwMode="auto">
          <a:xfrm>
            <a:off x="56388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18" name="Text Box 100"/>
          <p:cNvSpPr txBox="1">
            <a:spLocks noChangeArrowheads="1"/>
          </p:cNvSpPr>
          <p:nvPr/>
        </p:nvSpPr>
        <p:spPr bwMode="auto">
          <a:xfrm>
            <a:off x="56388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(A)</a:t>
            </a:r>
          </a:p>
        </p:txBody>
      </p:sp>
      <p:sp>
        <p:nvSpPr>
          <p:cNvPr id="99419" name="Text Box 101"/>
          <p:cNvSpPr txBox="1">
            <a:spLocks noChangeArrowheads="1"/>
          </p:cNvSpPr>
          <p:nvPr/>
        </p:nvSpPr>
        <p:spPr bwMode="auto">
          <a:xfrm>
            <a:off x="66294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0" name="Text Box 102"/>
          <p:cNvSpPr txBox="1">
            <a:spLocks noChangeArrowheads="1"/>
          </p:cNvSpPr>
          <p:nvPr/>
        </p:nvSpPr>
        <p:spPr bwMode="auto">
          <a:xfrm>
            <a:off x="66294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(B)</a:t>
            </a:r>
          </a:p>
        </p:txBody>
      </p:sp>
      <p:sp>
        <p:nvSpPr>
          <p:cNvPr id="99421" name="Text Box 103"/>
          <p:cNvSpPr txBox="1">
            <a:spLocks noChangeArrowheads="1"/>
          </p:cNvSpPr>
          <p:nvPr/>
        </p:nvSpPr>
        <p:spPr bwMode="auto">
          <a:xfrm>
            <a:off x="76200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2" name="Text Box 104"/>
          <p:cNvSpPr txBox="1">
            <a:spLocks noChangeArrowheads="1"/>
          </p:cNvSpPr>
          <p:nvPr/>
        </p:nvSpPr>
        <p:spPr bwMode="auto">
          <a:xfrm>
            <a:off x="76200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 dirty="0">
                <a:latin typeface="Comic Sans MS" pitchFamily="66" charset="0"/>
                <a:ea typeface="돋움" pitchFamily="50" charset="-127"/>
              </a:rPr>
              <a:t>segment (C)</a:t>
            </a:r>
          </a:p>
        </p:txBody>
      </p:sp>
      <p:sp>
        <p:nvSpPr>
          <p:cNvPr id="99423" name="Text Box 105"/>
          <p:cNvSpPr txBox="1">
            <a:spLocks noChangeArrowheads="1"/>
          </p:cNvSpPr>
          <p:nvPr/>
        </p:nvSpPr>
        <p:spPr bwMode="auto">
          <a:xfrm>
            <a:off x="7620000" y="4545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4" name="Text Box 106"/>
          <p:cNvSpPr txBox="1">
            <a:spLocks noChangeArrowheads="1"/>
          </p:cNvSpPr>
          <p:nvPr/>
        </p:nvSpPr>
        <p:spPr bwMode="auto">
          <a:xfrm>
            <a:off x="7620000" y="4697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5" name="Text Box 107"/>
          <p:cNvSpPr txBox="1">
            <a:spLocks noChangeArrowheads="1"/>
          </p:cNvSpPr>
          <p:nvPr/>
        </p:nvSpPr>
        <p:spPr bwMode="auto">
          <a:xfrm>
            <a:off x="7620000" y="4849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6" name="Text Box 108"/>
          <p:cNvSpPr txBox="1">
            <a:spLocks noChangeArrowheads="1"/>
          </p:cNvSpPr>
          <p:nvPr/>
        </p:nvSpPr>
        <p:spPr bwMode="auto">
          <a:xfrm>
            <a:off x="7620000" y="5002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7" name="Text Box 109"/>
          <p:cNvSpPr txBox="1">
            <a:spLocks noChangeArrowheads="1"/>
          </p:cNvSpPr>
          <p:nvPr/>
        </p:nvSpPr>
        <p:spPr bwMode="auto">
          <a:xfrm>
            <a:off x="7620000" y="5154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8" name="Text Box 110"/>
          <p:cNvSpPr txBox="1">
            <a:spLocks noChangeArrowheads="1"/>
          </p:cNvSpPr>
          <p:nvPr/>
        </p:nvSpPr>
        <p:spPr bwMode="auto">
          <a:xfrm>
            <a:off x="7620000" y="5307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9" name="AutoShape 111"/>
          <p:cNvSpPr>
            <a:spLocks noChangeArrowheads="1"/>
          </p:cNvSpPr>
          <p:nvPr/>
        </p:nvSpPr>
        <p:spPr bwMode="auto">
          <a:xfrm>
            <a:off x="2586608" y="2259013"/>
            <a:ext cx="304800" cy="228600"/>
          </a:xfrm>
          <a:prstGeom prst="rightArrow">
            <a:avLst>
              <a:gd name="adj1" fmla="val 38537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30" name="AutoShape 112"/>
          <p:cNvSpPr>
            <a:spLocks noChangeArrowheads="1"/>
          </p:cNvSpPr>
          <p:nvPr/>
        </p:nvSpPr>
        <p:spPr bwMode="auto">
          <a:xfrm>
            <a:off x="4843264" y="2251660"/>
            <a:ext cx="304800" cy="228600"/>
          </a:xfrm>
          <a:prstGeom prst="rightArrow">
            <a:avLst>
              <a:gd name="adj1" fmla="val 38537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31" name="AutoShape 113"/>
          <p:cNvSpPr>
            <a:spLocks noChangeArrowheads="1"/>
          </p:cNvSpPr>
          <p:nvPr/>
        </p:nvSpPr>
        <p:spPr bwMode="auto">
          <a:xfrm>
            <a:off x="4712676" y="4901335"/>
            <a:ext cx="304800" cy="228600"/>
          </a:xfrm>
          <a:prstGeom prst="rightArrow">
            <a:avLst>
              <a:gd name="adj1" fmla="val 38537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636509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Reverse Mapping Information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File map: [</a:t>
            </a:r>
            <a:r>
              <a:rPr lang="en-US" altLang="ko-KR" sz="1800" dirty="0" err="1"/>
              <a:t>ino</a:t>
            </a:r>
            <a:r>
              <a:rPr lang="en-US" altLang="ko-KR" sz="1800" dirty="0"/>
              <a:t>, offset] </a:t>
            </a:r>
            <a:r>
              <a:rPr lang="en-US" altLang="ko-KR" sz="1800" dirty="0">
                <a:sym typeface="Wingdings" pitchFamily="2" charset="2"/>
              </a:rPr>
              <a:t> block</a:t>
            </a:r>
          </a:p>
          <a:p>
            <a:r>
              <a:rPr lang="en-US" altLang="ko-KR" sz="1800" dirty="0">
                <a:sym typeface="Wingdings" pitchFamily="2" charset="2"/>
              </a:rPr>
              <a:t>Reverse map: block  [</a:t>
            </a:r>
            <a:r>
              <a:rPr lang="en-US" altLang="ko-KR" sz="1800" dirty="0" err="1">
                <a:sym typeface="Wingdings" pitchFamily="2" charset="2"/>
              </a:rPr>
              <a:t>ino</a:t>
            </a:r>
            <a:r>
              <a:rPr lang="en-US" altLang="ko-KR" sz="1800" dirty="0">
                <a:sym typeface="Wingdings" pitchFamily="2" charset="2"/>
              </a:rPr>
              <a:t>, offset]</a:t>
            </a:r>
            <a:endParaRPr lang="en-US" altLang="ko-KR" sz="1800" dirty="0"/>
          </a:p>
          <a:p>
            <a:r>
              <a:rPr lang="en-US" altLang="ko-KR" sz="1800" dirty="0"/>
              <a:t>In garbage collection, we need to migrate the valid blocks.</a:t>
            </a:r>
          </a:p>
          <a:p>
            <a:r>
              <a:rPr lang="en-US" altLang="ko-KR" sz="1800" dirty="0"/>
              <a:t>To identify the valid blocks, </a:t>
            </a:r>
          </a:p>
          <a:p>
            <a:pPr lvl="1"/>
            <a:r>
              <a:rPr lang="en-US" altLang="ko-KR" sz="1600" dirty="0"/>
              <a:t>For each segment, LFS stores the reverse map for each block in the segment.</a:t>
            </a:r>
          </a:p>
          <a:p>
            <a:pPr lvl="1"/>
            <a:r>
              <a:rPr lang="en-US" altLang="ko-KR" sz="1600" dirty="0"/>
              <a:t>Get [</a:t>
            </a:r>
            <a:r>
              <a:rPr lang="en-US" altLang="ko-KR" sz="1600" dirty="0" err="1"/>
              <a:t>ino</a:t>
            </a:r>
            <a:r>
              <a:rPr lang="en-US" altLang="ko-KR" sz="1600" dirty="0"/>
              <a:t>, offset] for block D.</a:t>
            </a:r>
          </a:p>
          <a:p>
            <a:pPr lvl="1"/>
            <a:r>
              <a:rPr lang="en-US" altLang="ko-KR" sz="1600" dirty="0"/>
              <a:t>Look for [</a:t>
            </a:r>
            <a:r>
              <a:rPr lang="en-US" altLang="ko-KR" sz="1600" dirty="0" err="1"/>
              <a:t>ino</a:t>
            </a:r>
            <a:r>
              <a:rPr lang="en-US" altLang="ko-KR" sz="1600" dirty="0"/>
              <a:t>, offset] from the file map, D’.</a:t>
            </a:r>
          </a:p>
          <a:p>
            <a:pPr lvl="1"/>
            <a:r>
              <a:rPr lang="en-US" altLang="ko-KR" sz="1600" dirty="0"/>
              <a:t>If D == D’, D is valid. 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1331640" y="5085184"/>
          <a:ext cx="6768752" cy="8640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A0:</a:t>
                      </a:r>
                    </a:p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(K,0)</a:t>
                      </a:r>
                    </a:p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I[k]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imap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2627784" y="6059403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1907704" y="6059403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cxnSp>
        <p:nvCxnSpPr>
          <p:cNvPr id="36" name="직선 연결선 35"/>
          <p:cNvCxnSpPr>
            <a:cxnSpLocks/>
          </p:cNvCxnSpPr>
          <p:nvPr/>
        </p:nvCxnSpPr>
        <p:spPr>
          <a:xfrm flipH="1" flipV="1">
            <a:off x="2051720" y="4830991"/>
            <a:ext cx="1008517" cy="268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>
            <a:cxnSpLocks/>
          </p:cNvCxnSpPr>
          <p:nvPr/>
        </p:nvCxnSpPr>
        <p:spPr>
          <a:xfrm>
            <a:off x="2051720" y="4824940"/>
            <a:ext cx="0" cy="21306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cxnSpLocks/>
          </p:cNvCxnSpPr>
          <p:nvPr/>
        </p:nvCxnSpPr>
        <p:spPr>
          <a:xfrm flipV="1">
            <a:off x="3060237" y="4824940"/>
            <a:ext cx="0" cy="26375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3481217" y="5051291"/>
            <a:ext cx="825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map[k]:A1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2771683" y="5051291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[0]:A0</a:t>
            </a:r>
          </a:p>
        </p:txBody>
      </p:sp>
      <p:cxnSp>
        <p:nvCxnSpPr>
          <p:cNvPr id="41" name="직선 연결선 40"/>
          <p:cNvCxnSpPr>
            <a:cxnSpLocks/>
          </p:cNvCxnSpPr>
          <p:nvPr/>
        </p:nvCxnSpPr>
        <p:spPr>
          <a:xfrm>
            <a:off x="3904736" y="4581128"/>
            <a:ext cx="0" cy="51032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>
            <a:cxnSpLocks/>
          </p:cNvCxnSpPr>
          <p:nvPr/>
        </p:nvCxnSpPr>
        <p:spPr>
          <a:xfrm flipH="1">
            <a:off x="2803139" y="4619243"/>
            <a:ext cx="1112231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cxnSpLocks/>
          </p:cNvCxnSpPr>
          <p:nvPr/>
        </p:nvCxnSpPr>
        <p:spPr>
          <a:xfrm>
            <a:off x="2796896" y="4619243"/>
            <a:ext cx="0" cy="389377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15175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E318A8-0486-4A4F-BFD6-C62FFBF8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Issues in garbage collection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506893-EE42-6E46-89A8-6874AFDA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When to clean</a:t>
            </a:r>
          </a:p>
          <a:p>
            <a:pPr lvl="1"/>
            <a:r>
              <a:rPr kumimoji="1" lang="en-US" altLang="ko-KR" sz="1600" dirty="0"/>
              <a:t>Periodically</a:t>
            </a:r>
          </a:p>
          <a:p>
            <a:pPr lvl="1"/>
            <a:r>
              <a:rPr lang="en-US" altLang="ko-KR" sz="1600" dirty="0"/>
              <a:t>When a system is idle</a:t>
            </a:r>
          </a:p>
          <a:p>
            <a:pPr lvl="1"/>
            <a:r>
              <a:rPr kumimoji="1" lang="en-US" altLang="ko-KR" sz="1600" dirty="0"/>
              <a:t>When the disk is full</a:t>
            </a:r>
          </a:p>
          <a:p>
            <a:r>
              <a:rPr kumimoji="1" lang="en-US" altLang="ko-KR" sz="1800" dirty="0"/>
              <a:t>Which block to consolidate?</a:t>
            </a:r>
          </a:p>
          <a:p>
            <a:pPr lvl="1"/>
            <a:r>
              <a:rPr lang="en-US" altLang="ko-KR" sz="1600" dirty="0"/>
              <a:t>Hot segment: the blocks are updated periodically</a:t>
            </a:r>
          </a:p>
          <a:p>
            <a:pPr lvl="1"/>
            <a:r>
              <a:rPr lang="en-US" altLang="ko-KR" sz="1600" dirty="0"/>
              <a:t>Cold segment: the blocks are not updated.</a:t>
            </a:r>
          </a:p>
          <a:p>
            <a:pPr lvl="1"/>
            <a:r>
              <a:rPr kumimoji="1" lang="en-US" altLang="ko-KR" sz="1600" dirty="0"/>
              <a:t>Hot segment: clean later.</a:t>
            </a:r>
          </a:p>
          <a:p>
            <a:pPr lvl="1"/>
            <a:r>
              <a:rPr lang="en-US" altLang="ko-KR" sz="1600" dirty="0"/>
              <a:t>Cold segment: clean sooner.</a:t>
            </a:r>
            <a:endParaRPr kumimoji="1" lang="ko-KR" altLang="en-US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42F26A-DFEA-4D4B-8146-85088B1F8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6405E6-4EDB-EA40-A429-D681D9AF6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08904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598327-D0FC-6C4C-A507-8C64496D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Crash recovery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33557C-6055-EF4D-B6BA-E4F2F07DD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sz="1800" dirty="0"/>
              <a:t>What if the crash happens when the LFS is in the middle of writing the segment to the disk?</a:t>
            </a:r>
            <a:endParaRPr lang="en-US" altLang="ko-KR" sz="1800" dirty="0"/>
          </a:p>
          <a:p>
            <a:r>
              <a:rPr lang="en-US" altLang="ko-KR" sz="1800" dirty="0"/>
              <a:t>LFS maintains a set of segments as a linked list in memory</a:t>
            </a:r>
            <a:endParaRPr lang="ko-KR" altLang="en-US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LFS organizes the filesystem partition as a log (a linked list of the segments).</a:t>
            </a:r>
          </a:p>
          <a:p>
            <a:pPr lvl="1"/>
            <a:r>
              <a:rPr lang="en-US" altLang="ko-KR" sz="1600" dirty="0"/>
              <a:t>Two checkpoint regions: one at the beginning and the one at the end.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80AB04-0A06-CB41-B0AA-238716FD7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55FF04-2D2E-F048-9076-C7BAA6DFE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CDB745-6928-8C45-A2F8-48FD98FB01BF}"/>
              </a:ext>
            </a:extLst>
          </p:cNvPr>
          <p:cNvSpPr/>
          <p:nvPr/>
        </p:nvSpPr>
        <p:spPr>
          <a:xfrm>
            <a:off x="503548" y="4832790"/>
            <a:ext cx="7867191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직사각형 6" descr="CR">
            <a:extLst>
              <a:ext uri="{FF2B5EF4-FFF2-40B4-BE49-F238E27FC236}">
                <a16:creationId xmlns:a16="http://schemas.microsoft.com/office/drawing/2014/main" id="{6E4A9ACB-E64F-E145-B222-038C3EB0CB96}"/>
              </a:ext>
            </a:extLst>
          </p:cNvPr>
          <p:cNvSpPr/>
          <p:nvPr/>
        </p:nvSpPr>
        <p:spPr>
          <a:xfrm>
            <a:off x="503548" y="4832790"/>
            <a:ext cx="576064" cy="5760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A28DA5-CDCE-654E-9EDA-EA03CA0342B1}"/>
              </a:ext>
            </a:extLst>
          </p:cNvPr>
          <p:cNvSpPr/>
          <p:nvPr/>
        </p:nvSpPr>
        <p:spPr>
          <a:xfrm>
            <a:off x="1079612" y="4832790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0476DCB-F3D6-DF42-9A11-6EAB18E3D5F5}"/>
              </a:ext>
            </a:extLst>
          </p:cNvPr>
          <p:cNvSpPr/>
          <p:nvPr/>
        </p:nvSpPr>
        <p:spPr>
          <a:xfrm>
            <a:off x="2195736" y="4832790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E05725F-36F3-8044-BF33-89EE539F5F91}"/>
              </a:ext>
            </a:extLst>
          </p:cNvPr>
          <p:cNvSpPr/>
          <p:nvPr/>
        </p:nvSpPr>
        <p:spPr>
          <a:xfrm>
            <a:off x="3311860" y="4832790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C17648-C305-EE44-BDDE-4FA7F5A50B4B}"/>
              </a:ext>
            </a:extLst>
          </p:cNvPr>
          <p:cNvSpPr/>
          <p:nvPr/>
        </p:nvSpPr>
        <p:spPr>
          <a:xfrm>
            <a:off x="4482307" y="4832790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BF4F78-8F36-654A-BE90-B77B5BBD2803}"/>
              </a:ext>
            </a:extLst>
          </p:cNvPr>
          <p:cNvSpPr/>
          <p:nvPr/>
        </p:nvSpPr>
        <p:spPr>
          <a:xfrm>
            <a:off x="5598431" y="4832790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1C5D40D-2493-F64D-ABF7-B7146C8B71D6}"/>
              </a:ext>
            </a:extLst>
          </p:cNvPr>
          <p:cNvSpPr/>
          <p:nvPr/>
        </p:nvSpPr>
        <p:spPr>
          <a:xfrm>
            <a:off x="6714555" y="4832790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cxnSp>
        <p:nvCxnSpPr>
          <p:cNvPr id="17" name="꺾인 연결선[E] 16">
            <a:extLst>
              <a:ext uri="{FF2B5EF4-FFF2-40B4-BE49-F238E27FC236}">
                <a16:creationId xmlns:a16="http://schemas.microsoft.com/office/drawing/2014/main" id="{A40E9D3F-C35F-C142-83BC-AA7923E1A0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57655" y="4850792"/>
            <a:ext cx="12700" cy="1116124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[E] 17">
            <a:extLst>
              <a:ext uri="{FF2B5EF4-FFF2-40B4-BE49-F238E27FC236}">
                <a16:creationId xmlns:a16="http://schemas.microsoft.com/office/drawing/2014/main" id="{408C07C1-14E1-5A4F-996A-2DD2362480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39546" y="4334095"/>
            <a:ext cx="24748" cy="2175010"/>
          </a:xfrm>
          <a:prstGeom prst="bentConnector3">
            <a:avLst>
              <a:gd name="adj1" fmla="val 113287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[E] 21">
            <a:extLst>
              <a:ext uri="{FF2B5EF4-FFF2-40B4-BE49-F238E27FC236}">
                <a16:creationId xmlns:a16="http://schemas.microsoft.com/office/drawing/2014/main" id="{E252FD71-F5CD-E04F-AD15-543EAB30CAE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33468" y="4445334"/>
            <a:ext cx="22498" cy="1977282"/>
          </a:xfrm>
          <a:prstGeom prst="bentConnector3">
            <a:avLst>
              <a:gd name="adj1" fmla="val 113287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[E] 23">
            <a:extLst>
              <a:ext uri="{FF2B5EF4-FFF2-40B4-BE49-F238E27FC236}">
                <a16:creationId xmlns:a16="http://schemas.microsoft.com/office/drawing/2014/main" id="{B918A639-6429-EF48-AE98-8E97544E71D3}"/>
              </a:ext>
            </a:extLst>
          </p:cNvPr>
          <p:cNvCxnSpPr>
            <a:cxnSpLocks/>
            <a:stCxn id="13" idx="0"/>
            <a:endCxn id="10" idx="0"/>
          </p:cNvCxnSpPr>
          <p:nvPr/>
        </p:nvCxnSpPr>
        <p:spPr>
          <a:xfrm rot="16200000" flipV="1">
            <a:off x="5553268" y="3131442"/>
            <a:ext cx="12700" cy="3402695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[E] 28">
            <a:extLst>
              <a:ext uri="{FF2B5EF4-FFF2-40B4-BE49-F238E27FC236}">
                <a16:creationId xmlns:a16="http://schemas.microsoft.com/office/drawing/2014/main" id="{B9773E06-1AEB-904C-8AF7-3FE4CD92C527}"/>
              </a:ext>
            </a:extLst>
          </p:cNvPr>
          <p:cNvCxnSpPr>
            <a:endCxn id="8" idx="0"/>
          </p:cNvCxnSpPr>
          <p:nvPr/>
        </p:nvCxnSpPr>
        <p:spPr>
          <a:xfrm flipV="1">
            <a:off x="889292" y="4832790"/>
            <a:ext cx="730380" cy="288032"/>
          </a:xfrm>
          <a:prstGeom prst="bentConnector4">
            <a:avLst>
              <a:gd name="adj1" fmla="val -882"/>
              <a:gd name="adj2" fmla="val 1793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[E] 36">
            <a:extLst>
              <a:ext uri="{FF2B5EF4-FFF2-40B4-BE49-F238E27FC236}">
                <a16:creationId xmlns:a16="http://schemas.microsoft.com/office/drawing/2014/main" id="{0D293491-527B-1C46-B026-61FE830A08B9}"/>
              </a:ext>
            </a:extLst>
          </p:cNvPr>
          <p:cNvCxnSpPr/>
          <p:nvPr/>
        </p:nvCxnSpPr>
        <p:spPr>
          <a:xfrm flipV="1">
            <a:off x="669648" y="4760782"/>
            <a:ext cx="3050982" cy="316835"/>
          </a:xfrm>
          <a:prstGeom prst="bentConnector4">
            <a:avLst>
              <a:gd name="adj1" fmla="val -882"/>
              <a:gd name="adj2" fmla="val 1793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A2B1C32C-7499-1C48-A4E9-EF6B2A090279}"/>
              </a:ext>
            </a:extLst>
          </p:cNvPr>
          <p:cNvSpPr/>
          <p:nvPr/>
        </p:nvSpPr>
        <p:spPr>
          <a:xfrm>
            <a:off x="971600" y="2420888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5ABC1A1-9A65-7644-BCB0-BF5AE84478AC}"/>
              </a:ext>
            </a:extLst>
          </p:cNvPr>
          <p:cNvSpPr/>
          <p:nvPr/>
        </p:nvSpPr>
        <p:spPr>
          <a:xfrm>
            <a:off x="2493653" y="2420888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F2D54DA-13DA-D047-820E-D594D026EA1A}"/>
              </a:ext>
            </a:extLst>
          </p:cNvPr>
          <p:cNvSpPr/>
          <p:nvPr/>
        </p:nvSpPr>
        <p:spPr>
          <a:xfrm>
            <a:off x="4015706" y="2420888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92856ABE-0EEB-114F-B66E-B32286BE4784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>
            <a:off x="2051720" y="2708920"/>
            <a:ext cx="44193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2AB80249-1A72-874D-BFA5-5CCCE4FD55FD}"/>
              </a:ext>
            </a:extLst>
          </p:cNvPr>
          <p:cNvCxnSpPr/>
          <p:nvPr/>
        </p:nvCxnSpPr>
        <p:spPr>
          <a:xfrm>
            <a:off x="3573773" y="2708920"/>
            <a:ext cx="44193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 descr="CR">
            <a:extLst>
              <a:ext uri="{FF2B5EF4-FFF2-40B4-BE49-F238E27FC236}">
                <a16:creationId xmlns:a16="http://schemas.microsoft.com/office/drawing/2014/main" id="{79B09BEB-8180-1A4D-84C0-7DFA6EA95535}"/>
              </a:ext>
            </a:extLst>
          </p:cNvPr>
          <p:cNvSpPr/>
          <p:nvPr/>
        </p:nvSpPr>
        <p:spPr>
          <a:xfrm>
            <a:off x="7794675" y="4832790"/>
            <a:ext cx="576064" cy="5760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607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598327-D0FC-6C4C-A507-8C64496D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Crash recovery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33557C-6055-EF4D-B6BA-E4F2F07D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kumimoji="1" lang="en-US" altLang="ko-KR" sz="1800" dirty="0"/>
              <a:t>Consistent Update on CR</a:t>
            </a:r>
          </a:p>
          <a:p>
            <a:pPr lvl="1"/>
            <a:r>
              <a:rPr lang="en-US" altLang="ko-KR" sz="1600" dirty="0"/>
              <a:t>Write timestamp at the beginning of CR.</a:t>
            </a:r>
          </a:p>
          <a:p>
            <a:pPr lvl="1"/>
            <a:r>
              <a:rPr kumimoji="1" lang="en-US" altLang="ko-KR" sz="1600" dirty="0"/>
              <a:t>Write CR body.</a:t>
            </a:r>
          </a:p>
          <a:p>
            <a:pPr lvl="1"/>
            <a:r>
              <a:rPr lang="en-US" altLang="ko-KR" sz="1600" dirty="0"/>
              <a:t>Write time stamp at the end of the CR.</a:t>
            </a:r>
          </a:p>
          <a:p>
            <a:pPr lvl="1"/>
            <a:r>
              <a:rPr kumimoji="1" lang="en-US" altLang="ko-KR" sz="1600" dirty="0"/>
              <a:t>When crash occurs, chooses the most recent CR with valid </a:t>
            </a:r>
            <a:r>
              <a:rPr lang="en-US" altLang="ko-KR" sz="1600" dirty="0"/>
              <a:t>consistent time stamps.</a:t>
            </a:r>
          </a:p>
          <a:p>
            <a:pPr lvl="1"/>
            <a:endParaRPr kumimoji="1" lang="en-US" altLang="ko-KR" sz="1600" dirty="0"/>
          </a:p>
          <a:p>
            <a:pPr lvl="1"/>
            <a:endParaRPr lang="en-US" altLang="ko-KR" sz="1600" dirty="0"/>
          </a:p>
          <a:p>
            <a:pPr lvl="1"/>
            <a:endParaRPr kumimoji="1" lang="en-US" altLang="ko-KR" sz="1600" dirty="0"/>
          </a:p>
          <a:p>
            <a:r>
              <a:rPr kumimoji="1" lang="en-US" altLang="ko-KR" sz="1800" dirty="0"/>
              <a:t>Crash recovery</a:t>
            </a:r>
          </a:p>
          <a:p>
            <a:pPr lvl="1"/>
            <a:r>
              <a:rPr lang="en-US" altLang="ko-KR" sz="1600" dirty="0"/>
              <a:t>Read the CR and rebuild </a:t>
            </a:r>
            <a:r>
              <a:rPr lang="en-US" altLang="ko-KR" sz="1600" dirty="0" err="1"/>
              <a:t>imap</a:t>
            </a:r>
            <a:r>
              <a:rPr lang="en-US" altLang="ko-KR" sz="1600" dirty="0"/>
              <a:t>.</a:t>
            </a:r>
          </a:p>
          <a:p>
            <a:pPr lvl="1"/>
            <a:r>
              <a:rPr kumimoji="1" lang="en-US" altLang="ko-KR" sz="1600" dirty="0"/>
              <a:t>Perform roll-forward recovery.</a:t>
            </a:r>
          </a:p>
          <a:p>
            <a:pPr lvl="2"/>
            <a:r>
              <a:rPr kumimoji="1" lang="en-US" altLang="ko-KR" sz="1400" dirty="0"/>
              <a:t>Start from the first segment in CR.</a:t>
            </a:r>
          </a:p>
          <a:p>
            <a:pPr lvl="2"/>
            <a:r>
              <a:rPr kumimoji="1" lang="en-US" altLang="ko-KR" sz="1400" dirty="0"/>
              <a:t>Scan the valid segment following the “next seg</a:t>
            </a:r>
            <a:r>
              <a:rPr lang="en-US" altLang="ko-KR" sz="1400" dirty="0"/>
              <a:t>ment” pointer and update the </a:t>
            </a:r>
            <a:r>
              <a:rPr lang="en-US" altLang="ko-KR" sz="1400" dirty="0" err="1"/>
              <a:t>imap</a:t>
            </a:r>
            <a:r>
              <a:rPr lang="en-US" altLang="ko-KR" sz="1400" dirty="0"/>
              <a:t>.</a:t>
            </a:r>
            <a:endParaRPr kumimoji="1" lang="en-US" altLang="ko-KR" sz="14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80AB04-0A06-CB41-B0AA-238716FD7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55FF04-2D2E-F048-9076-C7BAA6DFE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CDB745-6928-8C45-A2F8-48FD98FB01BF}"/>
              </a:ext>
            </a:extLst>
          </p:cNvPr>
          <p:cNvSpPr/>
          <p:nvPr/>
        </p:nvSpPr>
        <p:spPr>
          <a:xfrm>
            <a:off x="673807" y="3176606"/>
            <a:ext cx="7867191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직사각형 6" descr="CR">
            <a:extLst>
              <a:ext uri="{FF2B5EF4-FFF2-40B4-BE49-F238E27FC236}">
                <a16:creationId xmlns:a16="http://schemas.microsoft.com/office/drawing/2014/main" id="{6E4A9ACB-E64F-E145-B222-038C3EB0CB96}"/>
              </a:ext>
            </a:extLst>
          </p:cNvPr>
          <p:cNvSpPr/>
          <p:nvPr/>
        </p:nvSpPr>
        <p:spPr>
          <a:xfrm>
            <a:off x="673807" y="3176606"/>
            <a:ext cx="576064" cy="5760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A28DA5-CDCE-654E-9EDA-EA03CA0342B1}"/>
              </a:ext>
            </a:extLst>
          </p:cNvPr>
          <p:cNvSpPr/>
          <p:nvPr/>
        </p:nvSpPr>
        <p:spPr>
          <a:xfrm>
            <a:off x="1249871" y="3176606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0476DCB-F3D6-DF42-9A11-6EAB18E3D5F5}"/>
              </a:ext>
            </a:extLst>
          </p:cNvPr>
          <p:cNvSpPr/>
          <p:nvPr/>
        </p:nvSpPr>
        <p:spPr>
          <a:xfrm>
            <a:off x="2365995" y="3176606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E05725F-36F3-8044-BF33-89EE539F5F91}"/>
              </a:ext>
            </a:extLst>
          </p:cNvPr>
          <p:cNvSpPr/>
          <p:nvPr/>
        </p:nvSpPr>
        <p:spPr>
          <a:xfrm>
            <a:off x="3482119" y="3176606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C17648-C305-EE44-BDDE-4FA7F5A50B4B}"/>
              </a:ext>
            </a:extLst>
          </p:cNvPr>
          <p:cNvSpPr/>
          <p:nvPr/>
        </p:nvSpPr>
        <p:spPr>
          <a:xfrm>
            <a:off x="4652566" y="3176606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BF4F78-8F36-654A-BE90-B77B5BBD2803}"/>
              </a:ext>
            </a:extLst>
          </p:cNvPr>
          <p:cNvSpPr/>
          <p:nvPr/>
        </p:nvSpPr>
        <p:spPr>
          <a:xfrm>
            <a:off x="5768690" y="3176606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1C5D40D-2493-F64D-ABF7-B7146C8B71D6}"/>
              </a:ext>
            </a:extLst>
          </p:cNvPr>
          <p:cNvSpPr/>
          <p:nvPr/>
        </p:nvSpPr>
        <p:spPr>
          <a:xfrm>
            <a:off x="6884814" y="3176606"/>
            <a:ext cx="1080120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cxnSp>
        <p:nvCxnSpPr>
          <p:cNvPr id="17" name="꺾인 연결선[E] 16">
            <a:extLst>
              <a:ext uri="{FF2B5EF4-FFF2-40B4-BE49-F238E27FC236}">
                <a16:creationId xmlns:a16="http://schemas.microsoft.com/office/drawing/2014/main" id="{A40E9D3F-C35F-C142-83BC-AA7923E1A0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27914" y="3194608"/>
            <a:ext cx="12700" cy="1116124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[E] 17">
            <a:extLst>
              <a:ext uri="{FF2B5EF4-FFF2-40B4-BE49-F238E27FC236}">
                <a16:creationId xmlns:a16="http://schemas.microsoft.com/office/drawing/2014/main" id="{408C07C1-14E1-5A4F-996A-2DD2362480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09805" y="2677911"/>
            <a:ext cx="24748" cy="2175010"/>
          </a:xfrm>
          <a:prstGeom prst="bentConnector3">
            <a:avLst>
              <a:gd name="adj1" fmla="val 113287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[E] 21">
            <a:extLst>
              <a:ext uri="{FF2B5EF4-FFF2-40B4-BE49-F238E27FC236}">
                <a16:creationId xmlns:a16="http://schemas.microsoft.com/office/drawing/2014/main" id="{E252FD71-F5CD-E04F-AD15-543EAB30CAE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03727" y="2789150"/>
            <a:ext cx="22498" cy="1977282"/>
          </a:xfrm>
          <a:prstGeom prst="bentConnector3">
            <a:avLst>
              <a:gd name="adj1" fmla="val 113287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[E] 23">
            <a:extLst>
              <a:ext uri="{FF2B5EF4-FFF2-40B4-BE49-F238E27FC236}">
                <a16:creationId xmlns:a16="http://schemas.microsoft.com/office/drawing/2014/main" id="{B918A639-6429-EF48-AE98-8E97544E71D3}"/>
              </a:ext>
            </a:extLst>
          </p:cNvPr>
          <p:cNvCxnSpPr>
            <a:cxnSpLocks/>
            <a:stCxn id="13" idx="0"/>
            <a:endCxn id="10" idx="0"/>
          </p:cNvCxnSpPr>
          <p:nvPr/>
        </p:nvCxnSpPr>
        <p:spPr>
          <a:xfrm rot="16200000" flipV="1">
            <a:off x="5723527" y="1475258"/>
            <a:ext cx="12700" cy="3402695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[E] 28">
            <a:extLst>
              <a:ext uri="{FF2B5EF4-FFF2-40B4-BE49-F238E27FC236}">
                <a16:creationId xmlns:a16="http://schemas.microsoft.com/office/drawing/2014/main" id="{B9773E06-1AEB-904C-8AF7-3FE4CD92C527}"/>
              </a:ext>
            </a:extLst>
          </p:cNvPr>
          <p:cNvCxnSpPr>
            <a:endCxn id="8" idx="0"/>
          </p:cNvCxnSpPr>
          <p:nvPr/>
        </p:nvCxnSpPr>
        <p:spPr>
          <a:xfrm flipV="1">
            <a:off x="1059551" y="3176606"/>
            <a:ext cx="730380" cy="288032"/>
          </a:xfrm>
          <a:prstGeom prst="bentConnector4">
            <a:avLst>
              <a:gd name="adj1" fmla="val -882"/>
              <a:gd name="adj2" fmla="val 1793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[E] 36">
            <a:extLst>
              <a:ext uri="{FF2B5EF4-FFF2-40B4-BE49-F238E27FC236}">
                <a16:creationId xmlns:a16="http://schemas.microsoft.com/office/drawing/2014/main" id="{0D293491-527B-1C46-B026-61FE830A08B9}"/>
              </a:ext>
            </a:extLst>
          </p:cNvPr>
          <p:cNvCxnSpPr/>
          <p:nvPr/>
        </p:nvCxnSpPr>
        <p:spPr>
          <a:xfrm flipV="1">
            <a:off x="971600" y="3118999"/>
            <a:ext cx="2773620" cy="288032"/>
          </a:xfrm>
          <a:prstGeom prst="bentConnector4">
            <a:avLst>
              <a:gd name="adj1" fmla="val -882"/>
              <a:gd name="adj2" fmla="val 1793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 descr="CR">
            <a:extLst>
              <a:ext uri="{FF2B5EF4-FFF2-40B4-BE49-F238E27FC236}">
                <a16:creationId xmlns:a16="http://schemas.microsoft.com/office/drawing/2014/main" id="{79B09BEB-8180-1A4D-84C0-7DFA6EA95535}"/>
              </a:ext>
            </a:extLst>
          </p:cNvPr>
          <p:cNvSpPr/>
          <p:nvPr/>
        </p:nvSpPr>
        <p:spPr>
          <a:xfrm>
            <a:off x="7964934" y="3176606"/>
            <a:ext cx="576064" cy="5760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88D7A20-E18F-4842-8574-F7DAB5F1AF6C}"/>
              </a:ext>
            </a:extLst>
          </p:cNvPr>
          <p:cNvSpPr/>
          <p:nvPr/>
        </p:nvSpPr>
        <p:spPr>
          <a:xfrm>
            <a:off x="683568" y="3182956"/>
            <a:ext cx="97007" cy="57606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D85C8FF-E04C-CA40-A7BF-495A66F8B35E}"/>
              </a:ext>
            </a:extLst>
          </p:cNvPr>
          <p:cNvSpPr/>
          <p:nvPr/>
        </p:nvSpPr>
        <p:spPr>
          <a:xfrm>
            <a:off x="1144191" y="3168838"/>
            <a:ext cx="97007" cy="57606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63100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LFS: write optimized filesystem. </a:t>
            </a:r>
          </a:p>
          <a:p>
            <a:r>
              <a:rPr lang="en-US" altLang="ko-KR" sz="1800" dirty="0"/>
              <a:t>Gather all updates into an in-memory segment.</a:t>
            </a:r>
          </a:p>
          <a:p>
            <a:pPr lvl="1"/>
            <a:r>
              <a:rPr lang="en-US" altLang="ko-KR" sz="1600" dirty="0"/>
              <a:t>Write them out together sequentially.</a:t>
            </a:r>
          </a:p>
          <a:p>
            <a:r>
              <a:rPr lang="en-US" altLang="ko-KR" sz="1800" dirty="0"/>
              <a:t>LFS-style is excellent for performance on many different devices.</a:t>
            </a:r>
          </a:p>
          <a:p>
            <a:pPr lvl="1"/>
            <a:r>
              <a:rPr lang="en-US" altLang="ko-KR" sz="1600" dirty="0"/>
              <a:t>Hard drives, parity-based RAIDs, even Flash-based SSDs.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21037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43. Log-structured File Systems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</a:t>
            </a:fld>
            <a:r>
              <a:rPr lang="en-US" altLang="ko-KR" dirty="0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72473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B74471-0970-D428-F77D-00D24D99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KR" dirty="0"/>
              <a:t>What we have learned at EE415 @ Spring 2022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8BF993-5ADE-7637-06D7-C9E4A5AFD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ore-KR" dirty="0"/>
              <a:t>Operating System: A software that deals with hardware</a:t>
            </a:r>
          </a:p>
          <a:p>
            <a:endParaRPr lang="en-US" altLang="ko-Kore-KR" dirty="0"/>
          </a:p>
          <a:p>
            <a:endParaRPr kumimoji="1" lang="en-US" altLang="ko-Kore-KR" dirty="0"/>
          </a:p>
          <a:p>
            <a:endParaRPr lang="en-US" altLang="ko-Kore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AF9735-14F3-F933-7960-519D7F432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42D1F8-20E8-B1F8-D7FC-7BD474CF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40D92E-6A6B-4D37-F300-C1D379AA8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464" y="3054679"/>
            <a:ext cx="1041400" cy="1041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47BE4A-AB2E-9DF5-A3BD-4BD23B0B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214" y="3042557"/>
            <a:ext cx="1270000" cy="11557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6CC3722-C519-9D51-8618-DAA3796FC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996952"/>
            <a:ext cx="1181100" cy="11811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0611AEF-07B2-BAD4-3BAE-E2E6CC79A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18" y="3147329"/>
            <a:ext cx="1270000" cy="6731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54B435F-B2B1-4E99-4EB8-0BBF6EEC3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656" y="2669479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651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B74471-0970-D428-F77D-00D24D99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KR" dirty="0"/>
              <a:t>What we have learned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8BF993-5ADE-7637-06D7-C9E4A5AFD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4" y="678514"/>
            <a:ext cx="8786812" cy="5501258"/>
          </a:xfrm>
        </p:spPr>
        <p:txBody>
          <a:bodyPr/>
          <a:lstStyle/>
          <a:p>
            <a:r>
              <a:rPr kumimoji="1" lang="en-US" altLang="ko-Kore-KR" dirty="0"/>
              <a:t>What does it drive?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AF9735-14F3-F933-7960-519D7F432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42D1F8-20E8-B1F8-D7FC-7BD474CF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A50CB3E-654F-006B-0D17-9E983EB9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9203"/>
            <a:ext cx="4451238" cy="232613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70331BE-14C2-B2F8-F3D6-B07C9CDB9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25982"/>
            <a:ext cx="4772223" cy="286333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710305D-6C32-6529-1660-0A111B7B7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47" y="2074577"/>
            <a:ext cx="4645149" cy="21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08693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DDBA3F-CF6E-B4BD-4341-BB7FC0C5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Final Exam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934FAB-111C-0BAE-7383-6B981343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ore-KR" dirty="0"/>
              <a:t>Monday Jun 13, 2022</a:t>
            </a:r>
          </a:p>
          <a:p>
            <a:r>
              <a:rPr lang="en-US" altLang="ko-Kore-KR" dirty="0"/>
              <a:t>13:00 – 16:00</a:t>
            </a:r>
          </a:p>
          <a:p>
            <a:r>
              <a:rPr kumimoji="1" lang="en-US" altLang="ko-Kore-KR" dirty="0"/>
              <a:t>Room N1-110, N1-112</a:t>
            </a:r>
          </a:p>
          <a:p>
            <a:r>
              <a:rPr lang="en-US" altLang="ko-Kore-KR" dirty="0"/>
              <a:t>Format</a:t>
            </a:r>
          </a:p>
          <a:p>
            <a:pPr lvl="1"/>
            <a:r>
              <a:rPr kumimoji="1" lang="en-US" altLang="ko-Kore-KR" dirty="0"/>
              <a:t>Open everything</a:t>
            </a:r>
          </a:p>
          <a:p>
            <a:pPr lvl="1"/>
            <a:r>
              <a:rPr lang="en-US" altLang="ko-Kore-KR" dirty="0"/>
              <a:t>Coding</a:t>
            </a:r>
          </a:p>
          <a:p>
            <a:r>
              <a:rPr kumimoji="1" lang="en-US" altLang="ko-Kore-KR" dirty="0"/>
              <a:t>Bring your notebook.</a:t>
            </a:r>
          </a:p>
          <a:p>
            <a:r>
              <a:rPr lang="en-US" altLang="ko-Kore-KR" dirty="0"/>
              <a:t>If you like to take exam online, send </a:t>
            </a:r>
            <a:r>
              <a:rPr lang="en-US" altLang="ko-Kore-KR"/>
              <a:t>an inquiry to TA.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060781-6825-3176-98ED-DAA8A4256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B4CE92-9B14-CE5D-3A26-B5808984E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35439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DD8D4-2E80-1E4F-9AC2-1A4A7BA9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Three things to remember…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F37AB1-8A71-9429-E63E-9555FAB37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704" y="897590"/>
            <a:ext cx="1836160" cy="58578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ko-Kore-KR" dirty="0"/>
              <a:t>Read a lot.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8054BA-290F-8E4E-EB72-CB3F32759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E7D6CD-1D2B-2F8D-918F-B02A67D39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482CCB0-037D-53A6-4B4F-B71C243062DE}"/>
              </a:ext>
            </a:extLst>
          </p:cNvPr>
          <p:cNvSpPr txBox="1">
            <a:spLocks/>
          </p:cNvSpPr>
          <p:nvPr/>
        </p:nvSpPr>
        <p:spPr bwMode="auto">
          <a:xfrm>
            <a:off x="5168296" y="4941168"/>
            <a:ext cx="1807783" cy="54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"/>
              <a:defRPr kumimoji="1" sz="20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"/>
              <a:defRPr kumimoji="1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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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ore-KR" kern="0" dirty="0"/>
              <a:t>Do exercise.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2038EC2-8358-BF6F-5EC1-C7DB9FEF7E4B}"/>
              </a:ext>
            </a:extLst>
          </p:cNvPr>
          <p:cNvSpPr txBox="1">
            <a:spLocks/>
          </p:cNvSpPr>
          <p:nvPr/>
        </p:nvSpPr>
        <p:spPr bwMode="auto">
          <a:xfrm>
            <a:off x="6330961" y="897799"/>
            <a:ext cx="1980175" cy="154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"/>
              <a:defRPr kumimoji="1" sz="20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"/>
              <a:defRPr kumimoji="1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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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ore-KR" kern="0" dirty="0"/>
              <a:t>Save time.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A80A2BE-1166-FE78-2DD9-E519F38D9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551045"/>
            <a:ext cx="3625255" cy="20392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CEA7799-5DF1-C864-4E31-CDA7311C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18" y="1432368"/>
            <a:ext cx="3337418" cy="22104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C9EC674-3A53-282F-1638-F00D6DCE1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104" y="3930329"/>
            <a:ext cx="2365201" cy="2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1750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26D990-B00D-D88B-F4B1-83B03DDC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65042EF-ED5F-11D2-FEFC-AFA305E038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3096F-BB41-6390-38F8-E0CC7E7DD0FC}"/>
              </a:ext>
            </a:extLst>
          </p:cNvPr>
          <p:cNvSpPr txBox="1"/>
          <p:nvPr/>
        </p:nvSpPr>
        <p:spPr>
          <a:xfrm>
            <a:off x="1619672" y="1069136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4400" dirty="0">
                <a:latin typeface="Curlz MT" pitchFamily="82" charset="0"/>
              </a:rPr>
              <a:t>Have a nice summer!</a:t>
            </a:r>
            <a:endParaRPr kumimoji="1" lang="ko-Kore-KR" altLang="en-US" sz="4400" dirty="0">
              <a:latin typeface="Curlz MT" pitchFamily="82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2E7E5D-8267-73DB-15A3-4C93DDB9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564" y="2632866"/>
            <a:ext cx="4566871" cy="23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The Motivation … </a:t>
            </a:r>
          </a:p>
          <a:p>
            <a:pPr lvl="1"/>
            <a:r>
              <a:rPr lang="en-US" altLang="ko-KR" sz="1600" dirty="0"/>
              <a:t>Memory sizes were growing.</a:t>
            </a:r>
          </a:p>
          <a:p>
            <a:pPr lvl="1"/>
            <a:r>
              <a:rPr lang="en-US" altLang="ko-KR" sz="1600" dirty="0"/>
              <a:t>Large gap between random IO and sequential IO performance. </a:t>
            </a:r>
          </a:p>
          <a:p>
            <a:pPr lvl="1"/>
            <a:r>
              <a:rPr lang="en-US" altLang="ko-KR" sz="1600" dirty="0"/>
              <a:t>Existing File System perform poorly on common workloads.</a:t>
            </a:r>
          </a:p>
          <a:p>
            <a:pPr lvl="1"/>
            <a:r>
              <a:rPr lang="en-US" altLang="ko-KR" sz="1600" dirty="0"/>
              <a:t>File System were not RAID-aware. There exists small write problem.</a:t>
            </a:r>
          </a:p>
          <a:p>
            <a:r>
              <a:rPr lang="en-US" altLang="ko-KR" sz="1800" dirty="0"/>
              <a:t>Log-Structured Filesystem(LFS)</a:t>
            </a:r>
          </a:p>
          <a:p>
            <a:pPr lvl="1"/>
            <a:r>
              <a:rPr lang="en-US" altLang="ko-KR" sz="1600" dirty="0"/>
              <a:t>Treat the filesystem partition as a log.</a:t>
            </a:r>
          </a:p>
          <a:p>
            <a:pPr lvl="1"/>
            <a:r>
              <a:rPr lang="en-US" altLang="ko-KR" sz="1600" dirty="0"/>
              <a:t>Append only.</a:t>
            </a:r>
          </a:p>
          <a:p>
            <a:pPr lvl="1"/>
            <a:r>
              <a:rPr lang="en-US" altLang="ko-KR" sz="1600" dirty="0"/>
              <a:t>Keep track of the most recent location of the file block.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011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Writing to Disk Sequentially: Basic Idea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Update a file: data write + </a:t>
            </a:r>
            <a:r>
              <a:rPr lang="en-US" altLang="ko-KR" dirty="0" err="1"/>
              <a:t>inode</a:t>
            </a:r>
            <a:r>
              <a:rPr lang="en-US" altLang="ko-KR" dirty="0"/>
              <a:t> update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data update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metadata needs to be updated too. (Ex. </a:t>
            </a:r>
            <a:r>
              <a:rPr lang="en-US" altLang="ko-KR" dirty="0" err="1"/>
              <a:t>inode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1187624" y="2750730"/>
          <a:ext cx="6696744" cy="43204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08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4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706366" y="3235220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187624" y="4687030"/>
          <a:ext cx="6768752" cy="61417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178"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1694588" y="5457446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55776" y="4687029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[0]:A0</a:t>
            </a:r>
          </a:p>
        </p:txBody>
      </p:sp>
      <p:cxnSp>
        <p:nvCxnSpPr>
          <p:cNvPr id="11" name="직선 연결선 10"/>
          <p:cNvCxnSpPr/>
          <p:nvPr/>
        </p:nvCxnSpPr>
        <p:spPr>
          <a:xfrm flipH="1" flipV="1">
            <a:off x="2922987" y="4293096"/>
            <a:ext cx="1" cy="43204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cxnSpLocks/>
          </p:cNvCxnSpPr>
          <p:nvPr/>
        </p:nvCxnSpPr>
        <p:spPr>
          <a:xfrm flipH="1">
            <a:off x="1912601" y="4293096"/>
            <a:ext cx="101038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907704" y="4293096"/>
            <a:ext cx="1" cy="432048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2923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Write Efficiently: Segment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Write buffering. </a:t>
            </a:r>
          </a:p>
          <a:p>
            <a:pPr lvl="1"/>
            <a:r>
              <a:rPr lang="en-US" altLang="ko-KR" sz="1600" dirty="0"/>
              <a:t>LFS keeps track of updates in memory; </a:t>
            </a:r>
            <a:r>
              <a:rPr lang="en-US" altLang="ko-KR" sz="1600" dirty="0">
                <a:sym typeface="Wingdings" pitchFamily="2" charset="2"/>
              </a:rPr>
              <a:t> If sufficient amount of updates are accumulated in memory, write them to the disk at once.</a:t>
            </a:r>
            <a:endParaRPr lang="en-US" altLang="ko-KR" sz="1600" dirty="0"/>
          </a:p>
          <a:p>
            <a:pPr lvl="1"/>
            <a:r>
              <a:rPr lang="en-US" altLang="ko-KR" sz="1600" dirty="0"/>
              <a:t>Segment: a set of sequential writes that are written to the disk with a single unit.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/>
          </p:nvPr>
        </p:nvGraphicFramePr>
        <p:xfrm>
          <a:off x="1181895" y="4437112"/>
          <a:ext cx="6768752" cy="8296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9657"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D[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j,0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D[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j,1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D[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j,2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D[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j,3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D[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k,0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696209" y="5298093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438479" y="4437112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A5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5039611" y="4219748"/>
            <a:ext cx="0" cy="21736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1906872" y="4221088"/>
            <a:ext cx="313273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901975" y="4219748"/>
            <a:ext cx="1" cy="21736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880591" y="4435772"/>
            <a:ext cx="79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[0]:A0</a:t>
            </a:r>
          </a:p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[0]:A1</a:t>
            </a:r>
          </a:p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A2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A3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317993" y="5298093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A1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110081" y="5298093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A2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891595" y="5298093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A3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29241" y="5298093"/>
            <a:ext cx="820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inode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[j]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475771" y="5298093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A5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175968" y="5298093"/>
            <a:ext cx="845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inode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[k]</a:t>
            </a:r>
          </a:p>
        </p:txBody>
      </p:sp>
      <p:cxnSp>
        <p:nvCxnSpPr>
          <p:cNvPr id="27" name="직선 연결선 26"/>
          <p:cNvCxnSpPr/>
          <p:nvPr/>
        </p:nvCxnSpPr>
        <p:spPr>
          <a:xfrm flipH="1" flipV="1">
            <a:off x="6683181" y="4005064"/>
            <a:ext cx="1" cy="43204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672795" y="4005064"/>
            <a:ext cx="100276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5667898" y="4005064"/>
            <a:ext cx="1" cy="432048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337372" y="3933056"/>
            <a:ext cx="1908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H="1">
            <a:off x="2540311" y="4077072"/>
            <a:ext cx="100276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540311" y="4077072"/>
            <a:ext cx="0" cy="35870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>
            <a:off x="3342136" y="4077072"/>
            <a:ext cx="100276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3342135" y="3933056"/>
            <a:ext cx="1" cy="502716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4134224" y="4077072"/>
            <a:ext cx="100276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4134223" y="3789040"/>
            <a:ext cx="1" cy="64673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V="1">
            <a:off x="5145860" y="4077072"/>
            <a:ext cx="0" cy="36138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5247346" y="3933056"/>
            <a:ext cx="0" cy="50539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5358359" y="3790776"/>
            <a:ext cx="0" cy="64767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4134223" y="3789040"/>
            <a:ext cx="1224136" cy="17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14126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Right segment size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altLang="ko-KR" sz="1800" dirty="0"/>
                  <a:t>Time </a:t>
                </a:r>
                <a:r>
                  <a:rPr lang="pt-BR" altLang="ko-KR" sz="1800" dirty="0" err="1"/>
                  <a:t>to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write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D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Mbyte</a:t>
                </a:r>
                <a:endParaRPr lang="pt-BR" altLang="ko-KR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/>
                          </a:rPr>
                          <m:t>𝑤𝑟𝑖𝑡𝑒</m:t>
                        </m:r>
                      </m:sub>
                    </m:sSub>
                    <m:r>
                      <a:rPr lang="en-US" altLang="ko-KR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</a:rPr>
                          <m:t>𝑝𝑜𝑠𝑖𝑡𝑖𝑜𝑛</m:t>
                        </m:r>
                      </m:sub>
                    </m:sSub>
                    <m:r>
                      <a:rPr lang="en-US" altLang="ko-KR" sz="1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i="1">
                            <a:latin typeface="Cambria Math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pt-B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ko-KR" altLang="en-US" sz="1800" dirty="0"/>
                          <m:t> </m:t>
                        </m:r>
                      </m:den>
                    </m:f>
                  </m:oMath>
                </a14:m>
                <a:r>
                  <a:rPr lang="ko-KR" altLang="en-US" sz="1800" dirty="0"/>
                  <a:t> </a:t>
                </a:r>
                <a:endParaRPr lang="en-US" altLang="ko-KR" sz="1800" dirty="0"/>
              </a:p>
              <a:p>
                <a:r>
                  <a:rPr lang="pt-BR" altLang="ko-KR" sz="1800" dirty="0" err="1"/>
                  <a:t>Effective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write</a:t>
                </a:r>
                <a:r>
                  <a:rPr lang="pt-BR" altLang="ko-KR" sz="1800" dirty="0"/>
                  <a:t> bandwidth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/>
                          </a:rPr>
                          <m:t>𝑒𝑓𝑓𝑒𝑐𝑖𝑡𝑣𝑒</m:t>
                        </m:r>
                      </m:sub>
                    </m:sSub>
                    <m:r>
                      <a:rPr lang="en-US" altLang="ko-K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i="1">
                            <a:latin typeface="Cambria Math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pt-B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𝑤𝑟𝑖𝑡𝑒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ko-KR" altLang="en-US" sz="1800" dirty="0"/>
                          <m:t> </m:t>
                        </m:r>
                      </m:den>
                    </m:f>
                    <m:r>
                      <a:rPr lang="en-US" altLang="ko-KR" sz="18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i="1">
                            <a:latin typeface="Cambria Math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pt-B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𝑝𝑜𝑠𝑖𝑡𝑖𝑜𝑛</m:t>
                            </m:r>
                            <m:r>
                              <a:rPr lang="en-US" altLang="ko-KR" sz="1800" b="0" i="1" smtClean="0">
                                <a:latin typeface="Cambria Math"/>
                              </a:rPr>
                              <m:t>+ </m:t>
                            </m:r>
                          </m:sub>
                        </m:sSub>
                        <m:f>
                          <m:fPr>
                            <m:ctrlPr>
                              <a:rPr lang="pt-BR" altLang="ko-K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8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latin typeface="Cambria Math"/>
                                  </a:rPr>
                                  <m:t>𝑝𝑒𝑎𝑘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ko-KR" altLang="en-US" sz="1800" dirty="0"/>
                              <m:t> </m:t>
                            </m:r>
                          </m:den>
                        </m:f>
                      </m:den>
                    </m:f>
                  </m:oMath>
                </a14:m>
                <a:r>
                  <a:rPr lang="ko-KR" altLang="en-US" sz="1800" dirty="0"/>
                  <a:t> </a:t>
                </a:r>
                <a:endParaRPr lang="en-US" altLang="ko-KR" sz="1800" dirty="0"/>
              </a:p>
              <a:p>
                <a:r>
                  <a:rPr lang="pt-BR" altLang="ko-KR" sz="1800" dirty="0" err="1"/>
                  <a:t>We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like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to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make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the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effective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write</a:t>
                </a:r>
                <a:r>
                  <a:rPr lang="pt-BR" altLang="ko-KR" sz="1800" dirty="0"/>
                  <a:t> bandwidth close </a:t>
                </a:r>
                <a:r>
                  <a:rPr lang="pt-BR" altLang="ko-KR" sz="1800" dirty="0" err="1"/>
                  <a:t>to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peak</a:t>
                </a:r>
                <a:r>
                  <a:rPr lang="pt-BR" altLang="ko-KR" sz="1800" dirty="0"/>
                  <a:t> bandwidth </a:t>
                </a:r>
                <a:r>
                  <a:rPr lang="pt-BR" altLang="ko-KR" sz="1800" dirty="0" err="1"/>
                  <a:t>with</a:t>
                </a:r>
                <a:r>
                  <a:rPr lang="pt-BR" altLang="ko-KR" sz="1800" dirty="0"/>
                  <a:t> some </a:t>
                </a:r>
                <a:r>
                  <a:rPr lang="pt-BR" altLang="ko-KR" sz="1800" dirty="0" err="1"/>
                  <a:t>fraction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F</a:t>
                </a:r>
                <a:r>
                  <a:rPr lang="pt-BR" altLang="ko-KR" sz="1800" dirty="0"/>
                  <a:t> ( 0&lt;</a:t>
                </a:r>
                <a:r>
                  <a:rPr lang="pt-BR" altLang="ko-KR" sz="1800" dirty="0" err="1"/>
                  <a:t>F</a:t>
                </a:r>
                <a:r>
                  <a:rPr lang="pt-BR" altLang="ko-KR" sz="1800" dirty="0"/>
                  <a:t>&lt;1)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800" i="1">
                              <a:latin typeface="Cambria Math"/>
                            </a:rPr>
                            <m:t>𝑒𝑓𝑓𝑒𝑐𝑖𝑡𝑣𝑒</m:t>
                          </m:r>
                        </m:sub>
                      </m:sSub>
                      <m:r>
                        <a:rPr lang="en-US" altLang="ko-KR" sz="1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pt-BR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/>
                                </a:rPr>
                                <m:t>𝑝𝑜𝑠𝑖𝑡𝑖𝑜𝑛</m:t>
                              </m:r>
                              <m:r>
                                <a:rPr lang="en-US" altLang="ko-KR" sz="1800" i="1">
                                  <a:latin typeface="Cambria Math"/>
                                </a:rPr>
                                <m:t>+ </m:t>
                              </m:r>
                            </m:sub>
                          </m:sSub>
                          <m:f>
                            <m:fPr>
                              <m:ctrlPr>
                                <a:rPr lang="pt-BR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latin typeface="Cambria Math"/>
                                </a:rPr>
                                <m:t>𝐷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/>
                                    </a:rPr>
                                    <m:t>𝑝𝑒𝑎𝑘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ko-KR" altLang="en-US" sz="1800" dirty="0"/>
                                <m:t> </m:t>
                              </m:r>
                            </m:den>
                          </m:f>
                        </m:den>
                      </m:f>
                      <m:r>
                        <a:rPr lang="en-US" altLang="ko-KR" sz="18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800" b="0" i="0" dirty="0" smtClean="0">
                          <a:latin typeface="Cambria Math"/>
                        </a:rPr>
                        <m:t>F</m:t>
                      </m:r>
                      <m:r>
                        <a:rPr lang="en-US" altLang="ko-KR" sz="18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800" b="0" i="0" dirty="0" smtClean="0">
                          <a:latin typeface="Cambria Math"/>
                        </a:rPr>
                        <m:t>x</m:t>
                      </m:r>
                      <m:r>
                        <a:rPr lang="en-US" altLang="ko-KR" sz="1800" b="0" i="0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t-BR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800" i="1">
                              <a:latin typeface="Cambria Math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ko-KR" sz="18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6309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Right segment size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altLang="ko-KR" sz="1800" dirty="0" err="1"/>
                  <a:t>Then</a:t>
                </a:r>
                <a:r>
                  <a:rPr lang="pt-BR" altLang="ko-KR" sz="1800" dirty="0"/>
                  <a:t>, </a:t>
                </a:r>
                <a:r>
                  <a:rPr lang="pt-BR" altLang="ko-KR" sz="1800" dirty="0" err="1"/>
                  <a:t>D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can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be</a:t>
                </a:r>
                <a:r>
                  <a:rPr lang="pt-BR" altLang="ko-KR" sz="1800" dirty="0"/>
                  <a:t> </a:t>
                </a:r>
                <a:r>
                  <a:rPr lang="pt-BR" altLang="ko-KR" sz="1800" dirty="0" err="1"/>
                  <a:t>computed</a:t>
                </a:r>
                <a:r>
                  <a:rPr lang="pt-BR" altLang="ko-KR" sz="1800" dirty="0"/>
                  <a:t> as </a:t>
                </a:r>
                <a:r>
                  <a:rPr lang="pt-BR" altLang="ko-KR" sz="1800" dirty="0" err="1"/>
                  <a:t>follows</a:t>
                </a:r>
                <a:r>
                  <a:rPr lang="pt-BR" altLang="ko-KR" sz="18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dirty="0">
                          <a:latin typeface="Cambria Math"/>
                        </a:rPr>
                        <m:t>D</m:t>
                      </m:r>
                      <m:r>
                        <a:rPr lang="en-US" altLang="ko-KR" sz="1600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600" dirty="0">
                          <a:latin typeface="Cambria Math"/>
                        </a:rPr>
                        <m:t>F</m:t>
                      </m:r>
                      <m:r>
                        <a:rPr lang="en-US" altLang="ko-KR" sz="16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600">
                          <a:latin typeface="Cambria Math"/>
                        </a:rPr>
                        <m:t>x</m:t>
                      </m:r>
                      <m:sSub>
                        <m:sSubPr>
                          <m:ctrlPr>
                            <a:rPr lang="pt-BR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𝑝𝑒𝑎𝑘</m:t>
                          </m:r>
                        </m:sub>
                      </m:sSub>
                      <m:r>
                        <a:rPr lang="en-US" altLang="ko-KR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600">
                          <a:latin typeface="Cambria Math"/>
                        </a:rPr>
                        <m:t>x</m:t>
                      </m:r>
                      <m:sSub>
                        <m:sSubPr>
                          <m:ctrlPr>
                            <a:rPr lang="pt-BR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𝑝𝑜𝑠𝑖𝑡𝑖𝑜𝑛</m:t>
                          </m:r>
                        </m:sub>
                      </m:sSub>
                      <m:r>
                        <a:rPr lang="en-US" altLang="ko-KR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pt-B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/>
                                </a:rPr>
                                <m:t>𝑝𝑒𝑎𝑘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ko-KR" altLang="en-US" sz="1600" dirty="0"/>
                            <m:t> </m:t>
                          </m:r>
                        </m:den>
                      </m:f>
                      <m:r>
                        <a:rPr lang="en-US" altLang="ko-KR" sz="1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16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dirty="0">
                          <a:latin typeface="Cambria Math"/>
                        </a:rPr>
                        <m:t>D</m:t>
                      </m:r>
                      <m:r>
                        <a:rPr lang="en-US" altLang="ko-KR" sz="16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dirty="0">
                              <a:latin typeface="Cambria Math"/>
                            </a:rPr>
                            <m:t>F</m:t>
                          </m:r>
                          <m:r>
                            <a:rPr lang="en-US" altLang="ko-KR" sz="1600" b="0" i="0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/>
                            </a:rPr>
                            <m:t>x</m:t>
                          </m:r>
                          <m:sSub>
                            <m:sSubPr>
                              <m:ctrlPr>
                                <a:rPr lang="pt-B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/>
                                </a:rPr>
                                <m:t>𝑝𝑒𝑎𝑘</m:t>
                              </m:r>
                            </m:sub>
                          </m:sSub>
                          <m:r>
                            <a:rPr lang="en-US" altLang="ko-KR" sz="16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altLang="ko-KR" sz="160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/>
                                </a:rPr>
                                <m:t>𝑝𝑜𝑠𝑖𝑡𝑖𝑜𝑛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ko-KR" sz="1600" b="0" i="0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/>
                            </a:rPr>
                            <m:t>x</m:t>
                          </m:r>
                          <m:sSub>
                            <m:sSubPr>
                              <m:ctrlPr>
                                <a:rPr lang="pt-BR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/>
                                </a:rPr>
                                <m:t>𝑝𝑒𝑎𝑘</m:t>
                              </m:r>
                            </m:sub>
                          </m:sSub>
                          <m:r>
                            <a:rPr lang="en-US" altLang="ko-KR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/>
                            </a:rPr>
                            <m:t>x</m:t>
                          </m:r>
                          <m:r>
                            <a:rPr lang="en-US" altLang="ko-KR" sz="16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pt-BR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/>
                                </a:rPr>
                                <m:t>𝐷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/>
                                    </a:rPr>
                                    <m:t>𝑝𝑒𝑎𝑘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ko-KR" altLang="en-US" sz="1600" dirty="0"/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6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ko-KR" sz="16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dirty="0">
                        <a:latin typeface="Cambria Math"/>
                      </a:rPr>
                      <m:t>D</m:t>
                    </m:r>
                    <m:r>
                      <a:rPr lang="en-US" altLang="ko-KR" sz="1600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ko-KR" sz="1600" b="0" i="1" smtClean="0"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/>
                      </a:rPr>
                      <m:t>x</m:t>
                    </m:r>
                    <m:sSub>
                      <m:sSubPr>
                        <m:ctrlPr>
                          <a:rPr lang="pt-BR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altLang="ko-KR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/>
                      </a:rPr>
                      <m:t>x</m:t>
                    </m:r>
                    <m:r>
                      <a:rPr lang="en-US" altLang="ko-KR" sz="16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𝑝𝑜𝑠𝑖𝑡𝑖𝑜𝑛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</a:rPr>
                      <m:t> </m:t>
                    </m:r>
                  </m:oMath>
                </a14:m>
                <a:endParaRPr lang="en-US" altLang="ko-KR" sz="1600" dirty="0"/>
              </a:p>
              <a:p>
                <a:r>
                  <a:rPr lang="en-US" altLang="ko-KR" sz="1600" dirty="0"/>
                  <a:t>Example: Positioning time 10 </a:t>
                </a:r>
                <a:r>
                  <a:rPr lang="en-US" altLang="ko-KR" sz="1600" dirty="0" err="1"/>
                  <a:t>msec</a:t>
                </a:r>
                <a:r>
                  <a:rPr lang="en-US" altLang="ko-KR" sz="1600" dirty="0"/>
                  <a:t>, peak transfer rate 100MByte/sec, we like to achieve 90% of the peak rate</a:t>
                </a:r>
              </a:p>
              <a:p>
                <a:pPr marL="0" indent="0">
                  <a:buNone/>
                </a:pPr>
                <a:endParaRPr lang="en-US" altLang="ko-KR" sz="1600" dirty="0"/>
              </a:p>
              <a:p>
                <a:pPr marL="0" indent="0" algn="ctr">
                  <a:buNone/>
                </a:pPr>
                <a:r>
                  <a:rPr lang="en-US" altLang="ko-KR" sz="1600" dirty="0"/>
                  <a:t>D = 0.9*10*100 Mbyte/sec * 0.01 secs = 9 Mbyte</a:t>
                </a:r>
              </a:p>
              <a:p>
                <a:pPr marL="0" indent="0" algn="ctr">
                  <a:buNone/>
                </a:pPr>
                <a:endParaRPr lang="en-US" altLang="ko-KR" sz="1600" dirty="0"/>
              </a:p>
              <a:p>
                <a:pPr lvl="1"/>
                <a:r>
                  <a:rPr lang="en-US" altLang="ko-KR" sz="1400" dirty="0"/>
                  <a:t>What is D if F = 0.95?</a:t>
                </a:r>
              </a:p>
              <a:p>
                <a:endParaRPr lang="en-US" altLang="ko-KR" sz="1800" dirty="0"/>
              </a:p>
              <a:p>
                <a:endParaRPr lang="en-US" altLang="ko-KR" sz="1800" dirty="0"/>
              </a:p>
              <a:p>
                <a:endParaRPr lang="ko-KR" altLang="en-US" sz="1800" dirty="0"/>
              </a:p>
              <a:p>
                <a:endParaRPr lang="ko-KR" altLang="en-US" sz="18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6655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Finding an </a:t>
            </a:r>
            <a:r>
              <a:rPr lang="en-US" altLang="ko-KR" dirty="0" err="1"/>
              <a:t>Inode</a:t>
            </a:r>
            <a:r>
              <a:rPr lang="en-US" altLang="ko-KR" dirty="0"/>
              <a:t>: </a:t>
            </a:r>
            <a:r>
              <a:rPr lang="en-US" altLang="ko-KR" dirty="0" err="1"/>
              <a:t>Inode</a:t>
            </a:r>
            <a:r>
              <a:rPr lang="en-US" altLang="ko-KR" dirty="0"/>
              <a:t> Map, the level of indirection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2692940"/>
          </a:xfrm>
        </p:spPr>
        <p:txBody>
          <a:bodyPr/>
          <a:lstStyle/>
          <a:p>
            <a:r>
              <a:rPr lang="en-US" altLang="ko-KR" dirty="0"/>
              <a:t>The position of the </a:t>
            </a:r>
            <a:r>
              <a:rPr lang="en-US" altLang="ko-KR" dirty="0" err="1"/>
              <a:t>inodes</a:t>
            </a:r>
            <a:r>
              <a:rPr lang="en-US" altLang="ko-KR" dirty="0"/>
              <a:t> keep changing.</a:t>
            </a:r>
          </a:p>
          <a:p>
            <a:r>
              <a:rPr lang="en-US" altLang="ko-KR" dirty="0"/>
              <a:t>The level of indirection: </a:t>
            </a:r>
            <a:r>
              <a:rPr lang="en-US" altLang="ko-KR" dirty="0" err="1"/>
              <a:t>inode</a:t>
            </a:r>
            <a:r>
              <a:rPr lang="en-US" altLang="ko-KR" dirty="0"/>
              <a:t> map</a:t>
            </a:r>
          </a:p>
          <a:p>
            <a:pPr lvl="1"/>
            <a:r>
              <a:rPr lang="en-US" altLang="ko-KR" dirty="0"/>
              <a:t>[</a:t>
            </a:r>
            <a:r>
              <a:rPr lang="en-US" altLang="ko-KR" dirty="0" err="1"/>
              <a:t>inode</a:t>
            </a:r>
            <a:r>
              <a:rPr lang="en-US" altLang="ko-KR" dirty="0"/>
              <a:t> no, </a:t>
            </a:r>
            <a:r>
              <a:rPr lang="en-US" altLang="ko-KR" dirty="0" err="1"/>
              <a:t>Ldisk</a:t>
            </a:r>
            <a:r>
              <a:rPr lang="en-US" altLang="ko-KR" dirty="0"/>
              <a:t> location] </a:t>
            </a:r>
          </a:p>
          <a:p>
            <a:pPr lvl="1"/>
            <a:r>
              <a:rPr lang="en-US" altLang="ko-KR" dirty="0"/>
              <a:t>Places the chunk of updated </a:t>
            </a:r>
            <a:r>
              <a:rPr lang="en-US" altLang="ko-KR" dirty="0" err="1"/>
              <a:t>inode</a:t>
            </a:r>
            <a:r>
              <a:rPr lang="en-US" altLang="ko-KR" dirty="0"/>
              <a:t> map next to the updated </a:t>
            </a:r>
            <a:r>
              <a:rPr lang="en-US" altLang="ko-KR" dirty="0" err="1"/>
              <a:t>inode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Where to find the </a:t>
            </a:r>
            <a:r>
              <a:rPr lang="en-US" altLang="ko-KR" dirty="0" err="1"/>
              <a:t>inode</a:t>
            </a:r>
            <a:r>
              <a:rPr lang="en-US" altLang="ko-KR" dirty="0"/>
              <a:t> map?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1341376" y="4581128"/>
          <a:ext cx="6768752" cy="62521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211"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I[k]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imap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855690" y="5226085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2066354" y="4365104"/>
            <a:ext cx="85919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061456" y="4363764"/>
            <a:ext cx="1" cy="21736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477474" y="5226085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A1</a:t>
            </a:r>
          </a:p>
        </p:txBody>
      </p:sp>
      <p:cxnSp>
        <p:nvCxnSpPr>
          <p:cNvPr id="23" name="직선 연결선 22"/>
          <p:cNvCxnSpPr/>
          <p:nvPr/>
        </p:nvCxnSpPr>
        <p:spPr>
          <a:xfrm flipH="1">
            <a:off x="2699792" y="4221088"/>
            <a:ext cx="129967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699792" y="4221088"/>
            <a:ext cx="0" cy="35870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2925552" y="4365104"/>
            <a:ext cx="0" cy="21468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3999470" y="4221088"/>
            <a:ext cx="0" cy="36138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2709411" y="4577526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[0]:A0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52633" y="4577526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map[k]:A1</a:t>
            </a:r>
          </a:p>
        </p:txBody>
      </p:sp>
    </p:spTree>
    <p:extLst>
      <p:ext uri="{BB962C8B-B14F-4D97-AF65-F5344CB8AC3E}">
        <p14:creationId xmlns:p14="http://schemas.microsoft.com/office/powerpoint/2010/main" val="394957305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Finding an </a:t>
            </a:r>
            <a:r>
              <a:rPr lang="en-US" altLang="ko-KR" dirty="0" err="1"/>
              <a:t>inode</a:t>
            </a:r>
            <a:r>
              <a:rPr lang="en-US" altLang="ko-KR" dirty="0"/>
              <a:t> map: The Checkpoint Region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How to find the </a:t>
            </a:r>
            <a:r>
              <a:rPr lang="en-US" altLang="ko-KR" sz="1800" dirty="0" err="1"/>
              <a:t>inode</a:t>
            </a:r>
            <a:r>
              <a:rPr lang="en-US" altLang="ko-KR" sz="1800" dirty="0"/>
              <a:t> map spread across the disk?</a:t>
            </a:r>
          </a:p>
          <a:p>
            <a:pPr lvl="1"/>
            <a:r>
              <a:rPr lang="en-US" altLang="ko-KR" sz="1600" dirty="0"/>
              <a:t>The LFS File system must have fixed location on disk to begin a file lookup.</a:t>
            </a:r>
          </a:p>
          <a:p>
            <a:r>
              <a:rPr lang="en-US" altLang="ko-KR" sz="1800" b="1" dirty="0"/>
              <a:t>Checkpoint Region </a:t>
            </a:r>
          </a:p>
          <a:p>
            <a:pPr lvl="1"/>
            <a:r>
              <a:rPr lang="en-US" altLang="ko-KR" sz="1600" dirty="0"/>
              <a:t>fixed location in the LFS partition.</a:t>
            </a:r>
          </a:p>
          <a:p>
            <a:pPr lvl="1"/>
            <a:r>
              <a:rPr lang="en-US" altLang="ko-KR" sz="1600" dirty="0"/>
              <a:t>Contain the pointers to the latest </a:t>
            </a:r>
            <a:r>
              <a:rPr lang="en-US" altLang="ko-KR" sz="1600" dirty="0" err="1"/>
              <a:t>inode</a:t>
            </a:r>
            <a:r>
              <a:rPr lang="en-US" altLang="ko-KR" sz="1600" dirty="0"/>
              <a:t> map.</a:t>
            </a:r>
            <a:endParaRPr lang="ko-KR" altLang="en-US" sz="1600" dirty="0"/>
          </a:p>
          <a:p>
            <a:endParaRPr lang="en-US" altLang="ko-KR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331640" y="4326989"/>
          <a:ext cx="6768752" cy="10081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I[k]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imap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1198817" y="531393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290220" y="4329138"/>
            <a:ext cx="766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imap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[k..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k+N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]:</a:t>
            </a:r>
          </a:p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A2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H="1">
            <a:off x="2056618" y="3789040"/>
            <a:ext cx="373963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H="1">
            <a:off x="2051721" y="3789040"/>
            <a:ext cx="5312" cy="53794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844002" y="5312241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A1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636090" y="5312241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A2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041340" y="5312241"/>
            <a:ext cx="402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A0</a:t>
            </a:r>
          </a:p>
        </p:txBody>
      </p:sp>
      <p:cxnSp>
        <p:nvCxnSpPr>
          <p:cNvPr id="27" name="직선 연결선 26"/>
          <p:cNvCxnSpPr/>
          <p:nvPr/>
        </p:nvCxnSpPr>
        <p:spPr>
          <a:xfrm flipH="1" flipV="1">
            <a:off x="5940152" y="3894941"/>
            <a:ext cx="1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043444" y="3894941"/>
            <a:ext cx="89671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5796135" y="3789040"/>
            <a:ext cx="1" cy="53794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4283969" y="4077072"/>
            <a:ext cx="100276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283969" y="4077072"/>
            <a:ext cx="0" cy="24857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5295605" y="4077072"/>
            <a:ext cx="0" cy="25125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V="1">
            <a:off x="5041550" y="3894941"/>
            <a:ext cx="1894" cy="433388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5004048" y="4293096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blk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[0]:A0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5747270" y="4293096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map[k]:A1</a:t>
            </a:r>
          </a:p>
        </p:txBody>
      </p:sp>
    </p:spTree>
    <p:extLst>
      <p:ext uri="{BB962C8B-B14F-4D97-AF65-F5344CB8AC3E}">
        <p14:creationId xmlns:p14="http://schemas.microsoft.com/office/powerpoint/2010/main" val="4027307820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양식_공청회_발표자료-총괄-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252000" rtlCol="0" anchor="ctr"/>
      <a:lstStyle>
        <a:defPPr>
          <a:defRPr sz="1600" dirty="0" smtClean="0">
            <a:solidFill>
              <a:srgbClr val="00B050"/>
            </a:solidFill>
            <a:latin typeface="Courier New" pitchFamily="49" charset="0"/>
            <a:ea typeface="맑은 고딕" pitchFamily="50" charset="-127"/>
            <a:cs typeface="Courier New" pitchFamily="49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110723</TotalTime>
  <Words>1473</Words>
  <Application>Microsoft Office PowerPoint</Application>
  <PresentationFormat>화면 슬라이드 쇼(4:3)</PresentationFormat>
  <Paragraphs>330</Paragraphs>
  <Slides>24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7" baseType="lpstr">
      <vt:lpstr>Adobe Arabic</vt:lpstr>
      <vt:lpstr>Adobe 고딕 Std B</vt:lpstr>
      <vt:lpstr>HY견고딕</vt:lpstr>
      <vt:lpstr>굴림</vt:lpstr>
      <vt:lpstr>돋움</vt:lpstr>
      <vt:lpstr>맑은 고딕</vt:lpstr>
      <vt:lpstr>Arial</vt:lpstr>
      <vt:lpstr>Cambria Math</vt:lpstr>
      <vt:lpstr>Comic Sans MS</vt:lpstr>
      <vt:lpstr>Courier New</vt:lpstr>
      <vt:lpstr>Curlz MT</vt:lpstr>
      <vt:lpstr>Wingdings</vt:lpstr>
      <vt:lpstr>양식_공청회_발표자료-총괄-양식</vt:lpstr>
      <vt:lpstr>Operating Systems </vt:lpstr>
      <vt:lpstr>PowerPoint 프레젠테이션</vt:lpstr>
      <vt:lpstr>Overview</vt:lpstr>
      <vt:lpstr>Writing to Disk Sequentially: Basic Idea</vt:lpstr>
      <vt:lpstr>Write Efficiently: Segment</vt:lpstr>
      <vt:lpstr>Right segment size</vt:lpstr>
      <vt:lpstr>Right segment size</vt:lpstr>
      <vt:lpstr>Finding an Inode: Inode Map, the level of indirection</vt:lpstr>
      <vt:lpstr>Finding an inode map: The Checkpoint Region</vt:lpstr>
      <vt:lpstr>Reading a file from the disk</vt:lpstr>
      <vt:lpstr>What About Directories?</vt:lpstr>
      <vt:lpstr>Garbage Collection</vt:lpstr>
      <vt:lpstr>Garbage Collection (segment cleaning)</vt:lpstr>
      <vt:lpstr>Garbage collection</vt:lpstr>
      <vt:lpstr>Reverse Mapping Information</vt:lpstr>
      <vt:lpstr>Issues in garbage collection</vt:lpstr>
      <vt:lpstr>Crash recovery</vt:lpstr>
      <vt:lpstr>Crash recovery</vt:lpstr>
      <vt:lpstr>Summary</vt:lpstr>
      <vt:lpstr>What we have learned at EE415 @ Spring 2022</vt:lpstr>
      <vt:lpstr>What we have learned</vt:lpstr>
      <vt:lpstr>Final Exam</vt:lpstr>
      <vt:lpstr>Three things to remember…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Pintos Project</dc:title>
  <dc:subject/>
  <dc:creator>유진수 (jedisty@hanyang.ac.kr)</dc:creator>
  <cp:keywords/>
  <dc:description/>
  <cp:lastModifiedBy>유승원</cp:lastModifiedBy>
  <cp:revision>4181</cp:revision>
  <cp:lastPrinted>2019-09-09T02:10:38Z</cp:lastPrinted>
  <dcterms:created xsi:type="dcterms:W3CDTF">2011-05-01T06:09:10Z</dcterms:created>
  <dcterms:modified xsi:type="dcterms:W3CDTF">2022-06-07T23:20:47Z</dcterms:modified>
  <cp:category/>
</cp:coreProperties>
</file>