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5"/>
  </p:notesMasterIdLst>
  <p:sldIdLst>
    <p:sldId id="2877" r:id="rId2"/>
    <p:sldId id="2512" r:id="rId3"/>
    <p:sldId id="2513" r:id="rId4"/>
    <p:sldId id="2514" r:id="rId5"/>
    <p:sldId id="2515" r:id="rId6"/>
    <p:sldId id="2516" r:id="rId7"/>
    <p:sldId id="2517" r:id="rId8"/>
    <p:sldId id="2979" r:id="rId9"/>
    <p:sldId id="2518" r:id="rId10"/>
    <p:sldId id="2519" r:id="rId11"/>
    <p:sldId id="2521" r:id="rId12"/>
    <p:sldId id="2522" r:id="rId13"/>
    <p:sldId id="2524" r:id="rId14"/>
    <p:sldId id="2525" r:id="rId15"/>
    <p:sldId id="2526" r:id="rId16"/>
    <p:sldId id="2528" r:id="rId17"/>
    <p:sldId id="2532" r:id="rId18"/>
    <p:sldId id="2980" r:id="rId19"/>
    <p:sldId id="2981" r:id="rId20"/>
    <p:sldId id="3410" r:id="rId21"/>
    <p:sldId id="2530" r:id="rId22"/>
    <p:sldId id="2531" r:id="rId23"/>
    <p:sldId id="3401" r:id="rId24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60" autoAdjust="0"/>
    <p:restoredTop sz="91978" autoAdjust="0"/>
  </p:normalViewPr>
  <p:slideViewPr>
    <p:cSldViewPr>
      <p:cViewPr varScale="1">
        <p:scale>
          <a:sx n="77" d="100"/>
          <a:sy n="77" d="100"/>
        </p:scale>
        <p:origin x="108" y="7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2022-06-08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>
                <a:cs typeface="Courier New" panose="02070309020205020404" pitchFamily="49" charset="0"/>
              </a:rPr>
              <a:t>Append a data block to a file. Following structures are updated.</a:t>
            </a:r>
          </a:p>
          <a:p>
            <a:pPr lvl="1"/>
            <a:r>
              <a:rPr lang="en-US" altLang="ko-KR" sz="1600" dirty="0" err="1">
                <a:cs typeface="Courier New" panose="02070309020205020404" pitchFamily="49" charset="0"/>
              </a:rPr>
              <a:t>inode</a:t>
            </a:r>
            <a:r>
              <a:rPr lang="en-US" altLang="ko-KR" sz="1600" dirty="0">
                <a:cs typeface="Courier New" panose="02070309020205020404" pitchFamily="49" charset="0"/>
              </a:rPr>
              <a:t> (I[v2]), bitmap (B[v2]), and data block (Db)</a:t>
            </a:r>
          </a:p>
          <a:p>
            <a:r>
              <a:rPr lang="en-US" altLang="ko-KR" sz="1800" b="1" dirty="0">
                <a:cs typeface="Courier New" panose="02070309020205020404" pitchFamily="49" charset="0"/>
              </a:rPr>
              <a:t>Journal write</a:t>
            </a:r>
            <a:r>
              <a:rPr lang="en-US" altLang="ko-KR" sz="1800" dirty="0">
                <a:cs typeface="Courier New" panose="02070309020205020404" pitchFamily="49" charset="0"/>
              </a:rPr>
              <a:t>: write the transaction.</a:t>
            </a:r>
          </a:p>
          <a:p>
            <a:pPr lvl="1"/>
            <a:r>
              <a:rPr lang="en-US" altLang="ko-KR" sz="1600" dirty="0">
                <a:cs typeface="Courier New" panose="02070309020205020404" pitchFamily="49" charset="0"/>
              </a:rPr>
              <a:t>TxB: (including transaction identifier)</a:t>
            </a:r>
          </a:p>
          <a:p>
            <a:pPr lvl="1"/>
            <a:r>
              <a:rPr lang="en-US" altLang="ko-KR" sz="1600" dirty="0">
                <a:cs typeface="Courier New" panose="02070309020205020404" pitchFamily="49" charset="0"/>
              </a:rPr>
              <a:t>others: contain the exact contents of the blocks </a:t>
            </a:r>
          </a:p>
          <a:p>
            <a:pPr lvl="1"/>
            <a:r>
              <a:rPr lang="en-US" altLang="ko-KR" sz="1600" dirty="0" err="1">
                <a:cs typeface="Courier New" panose="02070309020205020404" pitchFamily="49" charset="0"/>
              </a:rPr>
              <a:t>TxE</a:t>
            </a:r>
            <a:r>
              <a:rPr lang="en-US" altLang="ko-KR" sz="1600" dirty="0">
                <a:cs typeface="Courier New" panose="02070309020205020404" pitchFamily="49" charset="0"/>
              </a:rPr>
              <a:t>: Transaction end block </a:t>
            </a:r>
          </a:p>
          <a:p>
            <a:pPr lvl="1"/>
            <a:endParaRPr lang="en-US" altLang="ko-KR" sz="1600" dirty="0">
              <a:cs typeface="Courier New" panose="02070309020205020404" pitchFamily="49" charset="0"/>
            </a:endParaRPr>
          </a:p>
          <a:p>
            <a:pPr lvl="1"/>
            <a:endParaRPr lang="en-US" altLang="ko-KR" sz="1600" dirty="0">
              <a:cs typeface="Courier New" panose="02070309020205020404" pitchFamily="49" charset="0"/>
            </a:endParaRPr>
          </a:p>
          <a:p>
            <a:pPr lvl="1"/>
            <a:endParaRPr lang="en-US" altLang="ko-KR" sz="1600" dirty="0">
              <a:cs typeface="Courier New" panose="02070309020205020404" pitchFamily="49" charset="0"/>
            </a:endParaRPr>
          </a:p>
          <a:p>
            <a:pPr lvl="1"/>
            <a:endParaRPr lang="en-US" altLang="ko-KR" sz="1600" dirty="0">
              <a:cs typeface="Courier New" panose="02070309020205020404" pitchFamily="49" charset="0"/>
            </a:endParaRPr>
          </a:p>
          <a:p>
            <a:r>
              <a:rPr lang="en-US" altLang="ko-KR" sz="1800" b="1" dirty="0">
                <a:cs typeface="Courier New" panose="02070309020205020404" pitchFamily="49" charset="0"/>
              </a:rPr>
              <a:t>Checkpoint</a:t>
            </a:r>
            <a:r>
              <a:rPr lang="en-US" altLang="ko-KR" sz="1800" dirty="0">
                <a:cs typeface="Courier New" panose="02070309020205020404" pitchFamily="49" charset="0"/>
              </a:rPr>
              <a:t>:</a:t>
            </a:r>
            <a:r>
              <a:rPr lang="en-US" altLang="ko-KR" sz="1800" b="1" dirty="0">
                <a:cs typeface="Courier New" panose="02070309020205020404" pitchFamily="49" charset="0"/>
              </a:rPr>
              <a:t> </a:t>
            </a:r>
            <a:r>
              <a:rPr lang="en-US" altLang="ko-KR" sz="1800" dirty="0">
                <a:cs typeface="Courier New" panose="02070309020205020404" pitchFamily="49" charset="0"/>
              </a:rPr>
              <a:t>Write the physical log to their original disk locations.</a:t>
            </a:r>
          </a:p>
          <a:p>
            <a:pPr lvl="1"/>
            <a:endParaRPr lang="en-US" altLang="ko-KR" sz="1600" dirty="0">
              <a:cs typeface="Courier New" panose="02070309020205020404" pitchFamily="49" charset="0"/>
            </a:endParaRPr>
          </a:p>
          <a:p>
            <a:pPr lvl="1"/>
            <a:endParaRPr lang="en-US" altLang="ko-KR" sz="1600" dirty="0">
              <a:cs typeface="Courier New" panose="02070309020205020404" pitchFamily="49" charset="0"/>
            </a:endParaRPr>
          </a:p>
          <a:p>
            <a:pPr lvl="1"/>
            <a:endParaRPr lang="en-US" altLang="ko-KR" sz="1600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971600" y="3976807"/>
          <a:ext cx="7406020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3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20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직선 연결선 10"/>
          <p:cNvCxnSpPr>
            <a:endCxn id="6" idx="3"/>
          </p:cNvCxnSpPr>
          <p:nvPr/>
        </p:nvCxnSpPr>
        <p:spPr>
          <a:xfrm>
            <a:off x="5288066" y="4228835"/>
            <a:ext cx="22294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6200000">
            <a:off x="231774" y="4074946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93232" y="4725144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7704" y="350100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physical logging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1409998" y="3546788"/>
            <a:ext cx="0" cy="45198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4021336" y="3534088"/>
            <a:ext cx="0" cy="45198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546732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Crash During Journaling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cs typeface="Courier New" panose="02070309020205020404" pitchFamily="49" charset="0"/>
              </a:rPr>
              <a:t>What if a </a:t>
            </a:r>
            <a:r>
              <a:rPr lang="en-US" altLang="ko-KR" i="1" dirty="0">
                <a:solidFill>
                  <a:schemeClr val="accent6"/>
                </a:solidFill>
                <a:cs typeface="Courier New" panose="02070309020205020404" pitchFamily="49" charset="0"/>
              </a:rPr>
              <a:t>crash</a:t>
            </a:r>
            <a:r>
              <a:rPr lang="en-US" altLang="ko-KR" dirty="0">
                <a:solidFill>
                  <a:schemeClr val="accent6"/>
                </a:solidFill>
                <a:cs typeface="Courier New" panose="02070309020205020404" pitchFamily="49" charset="0"/>
              </a:rPr>
              <a:t> </a:t>
            </a:r>
            <a:r>
              <a:rPr lang="en-US" altLang="ko-KR" i="1" dirty="0">
                <a:solidFill>
                  <a:schemeClr val="accent6"/>
                </a:solidFill>
                <a:cs typeface="Courier New" panose="02070309020205020404" pitchFamily="49" charset="0"/>
              </a:rPr>
              <a:t>occurs</a:t>
            </a:r>
            <a:r>
              <a:rPr lang="en-US" altLang="ko-KR" dirty="0">
                <a:cs typeface="Courier New" panose="02070309020205020404" pitchFamily="49" charset="0"/>
              </a:rPr>
              <a:t> during the writes to the journal? </a:t>
            </a: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6" name="표 15"/>
          <p:cNvGraphicFramePr>
            <a:graphicFrameLocks noGrp="1"/>
          </p:cNvGraphicFramePr>
          <p:nvPr/>
        </p:nvGraphicFramePr>
        <p:xfrm>
          <a:off x="971600" y="2588910"/>
          <a:ext cx="7406020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3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2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208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??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" name="직선 연결선 16"/>
          <p:cNvCxnSpPr>
            <a:endCxn id="16" idx="3"/>
          </p:cNvCxnSpPr>
          <p:nvPr/>
        </p:nvCxnSpPr>
        <p:spPr>
          <a:xfrm>
            <a:off x="5288066" y="2840938"/>
            <a:ext cx="22294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6200000">
            <a:off x="231774" y="2687049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93232" y="3337247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07704" y="2113111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physical logging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>
            <a:off x="1409998" y="2158891"/>
            <a:ext cx="0" cy="45198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>
            <a:off x="4021336" y="2146191"/>
            <a:ext cx="0" cy="45198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070273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To avoid data being inconsistent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Make sure </a:t>
            </a:r>
            <a:r>
              <a:rPr lang="en-US" altLang="ko-KR" dirty="0" err="1"/>
              <a:t>TxE</a:t>
            </a:r>
            <a:r>
              <a:rPr lang="en-US" altLang="ko-KR" dirty="0"/>
              <a:t> is persisted after the journal log blocks.</a:t>
            </a:r>
          </a:p>
          <a:p>
            <a:r>
              <a:rPr lang="en-US" altLang="ko-KR" dirty="0"/>
              <a:t>First, journal write: write all blokes </a:t>
            </a:r>
            <a:r>
              <a:rPr lang="en-US" altLang="ko-KR" b="1" dirty="0"/>
              <a:t>except the TxE block</a:t>
            </a:r>
            <a:r>
              <a:rPr lang="en-US" altLang="ko-KR" dirty="0"/>
              <a:t> to journal.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Second, journal commit: The file system issues the write of the </a:t>
            </a:r>
            <a:r>
              <a:rPr lang="en-US" altLang="ko-KR" dirty="0" err="1"/>
              <a:t>TxE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checkpoint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1043608" y="2141369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54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91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>
            <a:off x="5158454" y="2393397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303782" y="2239508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5240" y="2708920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/>
          </p:nvPr>
        </p:nvGraphicFramePr>
        <p:xfrm>
          <a:off x="1043608" y="4317102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54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=1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직선 연결선 13"/>
          <p:cNvCxnSpPr/>
          <p:nvPr/>
        </p:nvCxnSpPr>
        <p:spPr>
          <a:xfrm>
            <a:off x="5436096" y="4569130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303782" y="4415241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65240" y="5065439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763728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Recovery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If the crash happens, before the transaction is written to the log.</a:t>
            </a:r>
          </a:p>
          <a:p>
            <a:pPr lvl="1"/>
            <a:r>
              <a:rPr lang="en-US" altLang="ko-KR" dirty="0"/>
              <a:t>The pending updates are discarded.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If the crash happens, after the transactions is written to the log, but </a:t>
            </a:r>
            <a:r>
              <a:rPr lang="en-US" altLang="ko-KR" dirty="0">
                <a:solidFill>
                  <a:schemeClr val="accent6"/>
                </a:solidFill>
              </a:rPr>
              <a:t>before the checkpoint.</a:t>
            </a:r>
          </a:p>
          <a:p>
            <a:pPr lvl="1"/>
            <a:r>
              <a:rPr lang="en-US" altLang="ko-KR" b="1" dirty="0"/>
              <a:t>Recover</a:t>
            </a:r>
            <a:r>
              <a:rPr lang="en-US" altLang="ko-KR" dirty="0"/>
              <a:t> the update as follow:</a:t>
            </a:r>
          </a:p>
          <a:p>
            <a:pPr lvl="2"/>
            <a:r>
              <a:rPr lang="en-US" altLang="ko-KR" dirty="0"/>
              <a:t>Scan the log and </a:t>
            </a:r>
            <a:r>
              <a:rPr lang="en-US" altLang="ko-KR" dirty="0">
                <a:solidFill>
                  <a:schemeClr val="tx2"/>
                </a:solidFill>
              </a:rPr>
              <a:t>lock for transactions</a:t>
            </a:r>
            <a:r>
              <a:rPr lang="en-US" altLang="ko-KR" dirty="0"/>
              <a:t> that have committed to the disk.</a:t>
            </a:r>
          </a:p>
          <a:p>
            <a:pPr lvl="2"/>
            <a:r>
              <a:rPr lang="en-US" altLang="ko-KR" dirty="0"/>
              <a:t>Transactions are </a:t>
            </a:r>
            <a:r>
              <a:rPr lang="en-US" altLang="ko-KR" dirty="0">
                <a:solidFill>
                  <a:schemeClr val="tx2"/>
                </a:solidFill>
              </a:rPr>
              <a:t>replayed.</a:t>
            </a:r>
          </a:p>
          <a:p>
            <a:endParaRPr lang="en-US" altLang="ko-KR" dirty="0"/>
          </a:p>
          <a:p>
            <a:pPr marL="457200" lvl="1" indent="0">
              <a:buNone/>
            </a:pPr>
            <a:r>
              <a:rPr lang="en-US" altLang="ko-KR" dirty="0"/>
              <a:t>	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280511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Batching Log Updates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If we create two files in same directory, the same </a:t>
            </a:r>
            <a:r>
              <a:rPr lang="en-US" altLang="ko-KR" sz="1800" dirty="0" err="1"/>
              <a:t>inode</a:t>
            </a:r>
            <a:r>
              <a:rPr lang="en-US" altLang="ko-KR" sz="1800" dirty="0"/>
              <a:t> and the directory entry block is to the log and committed twice.</a:t>
            </a:r>
          </a:p>
          <a:p>
            <a:endParaRPr lang="en-US" altLang="ko-KR" sz="1800" dirty="0"/>
          </a:p>
          <a:p>
            <a:r>
              <a:rPr lang="en-US" altLang="ko-KR" sz="1800" dirty="0"/>
              <a:t>To reduce excessive write traffic to disk, journaling manage the</a:t>
            </a:r>
            <a:r>
              <a:rPr lang="en-US" altLang="ko-KR" sz="1800" b="1" dirty="0"/>
              <a:t> global transaction</a:t>
            </a:r>
            <a:r>
              <a:rPr lang="en-US" altLang="ko-KR" sz="1800" dirty="0"/>
              <a:t>.</a:t>
            </a:r>
          </a:p>
          <a:p>
            <a:pPr lvl="1"/>
            <a:r>
              <a:rPr lang="en-US" altLang="ko-KR" sz="1600" dirty="0"/>
              <a:t>Write the content of the global transaction forced by synchronous request.</a:t>
            </a:r>
          </a:p>
          <a:p>
            <a:pPr lvl="1"/>
            <a:r>
              <a:rPr lang="en-US" altLang="ko-KR" sz="1600" dirty="0"/>
              <a:t>Write the content of the global transaction after timeout of 5 seconds. 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4386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Making the log finite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501258"/>
          </a:xfrm>
        </p:spPr>
        <p:txBody>
          <a:bodyPr/>
          <a:lstStyle/>
          <a:p>
            <a:r>
              <a:rPr lang="en-US" altLang="ko-KR" sz="1800" dirty="0"/>
              <a:t>The log is of a finite size (</a:t>
            </a:r>
            <a:r>
              <a:rPr lang="en-US" altLang="ko-KR" sz="1800" b="1" dirty="0"/>
              <a:t>circular log</a:t>
            </a:r>
            <a:r>
              <a:rPr lang="en-US" altLang="ko-KR" sz="1800" dirty="0"/>
              <a:t>).</a:t>
            </a:r>
          </a:p>
          <a:p>
            <a:pPr lvl="1"/>
            <a:r>
              <a:rPr lang="en-US" altLang="ko-KR" sz="1600" dirty="0"/>
              <a:t>To re-using it over and over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r>
              <a:rPr lang="en-US" altLang="ko-KR" sz="1800" dirty="0"/>
              <a:t>journal super block</a:t>
            </a:r>
          </a:p>
          <a:p>
            <a:pPr lvl="1"/>
            <a:r>
              <a:rPr lang="en-US" altLang="ko-KR" sz="1600" dirty="0"/>
              <a:t>Mark the oldest and newest transactions in the log.</a:t>
            </a:r>
          </a:p>
          <a:p>
            <a:pPr lvl="1"/>
            <a:r>
              <a:rPr lang="en-US" altLang="ko-KR" sz="1600" dirty="0"/>
              <a:t>The journaling system records which transactions have not been check pointed.</a:t>
            </a:r>
          </a:p>
          <a:p>
            <a:pPr lvl="1"/>
            <a:endParaRPr lang="en-US" altLang="ko-KR" sz="16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1043608" y="2017098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60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4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18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Tx2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Tx3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Tx4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>
            <a:off x="5436096" y="2269126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303782" y="2115237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5240" y="2564904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FACA4B12-2C51-1F80-9B7C-D1324422665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43608" y="5397222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91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Journal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Super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Tx1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Tx2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Tx3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Tx4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396F201-DE7B-26E8-F8A1-0D8F33CA9CE0}"/>
              </a:ext>
            </a:extLst>
          </p:cNvPr>
          <p:cNvCxnSpPr/>
          <p:nvPr/>
        </p:nvCxnSpPr>
        <p:spPr>
          <a:xfrm>
            <a:off x="5436096" y="5649250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B61F04E-9218-099F-3F6F-5C771EEC6258}"/>
              </a:ext>
            </a:extLst>
          </p:cNvPr>
          <p:cNvSpPr txBox="1"/>
          <p:nvPr/>
        </p:nvSpPr>
        <p:spPr>
          <a:xfrm rot="16200000">
            <a:off x="303782" y="5515106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18CA6B-CE41-452A-ED40-96485A15953C}"/>
              </a:ext>
            </a:extLst>
          </p:cNvPr>
          <p:cNvSpPr txBox="1"/>
          <p:nvPr/>
        </p:nvSpPr>
        <p:spPr>
          <a:xfrm>
            <a:off x="3765240" y="5949280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" name="직선 연결선 18">
            <a:extLst>
              <a:ext uri="{FF2B5EF4-FFF2-40B4-BE49-F238E27FC236}">
                <a16:creationId xmlns:a16="http://schemas.microsoft.com/office/drawing/2014/main" id="{582EC09F-D84E-99A6-6D77-7EE9C3905096}"/>
              </a:ext>
            </a:extLst>
          </p:cNvPr>
          <p:cNvCxnSpPr/>
          <p:nvPr/>
        </p:nvCxnSpPr>
        <p:spPr>
          <a:xfrm>
            <a:off x="1469306" y="5038576"/>
            <a:ext cx="3672408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9">
            <a:extLst>
              <a:ext uri="{FF2B5EF4-FFF2-40B4-BE49-F238E27FC236}">
                <a16:creationId xmlns:a16="http://schemas.microsoft.com/office/drawing/2014/main" id="{E62182F5-EC66-F84F-724C-CA3D13DA98B9}"/>
              </a:ext>
            </a:extLst>
          </p:cNvPr>
          <p:cNvCxnSpPr/>
          <p:nvPr/>
        </p:nvCxnSpPr>
        <p:spPr>
          <a:xfrm>
            <a:off x="1475656" y="5044637"/>
            <a:ext cx="0" cy="32222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22">
            <a:extLst>
              <a:ext uri="{FF2B5EF4-FFF2-40B4-BE49-F238E27FC236}">
                <a16:creationId xmlns:a16="http://schemas.microsoft.com/office/drawing/2014/main" id="{12330DBB-20B7-3FD2-26CB-8C7BF59D9EB3}"/>
              </a:ext>
            </a:extLst>
          </p:cNvPr>
          <p:cNvCxnSpPr/>
          <p:nvPr/>
        </p:nvCxnSpPr>
        <p:spPr>
          <a:xfrm>
            <a:off x="5148064" y="5033828"/>
            <a:ext cx="0" cy="32222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24">
            <a:extLst>
              <a:ext uri="{FF2B5EF4-FFF2-40B4-BE49-F238E27FC236}">
                <a16:creationId xmlns:a16="http://schemas.microsoft.com/office/drawing/2014/main" id="{883727CE-FF8E-56B8-F511-E3E620D63321}"/>
              </a:ext>
            </a:extLst>
          </p:cNvPr>
          <p:cNvCxnSpPr/>
          <p:nvPr/>
        </p:nvCxnSpPr>
        <p:spPr>
          <a:xfrm>
            <a:off x="1547664" y="5116934"/>
            <a:ext cx="288032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25">
            <a:extLst>
              <a:ext uri="{FF2B5EF4-FFF2-40B4-BE49-F238E27FC236}">
                <a16:creationId xmlns:a16="http://schemas.microsoft.com/office/drawing/2014/main" id="{09B37480-A219-9BBF-3178-934BCE316AF7}"/>
              </a:ext>
            </a:extLst>
          </p:cNvPr>
          <p:cNvCxnSpPr/>
          <p:nvPr/>
        </p:nvCxnSpPr>
        <p:spPr>
          <a:xfrm>
            <a:off x="1554014" y="5122995"/>
            <a:ext cx="0" cy="322229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26">
            <a:extLst>
              <a:ext uri="{FF2B5EF4-FFF2-40B4-BE49-F238E27FC236}">
                <a16:creationId xmlns:a16="http://schemas.microsoft.com/office/drawing/2014/main" id="{56A8D48C-C189-1219-DC33-34B4F39D6B96}"/>
              </a:ext>
            </a:extLst>
          </p:cNvPr>
          <p:cNvCxnSpPr/>
          <p:nvPr/>
        </p:nvCxnSpPr>
        <p:spPr>
          <a:xfrm>
            <a:off x="1835696" y="5111340"/>
            <a:ext cx="0" cy="32222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257348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Metadata Journaling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Data journaling: Double write overhead is substantial.</a:t>
            </a:r>
          </a:p>
          <a:p>
            <a:r>
              <a:rPr lang="en-US" altLang="ko-KR" sz="1800" dirty="0"/>
              <a:t>Filesystem logs only metadata.</a:t>
            </a:r>
          </a:p>
          <a:p>
            <a:pPr lvl="1"/>
            <a:r>
              <a:rPr lang="en-US" altLang="ko-KR" sz="1600" dirty="0"/>
              <a:t>But, performs journaling after the associated data is persisted.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>
              <a:buFont typeface="+mj-lt"/>
              <a:buAutoNum type="arabicPeriod"/>
            </a:pPr>
            <a:r>
              <a:rPr lang="en-US" altLang="ko-KR" sz="1600" b="1" dirty="0"/>
              <a:t>Data Write</a:t>
            </a:r>
            <a:r>
              <a:rPr lang="en-US" altLang="ko-KR" sz="1600" dirty="0"/>
              <a:t>: Write data to final location </a:t>
            </a:r>
          </a:p>
          <a:p>
            <a:pPr lvl="1">
              <a:buFont typeface="+mj-lt"/>
              <a:buAutoNum type="arabicPeriod"/>
            </a:pPr>
            <a:r>
              <a:rPr lang="en-US" altLang="ko-KR" sz="1600" b="1" dirty="0"/>
              <a:t>Journal metadata write</a:t>
            </a:r>
            <a:r>
              <a:rPr lang="en-US" altLang="ko-KR" sz="1600" dirty="0"/>
              <a:t>: Write the begin and metadata to the log </a:t>
            </a:r>
          </a:p>
          <a:p>
            <a:pPr lvl="1">
              <a:buFont typeface="+mj-lt"/>
              <a:buAutoNum type="arabicPeriod"/>
            </a:pPr>
            <a:r>
              <a:rPr lang="en-US" altLang="ko-KR" sz="1600" b="1" dirty="0"/>
              <a:t>Journal commit</a:t>
            </a:r>
            <a:r>
              <a:rPr lang="en-US" altLang="ko-KR" sz="1600" dirty="0"/>
              <a:t>: Write the transaction commit block to the log</a:t>
            </a:r>
          </a:p>
          <a:p>
            <a:pPr lvl="1">
              <a:buFont typeface="+mj-lt"/>
              <a:buAutoNum type="arabicPeriod"/>
            </a:pPr>
            <a:r>
              <a:rPr lang="en-US" altLang="ko-KR" sz="1600" b="1" dirty="0"/>
              <a:t>Checkpoint metadata</a:t>
            </a:r>
            <a:r>
              <a:rPr lang="en-US" altLang="ko-KR" sz="1600" dirty="0"/>
              <a:t>: Write the contents of the metadata to the disk </a:t>
            </a:r>
          </a:p>
          <a:p>
            <a:pPr lvl="1">
              <a:buFont typeface="+mj-lt"/>
              <a:buAutoNum type="arabicPeriod"/>
            </a:pPr>
            <a:r>
              <a:rPr lang="en-US" altLang="ko-KR" sz="1600" b="1" dirty="0"/>
              <a:t>Free</a:t>
            </a:r>
            <a:r>
              <a:rPr lang="en-US" altLang="ko-KR" sz="1600" dirty="0"/>
              <a:t>: Later, mark the transaction free in journal super block</a:t>
            </a:r>
            <a:endParaRPr lang="ko-KR" altLang="en-US" sz="1600" dirty="0"/>
          </a:p>
          <a:p>
            <a:pPr lvl="1"/>
            <a:endParaRPr lang="en-US" altLang="ko-KR" sz="1600" dirty="0"/>
          </a:p>
          <a:p>
            <a:pPr lvl="1"/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/>
          </p:nvPr>
        </p:nvGraphicFramePr>
        <p:xfrm>
          <a:off x="1349645" y="2752671"/>
          <a:ext cx="6534723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35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1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1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20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직선 연결선 20"/>
          <p:cNvCxnSpPr/>
          <p:nvPr/>
        </p:nvCxnSpPr>
        <p:spPr>
          <a:xfrm>
            <a:off x="4806029" y="3004699"/>
            <a:ext cx="221825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609819" y="2850810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93861" y="3501008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149" y="2276872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physical logging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25" name="직선 연결선 24"/>
          <p:cNvCxnSpPr/>
          <p:nvPr/>
        </p:nvCxnSpPr>
        <p:spPr>
          <a:xfrm>
            <a:off x="1788043" y="2322652"/>
            <a:ext cx="0" cy="45198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3969491" y="2309952"/>
            <a:ext cx="0" cy="451988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069273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Tricky case: Block Reuse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Revoke record: some metadata should not be replayed.</a:t>
            </a:r>
          </a:p>
          <a:p>
            <a:r>
              <a:rPr lang="en-US" altLang="ko-KR" dirty="0"/>
              <a:t>Deleted metadata is reused to store the file data.</a:t>
            </a:r>
          </a:p>
          <a:p>
            <a:r>
              <a:rPr lang="en-US" altLang="ko-KR" dirty="0"/>
              <a:t>Scenario.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Directory “foo” is updated.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/>
          </p:nvPr>
        </p:nvGraphicFramePr>
        <p:xfrm>
          <a:off x="1043608" y="3356992"/>
          <a:ext cx="7488832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54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[final 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addr:1000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직선 연결선 13"/>
          <p:cNvCxnSpPr/>
          <p:nvPr/>
        </p:nvCxnSpPr>
        <p:spPr>
          <a:xfrm>
            <a:off x="4798414" y="3609020"/>
            <a:ext cx="265390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6200000">
            <a:off x="303782" y="3455131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27874" y="3976806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14FA15F4-7163-4F42-A42F-DA965E80A7E7}"/>
              </a:ext>
            </a:extLst>
          </p:cNvPr>
          <p:cNvSpPr/>
          <p:nvPr/>
        </p:nvSpPr>
        <p:spPr>
          <a:xfrm>
            <a:off x="1835696" y="5097526"/>
            <a:ext cx="432048" cy="432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모서리가 둥근 직사각형 6">
            <a:extLst>
              <a:ext uri="{FF2B5EF4-FFF2-40B4-BE49-F238E27FC236}">
                <a16:creationId xmlns:a16="http://schemas.microsoft.com/office/drawing/2014/main" id="{6370E35F-62E3-A540-A51F-F40879E245AE}"/>
              </a:ext>
            </a:extLst>
          </p:cNvPr>
          <p:cNvSpPr/>
          <p:nvPr/>
        </p:nvSpPr>
        <p:spPr>
          <a:xfrm>
            <a:off x="3259822" y="5133530"/>
            <a:ext cx="936104" cy="36004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AA6B5D-FE59-8D47-88BF-5771C5AAC3C0}"/>
              </a:ext>
            </a:extLst>
          </p:cNvPr>
          <p:cNvSpPr txBox="1"/>
          <p:nvPr/>
        </p:nvSpPr>
        <p:spPr>
          <a:xfrm>
            <a:off x="1403648" y="5599017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 err="1"/>
              <a:t>Inode</a:t>
            </a:r>
            <a:r>
              <a:rPr kumimoji="1" lang="en-US" altLang="ko-KR" sz="1600" dirty="0"/>
              <a:t> of foo</a:t>
            </a:r>
            <a:endParaRPr kumimoji="1" lang="ko-KR" altLang="en-US" sz="1600" dirty="0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BB127B4D-301C-2446-A03D-01EE2127938B}"/>
              </a:ext>
            </a:extLst>
          </p:cNvPr>
          <p:cNvCxnSpPr>
            <a:stCxn id="6" idx="6"/>
            <a:endCxn id="7" idx="1"/>
          </p:cNvCxnSpPr>
          <p:nvPr/>
        </p:nvCxnSpPr>
        <p:spPr>
          <a:xfrm>
            <a:off x="2267744" y="5313550"/>
            <a:ext cx="992078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70EC44E-74B7-7943-9193-1072CAC1686D}"/>
              </a:ext>
            </a:extLst>
          </p:cNvPr>
          <p:cNvSpPr txBox="1"/>
          <p:nvPr/>
        </p:nvSpPr>
        <p:spPr>
          <a:xfrm>
            <a:off x="3131840" y="555227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/>
              <a:t>Directory block of foo</a:t>
            </a:r>
            <a:endParaRPr kumimoji="1" lang="ko-KR" alt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EE076A-196E-F462-39FE-5450F6B4C536}"/>
              </a:ext>
            </a:extLst>
          </p:cNvPr>
          <p:cNvSpPr txBox="1"/>
          <p:nvPr/>
        </p:nvSpPr>
        <p:spPr>
          <a:xfrm>
            <a:off x="3411483" y="5128884"/>
            <a:ext cx="75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dirty="0"/>
              <a:t>AAA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891133182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Tricky case: Block Reuse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05669"/>
            <a:ext cx="8786812" cy="5501258"/>
          </a:xfrm>
        </p:spPr>
        <p:txBody>
          <a:bodyPr/>
          <a:lstStyle/>
          <a:p>
            <a:r>
              <a:rPr lang="en-US" altLang="ko-KR" dirty="0"/>
              <a:t>Scenario.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Delete “foo” directory, freeing up block 1000 for reuse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/>
              <a:t>Create a file “</a:t>
            </a:r>
            <a:r>
              <a:rPr lang="en-US" altLang="ko-KR" dirty="0" err="1"/>
              <a:t>foobar</a:t>
            </a:r>
            <a:r>
              <a:rPr lang="en-US" altLang="ko-KR" dirty="0"/>
              <a:t>”, reusing block 1000 for data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/>
          </p:nvPr>
        </p:nvGraphicFramePr>
        <p:xfrm>
          <a:off x="643286" y="3397061"/>
          <a:ext cx="7961168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35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26932416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89752263"/>
                    </a:ext>
                  </a:extLst>
                </a:gridCol>
                <a:gridCol w="605884">
                  <a:extLst>
                    <a:ext uri="{9D8B030D-6E8A-4147-A177-3AD203B41FA5}">
                      <a16:colId xmlns:a16="http://schemas.microsoft.com/office/drawing/2014/main" val="1195967542"/>
                    </a:ext>
                  </a:extLst>
                </a:gridCol>
                <a:gridCol w="535848">
                  <a:extLst>
                    <a:ext uri="{9D8B030D-6E8A-4147-A177-3AD203B41FA5}">
                      <a16:colId xmlns:a16="http://schemas.microsoft.com/office/drawing/2014/main" val="1511495535"/>
                    </a:ext>
                  </a:extLst>
                </a:gridCol>
                <a:gridCol w="535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5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[final 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addr:1000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strike="sngStrike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strike="sngStrike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foobar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직선 연결선 17"/>
          <p:cNvCxnSpPr>
            <a:cxnSpLocks/>
          </p:cNvCxnSpPr>
          <p:nvPr/>
        </p:nvCxnSpPr>
        <p:spPr>
          <a:xfrm>
            <a:off x="8140674" y="3649370"/>
            <a:ext cx="36004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-37192" y="3476810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82798" y="5359822"/>
            <a:ext cx="1310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Transaction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23A41CC9-FBBB-5F40-9047-ECFA7333EE2E}"/>
              </a:ext>
            </a:extLst>
          </p:cNvPr>
          <p:cNvSpPr/>
          <p:nvPr/>
        </p:nvSpPr>
        <p:spPr>
          <a:xfrm>
            <a:off x="4860032" y="4531836"/>
            <a:ext cx="432048" cy="432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모서리가 둥근 직사각형 21">
            <a:extLst>
              <a:ext uri="{FF2B5EF4-FFF2-40B4-BE49-F238E27FC236}">
                <a16:creationId xmlns:a16="http://schemas.microsoft.com/office/drawing/2014/main" id="{C1E44774-77A5-5B4F-9E0F-9BB3B36D1294}"/>
              </a:ext>
            </a:extLst>
          </p:cNvPr>
          <p:cNvSpPr/>
          <p:nvPr/>
        </p:nvSpPr>
        <p:spPr>
          <a:xfrm>
            <a:off x="6284158" y="4567840"/>
            <a:ext cx="936104" cy="36004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EEE1F0-80AA-B347-9A71-B61DA6FD0879}"/>
              </a:ext>
            </a:extLst>
          </p:cNvPr>
          <p:cNvSpPr txBox="1"/>
          <p:nvPr/>
        </p:nvSpPr>
        <p:spPr>
          <a:xfrm>
            <a:off x="4427984" y="5033327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Inode</a:t>
            </a:r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 of foo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E48F41E8-5295-4F48-9D2D-62853C393CBB}"/>
              </a:ext>
            </a:extLst>
          </p:cNvPr>
          <p:cNvCxnSpPr>
            <a:stCxn id="21" idx="6"/>
            <a:endCxn id="22" idx="1"/>
          </p:cNvCxnSpPr>
          <p:nvPr/>
        </p:nvCxnSpPr>
        <p:spPr>
          <a:xfrm>
            <a:off x="5292080" y="4747860"/>
            <a:ext cx="99207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2684F64-0E26-954C-B8CE-799C3535A58B}"/>
              </a:ext>
            </a:extLst>
          </p:cNvPr>
          <p:cNvSpPr txBox="1"/>
          <p:nvPr/>
        </p:nvSpPr>
        <p:spPr>
          <a:xfrm>
            <a:off x="6156176" y="498658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Directory block of foo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AE1237C8-22F4-5C45-A22E-292AF14D15D6}"/>
              </a:ext>
            </a:extLst>
          </p:cNvPr>
          <p:cNvSpPr/>
          <p:nvPr/>
        </p:nvSpPr>
        <p:spPr>
          <a:xfrm>
            <a:off x="4864676" y="5610601"/>
            <a:ext cx="432048" cy="432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D8D26A-1303-3A4E-B508-49BE6863F426}"/>
              </a:ext>
            </a:extLst>
          </p:cNvPr>
          <p:cNvSpPr txBox="1"/>
          <p:nvPr/>
        </p:nvSpPr>
        <p:spPr>
          <a:xfrm>
            <a:off x="4403310" y="6014893"/>
            <a:ext cx="2040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Inode</a:t>
            </a:r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 of </a:t>
            </a:r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foobar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4F4DA3CE-A1C9-7648-90F0-01D153C9F2AD}"/>
              </a:ext>
            </a:extLst>
          </p:cNvPr>
          <p:cNvCxnSpPr>
            <a:cxnSpLocks/>
            <a:stCxn id="26" idx="6"/>
            <a:endCxn id="22" idx="1"/>
          </p:cNvCxnSpPr>
          <p:nvPr/>
        </p:nvCxnSpPr>
        <p:spPr>
          <a:xfrm flipV="1">
            <a:off x="5296724" y="4747860"/>
            <a:ext cx="987434" cy="10787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[R] 6">
            <a:extLst>
              <a:ext uri="{FF2B5EF4-FFF2-40B4-BE49-F238E27FC236}">
                <a16:creationId xmlns:a16="http://schemas.microsoft.com/office/drawing/2014/main" id="{5E9D824F-FBD5-41BC-48D2-FD6ABD8DAD2E}"/>
              </a:ext>
            </a:extLst>
          </p:cNvPr>
          <p:cNvCxnSpPr/>
          <p:nvPr/>
        </p:nvCxnSpPr>
        <p:spPr>
          <a:xfrm>
            <a:off x="5652120" y="4567840"/>
            <a:ext cx="216024" cy="36004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[R] 28">
            <a:extLst>
              <a:ext uri="{FF2B5EF4-FFF2-40B4-BE49-F238E27FC236}">
                <a16:creationId xmlns:a16="http://schemas.microsoft.com/office/drawing/2014/main" id="{669A369C-69FC-444E-1D88-70294F66723F}"/>
              </a:ext>
            </a:extLst>
          </p:cNvPr>
          <p:cNvCxnSpPr>
            <a:cxnSpLocks/>
          </p:cNvCxnSpPr>
          <p:nvPr/>
        </p:nvCxnSpPr>
        <p:spPr>
          <a:xfrm flipH="1">
            <a:off x="5652120" y="4567840"/>
            <a:ext cx="216024" cy="36004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186DE2E-0651-1A68-81B1-81219D1592E8}"/>
              </a:ext>
            </a:extLst>
          </p:cNvPr>
          <p:cNvSpPr txBox="1"/>
          <p:nvPr/>
        </p:nvSpPr>
        <p:spPr>
          <a:xfrm>
            <a:off x="6417303" y="4558548"/>
            <a:ext cx="75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dirty="0"/>
              <a:t>---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260969463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Tricky case: Block Reuse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Problem: allocate the block that was deleted but was not checkpointed.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/>
              <a:t>Solution1: Do not use the deleted block until it is checkpointed.</a:t>
            </a:r>
          </a:p>
          <a:p>
            <a:r>
              <a:rPr lang="en-US" altLang="ko-KR" sz="1800" dirty="0"/>
              <a:t>Solution 2: When deleting a directory, write “revoke” record at the journal.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23A41CC9-FBBB-5F40-9047-ECFA7333EE2E}"/>
              </a:ext>
            </a:extLst>
          </p:cNvPr>
          <p:cNvSpPr/>
          <p:nvPr/>
        </p:nvSpPr>
        <p:spPr>
          <a:xfrm>
            <a:off x="4783380" y="3077154"/>
            <a:ext cx="432048" cy="432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모서리가 둥근 직사각형 21">
            <a:extLst>
              <a:ext uri="{FF2B5EF4-FFF2-40B4-BE49-F238E27FC236}">
                <a16:creationId xmlns:a16="http://schemas.microsoft.com/office/drawing/2014/main" id="{C1E44774-77A5-5B4F-9E0F-9BB3B36D1294}"/>
              </a:ext>
            </a:extLst>
          </p:cNvPr>
          <p:cNvSpPr/>
          <p:nvPr/>
        </p:nvSpPr>
        <p:spPr>
          <a:xfrm>
            <a:off x="6207506" y="3113158"/>
            <a:ext cx="936104" cy="36004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EEE1F0-80AA-B347-9A71-B61DA6FD0879}"/>
              </a:ext>
            </a:extLst>
          </p:cNvPr>
          <p:cNvSpPr txBox="1"/>
          <p:nvPr/>
        </p:nvSpPr>
        <p:spPr>
          <a:xfrm>
            <a:off x="4351332" y="3578645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Inode</a:t>
            </a:r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 of foo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E48F41E8-5295-4F48-9D2D-62853C393CBB}"/>
              </a:ext>
            </a:extLst>
          </p:cNvPr>
          <p:cNvCxnSpPr>
            <a:stCxn id="21" idx="6"/>
            <a:endCxn id="22" idx="1"/>
          </p:cNvCxnSpPr>
          <p:nvPr/>
        </p:nvCxnSpPr>
        <p:spPr>
          <a:xfrm>
            <a:off x="5215428" y="3293178"/>
            <a:ext cx="99207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2684F64-0E26-954C-B8CE-799C3535A58B}"/>
              </a:ext>
            </a:extLst>
          </p:cNvPr>
          <p:cNvSpPr txBox="1"/>
          <p:nvPr/>
        </p:nvSpPr>
        <p:spPr>
          <a:xfrm>
            <a:off x="6079524" y="3531899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Directory block of foo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AE1237C8-22F4-5C45-A22E-292AF14D15D6}"/>
              </a:ext>
            </a:extLst>
          </p:cNvPr>
          <p:cNvSpPr/>
          <p:nvPr/>
        </p:nvSpPr>
        <p:spPr>
          <a:xfrm>
            <a:off x="4788024" y="4155919"/>
            <a:ext cx="432048" cy="432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D8D26A-1303-3A4E-B508-49BE6863F426}"/>
              </a:ext>
            </a:extLst>
          </p:cNvPr>
          <p:cNvSpPr txBox="1"/>
          <p:nvPr/>
        </p:nvSpPr>
        <p:spPr>
          <a:xfrm>
            <a:off x="4326658" y="4560211"/>
            <a:ext cx="2040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Inode</a:t>
            </a:r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 of </a:t>
            </a:r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foobar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4F4DA3CE-A1C9-7648-90F0-01D153C9F2AD}"/>
              </a:ext>
            </a:extLst>
          </p:cNvPr>
          <p:cNvCxnSpPr>
            <a:cxnSpLocks/>
            <a:stCxn id="26" idx="6"/>
            <a:endCxn id="22" idx="1"/>
          </p:cNvCxnSpPr>
          <p:nvPr/>
        </p:nvCxnSpPr>
        <p:spPr>
          <a:xfrm flipV="1">
            <a:off x="5220072" y="3293178"/>
            <a:ext cx="987434" cy="10787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1999F00-9748-6A4B-A017-3D2B42886FC5}"/>
              </a:ext>
            </a:extLst>
          </p:cNvPr>
          <p:cNvSpPr txBox="1"/>
          <p:nvPr/>
        </p:nvSpPr>
        <p:spPr>
          <a:xfrm>
            <a:off x="1615029" y="347959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>
                <a:latin typeface="Helvetica" charset="0"/>
                <a:ea typeface="Helvetica" charset="0"/>
                <a:cs typeface="Helvetica" charset="0"/>
              </a:rPr>
              <a:t>After crash recovery</a:t>
            </a:r>
            <a:endParaRPr kumimoji="1" lang="ko-KR" alt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E4889E-41D5-09A4-F9ED-42375C6CD131}"/>
              </a:ext>
            </a:extLst>
          </p:cNvPr>
          <p:cNvSpPr txBox="1"/>
          <p:nvPr/>
        </p:nvSpPr>
        <p:spPr>
          <a:xfrm>
            <a:off x="6355656" y="3107388"/>
            <a:ext cx="75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dirty="0"/>
              <a:t>AAA</a:t>
            </a:r>
            <a:endParaRPr kumimoji="1" lang="ko-Kore-KR" altLang="en-US" dirty="0"/>
          </a:p>
        </p:txBody>
      </p:sp>
      <p:graphicFrame>
        <p:nvGraphicFramePr>
          <p:cNvPr id="30" name="표 29">
            <a:extLst>
              <a:ext uri="{FF2B5EF4-FFF2-40B4-BE49-F238E27FC236}">
                <a16:creationId xmlns:a16="http://schemas.microsoft.com/office/drawing/2014/main" id="{C04D07FF-176A-4EA8-A9A9-5FE8F543BBA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6885" y="1982002"/>
          <a:ext cx="7961168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35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26932416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89752263"/>
                    </a:ext>
                  </a:extLst>
                </a:gridCol>
                <a:gridCol w="605884">
                  <a:extLst>
                    <a:ext uri="{9D8B030D-6E8A-4147-A177-3AD203B41FA5}">
                      <a16:colId xmlns:a16="http://schemas.microsoft.com/office/drawing/2014/main" val="1195967542"/>
                    </a:ext>
                  </a:extLst>
                </a:gridCol>
                <a:gridCol w="535848">
                  <a:extLst>
                    <a:ext uri="{9D8B030D-6E8A-4147-A177-3AD203B41FA5}">
                      <a16:colId xmlns:a16="http://schemas.microsoft.com/office/drawing/2014/main" val="1511495535"/>
                    </a:ext>
                  </a:extLst>
                </a:gridCol>
                <a:gridCol w="535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85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8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[final 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addr:1000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strike="sngStrike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strike="sngStrike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foobar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1" name="직선 연결선 17">
            <a:extLst>
              <a:ext uri="{FF2B5EF4-FFF2-40B4-BE49-F238E27FC236}">
                <a16:creationId xmlns:a16="http://schemas.microsoft.com/office/drawing/2014/main" id="{A2A1295E-B932-4AED-34AA-17E9D8F03897}"/>
              </a:ext>
            </a:extLst>
          </p:cNvPr>
          <p:cNvCxnSpPr>
            <a:cxnSpLocks/>
          </p:cNvCxnSpPr>
          <p:nvPr/>
        </p:nvCxnSpPr>
        <p:spPr>
          <a:xfrm>
            <a:off x="8094273" y="2234311"/>
            <a:ext cx="36004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DE00A45-B6B8-6B9A-32FB-933505348132}"/>
              </a:ext>
            </a:extLst>
          </p:cNvPr>
          <p:cNvSpPr txBox="1"/>
          <p:nvPr/>
        </p:nvSpPr>
        <p:spPr>
          <a:xfrm rot="16200000">
            <a:off x="-83593" y="2061751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번개[L] 5">
            <a:extLst>
              <a:ext uri="{FF2B5EF4-FFF2-40B4-BE49-F238E27FC236}">
                <a16:creationId xmlns:a16="http://schemas.microsoft.com/office/drawing/2014/main" id="{56A3784D-2747-2CDE-D8EB-F6BE7FD29F28}"/>
              </a:ext>
            </a:extLst>
          </p:cNvPr>
          <p:cNvSpPr/>
          <p:nvPr/>
        </p:nvSpPr>
        <p:spPr>
          <a:xfrm>
            <a:off x="7878249" y="1790767"/>
            <a:ext cx="432048" cy="848603"/>
          </a:xfrm>
          <a:prstGeom prst="lightningBol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90594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>
          <a:xfrm>
            <a:off x="-108520" y="2906713"/>
            <a:ext cx="9073008" cy="1500187"/>
          </a:xfrm>
        </p:spPr>
        <p:txBody>
          <a:bodyPr/>
          <a:lstStyle/>
          <a:p>
            <a:r>
              <a:rPr lang="en-US" altLang="ko-KR" dirty="0"/>
              <a:t>42. Crash Consistency: </a:t>
            </a:r>
            <a:r>
              <a:rPr lang="en-US" altLang="ko-KR" dirty="0" err="1"/>
              <a:t>FSCK</a:t>
            </a:r>
            <a:r>
              <a:rPr lang="en-US" altLang="ko-KR" dirty="0"/>
              <a:t> and Journaling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947288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Crash recovery with revoke block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Problem: allocate the block that was deleted but was not checkpointed.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r>
              <a:rPr lang="en-US" altLang="ko-KR" sz="1800" dirty="0"/>
              <a:t>Revoke record: do not replay a certain log.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23A41CC9-FBBB-5F40-9047-ECFA7333EE2E}"/>
              </a:ext>
            </a:extLst>
          </p:cNvPr>
          <p:cNvSpPr/>
          <p:nvPr/>
        </p:nvSpPr>
        <p:spPr>
          <a:xfrm>
            <a:off x="4783380" y="3077154"/>
            <a:ext cx="432048" cy="432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모서리가 둥근 직사각형 21">
            <a:extLst>
              <a:ext uri="{FF2B5EF4-FFF2-40B4-BE49-F238E27FC236}">
                <a16:creationId xmlns:a16="http://schemas.microsoft.com/office/drawing/2014/main" id="{C1E44774-77A5-5B4F-9E0F-9BB3B36D1294}"/>
              </a:ext>
            </a:extLst>
          </p:cNvPr>
          <p:cNvSpPr/>
          <p:nvPr/>
        </p:nvSpPr>
        <p:spPr>
          <a:xfrm>
            <a:off x="6207506" y="3113158"/>
            <a:ext cx="936104" cy="36004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EEE1F0-80AA-B347-9A71-B61DA6FD0879}"/>
              </a:ext>
            </a:extLst>
          </p:cNvPr>
          <p:cNvSpPr txBox="1"/>
          <p:nvPr/>
        </p:nvSpPr>
        <p:spPr>
          <a:xfrm>
            <a:off x="4351332" y="3578645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Inode</a:t>
            </a:r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 of foo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E48F41E8-5295-4F48-9D2D-62853C393CBB}"/>
              </a:ext>
            </a:extLst>
          </p:cNvPr>
          <p:cNvCxnSpPr>
            <a:stCxn id="21" idx="6"/>
            <a:endCxn id="22" idx="1"/>
          </p:cNvCxnSpPr>
          <p:nvPr/>
        </p:nvCxnSpPr>
        <p:spPr>
          <a:xfrm>
            <a:off x="5215428" y="3293178"/>
            <a:ext cx="99207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2684F64-0E26-954C-B8CE-799C3535A58B}"/>
              </a:ext>
            </a:extLst>
          </p:cNvPr>
          <p:cNvSpPr txBox="1"/>
          <p:nvPr/>
        </p:nvSpPr>
        <p:spPr>
          <a:xfrm>
            <a:off x="6079524" y="3531899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Directory block of foo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6" name="타원 25">
            <a:extLst>
              <a:ext uri="{FF2B5EF4-FFF2-40B4-BE49-F238E27FC236}">
                <a16:creationId xmlns:a16="http://schemas.microsoft.com/office/drawing/2014/main" id="{AE1237C8-22F4-5C45-A22E-292AF14D15D6}"/>
              </a:ext>
            </a:extLst>
          </p:cNvPr>
          <p:cNvSpPr/>
          <p:nvPr/>
        </p:nvSpPr>
        <p:spPr>
          <a:xfrm>
            <a:off x="4788024" y="4155919"/>
            <a:ext cx="432048" cy="43204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8D8D26A-1303-3A4E-B508-49BE6863F426}"/>
              </a:ext>
            </a:extLst>
          </p:cNvPr>
          <p:cNvSpPr txBox="1"/>
          <p:nvPr/>
        </p:nvSpPr>
        <p:spPr>
          <a:xfrm>
            <a:off x="4326658" y="4560211"/>
            <a:ext cx="2040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Inode</a:t>
            </a:r>
            <a:r>
              <a:rPr kumimoji="1" lang="en-US" altLang="ko-KR" sz="1600" dirty="0">
                <a:latin typeface="Helvetica" charset="0"/>
                <a:ea typeface="Helvetica" charset="0"/>
                <a:cs typeface="Helvetica" charset="0"/>
              </a:rPr>
              <a:t> of </a:t>
            </a:r>
            <a:r>
              <a:rPr kumimoji="1" lang="en-US" altLang="ko-KR" sz="1600" dirty="0" err="1">
                <a:latin typeface="Helvetica" charset="0"/>
                <a:ea typeface="Helvetica" charset="0"/>
                <a:cs typeface="Helvetica" charset="0"/>
              </a:rPr>
              <a:t>foobar</a:t>
            </a:r>
            <a:endParaRPr kumimoji="1" lang="ko-KR" alt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4F4DA3CE-A1C9-7648-90F0-01D153C9F2AD}"/>
              </a:ext>
            </a:extLst>
          </p:cNvPr>
          <p:cNvCxnSpPr>
            <a:cxnSpLocks/>
            <a:stCxn id="26" idx="6"/>
            <a:endCxn id="22" idx="1"/>
          </p:cNvCxnSpPr>
          <p:nvPr/>
        </p:nvCxnSpPr>
        <p:spPr>
          <a:xfrm flipV="1">
            <a:off x="5220072" y="3293178"/>
            <a:ext cx="987434" cy="10787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1999F00-9748-6A4B-A017-3D2B42886FC5}"/>
              </a:ext>
            </a:extLst>
          </p:cNvPr>
          <p:cNvSpPr txBox="1"/>
          <p:nvPr/>
        </p:nvSpPr>
        <p:spPr>
          <a:xfrm>
            <a:off x="1615029" y="3479595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dirty="0">
                <a:latin typeface="Helvetica" charset="0"/>
                <a:ea typeface="Helvetica" charset="0"/>
                <a:cs typeface="Helvetica" charset="0"/>
              </a:rPr>
              <a:t>After crash recovery w/ Revoke record block</a:t>
            </a:r>
            <a:endParaRPr kumimoji="1" lang="ko-KR" alt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E4889E-41D5-09A4-F9ED-42375C6CD131}"/>
              </a:ext>
            </a:extLst>
          </p:cNvPr>
          <p:cNvSpPr txBox="1"/>
          <p:nvPr/>
        </p:nvSpPr>
        <p:spPr>
          <a:xfrm>
            <a:off x="6355656" y="3107388"/>
            <a:ext cx="757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ore-KR" dirty="0"/>
              <a:t>---</a:t>
            </a:r>
            <a:endParaRPr kumimoji="1" lang="ko-Kore-KR" altLang="en-US" dirty="0"/>
          </a:p>
        </p:txBody>
      </p:sp>
      <p:graphicFrame>
        <p:nvGraphicFramePr>
          <p:cNvPr id="30" name="표 29">
            <a:extLst>
              <a:ext uri="{FF2B5EF4-FFF2-40B4-BE49-F238E27FC236}">
                <a16:creationId xmlns:a16="http://schemas.microsoft.com/office/drawing/2014/main" id="{C04D07FF-176A-4EA8-A9A9-5FE8F543BBA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6885" y="1982002"/>
          <a:ext cx="7961166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03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48442523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26932416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8975226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19596754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51149553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6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[final 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addr:1000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dirty="0">
                          <a:solidFill>
                            <a:srgbClr val="FF0000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REV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strike="sngStrike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I[foo]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strike="sngStrike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D[foo]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TxB 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I[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foobar</a:t>
                      </a: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</a:t>
                      </a:r>
                    </a:p>
                    <a:p>
                      <a:pPr algn="ctr" latinLnBrk="1"/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ptr:1000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TxE</a:t>
                      </a:r>
                    </a:p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id=3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1" name="직선 연결선 17">
            <a:extLst>
              <a:ext uri="{FF2B5EF4-FFF2-40B4-BE49-F238E27FC236}">
                <a16:creationId xmlns:a16="http://schemas.microsoft.com/office/drawing/2014/main" id="{A2A1295E-B932-4AED-34AA-17E9D8F03897}"/>
              </a:ext>
            </a:extLst>
          </p:cNvPr>
          <p:cNvCxnSpPr>
            <a:cxnSpLocks/>
          </p:cNvCxnSpPr>
          <p:nvPr/>
        </p:nvCxnSpPr>
        <p:spPr>
          <a:xfrm>
            <a:off x="8094273" y="2234311"/>
            <a:ext cx="36004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DE00A45-B6B8-6B9A-32FB-933505348132}"/>
              </a:ext>
            </a:extLst>
          </p:cNvPr>
          <p:cNvSpPr txBox="1"/>
          <p:nvPr/>
        </p:nvSpPr>
        <p:spPr>
          <a:xfrm rot="16200000">
            <a:off x="-83593" y="2061751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Journal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번개[L] 5">
            <a:extLst>
              <a:ext uri="{FF2B5EF4-FFF2-40B4-BE49-F238E27FC236}">
                <a16:creationId xmlns:a16="http://schemas.microsoft.com/office/drawing/2014/main" id="{56A3784D-2747-2CDE-D8EB-F6BE7FD29F28}"/>
              </a:ext>
            </a:extLst>
          </p:cNvPr>
          <p:cNvSpPr/>
          <p:nvPr/>
        </p:nvSpPr>
        <p:spPr>
          <a:xfrm>
            <a:off x="8153497" y="1791338"/>
            <a:ext cx="432048" cy="848603"/>
          </a:xfrm>
          <a:prstGeom prst="lightningBol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ore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443390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Metadata Journaling Timeline</a:t>
            </a:r>
            <a:endParaRPr lang="ko-KR" altLang="en-US" dirty="0"/>
          </a:p>
        </p:txBody>
      </p:sp>
      <p:graphicFrame>
        <p:nvGraphicFramePr>
          <p:cNvPr id="12" name="내용 개체 틀 11"/>
          <p:cNvGraphicFramePr>
            <a:graphicFrameLocks noGrp="1"/>
          </p:cNvGraphicFramePr>
          <p:nvPr>
            <p:ph idx="1"/>
          </p:nvPr>
        </p:nvGraphicFramePr>
        <p:xfrm>
          <a:off x="850060" y="1400963"/>
          <a:ext cx="7322340" cy="3420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458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TxB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Journal contents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</a:t>
                      </a:r>
                      <a:r>
                        <a:rPr lang="en-US" altLang="ko-KR" sz="1400" b="1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 System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45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(metadata)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Metadata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736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1862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65869" y="5209455"/>
            <a:ext cx="2646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Metadata Journaling Timeline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3856758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Journaling Timeline</a:t>
            </a:r>
            <a:endParaRPr lang="ko-KR" altLang="en-US" dirty="0"/>
          </a:p>
        </p:txBody>
      </p:sp>
      <p:graphicFrame>
        <p:nvGraphicFramePr>
          <p:cNvPr id="12" name="내용 개체 틀 11"/>
          <p:cNvGraphicFramePr>
            <a:graphicFrameLocks noGrp="1"/>
          </p:cNvGraphicFramePr>
          <p:nvPr>
            <p:ph idx="1"/>
          </p:nvPr>
        </p:nvGraphicFramePr>
        <p:xfrm>
          <a:off x="251520" y="1420708"/>
          <a:ext cx="8786808" cy="3232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4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0458"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TxB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Journal contents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TxE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</a:t>
                      </a:r>
                      <a:r>
                        <a:rPr lang="en-US" altLang="ko-KR" sz="1400" b="1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 System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45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(metadata)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(data)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Metadata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736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458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1862"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endParaRPr lang="en-US" altLang="ko-KR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issue</a:t>
                      </a: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complete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347864" y="5137447"/>
            <a:ext cx="26462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Journaling Timeline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5170017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91E913-05D3-4A2C-B46D-73C6F3107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493FAC-D6E7-4D5B-83A6-C8E893D9E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problem of crash consistency</a:t>
            </a:r>
          </a:p>
          <a:p>
            <a:pPr lvl="1"/>
            <a:r>
              <a:rPr lang="en-US" altLang="ko-KR" sz="1600" dirty="0"/>
              <a:t>Filesystem becomes inconsistent so users cannot use it</a:t>
            </a:r>
          </a:p>
          <a:p>
            <a:r>
              <a:rPr lang="en-US" altLang="ko-KR" sz="1800" dirty="0"/>
              <a:t>Approaches to attacking this problem</a:t>
            </a:r>
          </a:p>
          <a:p>
            <a:pPr lvl="1"/>
            <a:r>
              <a:rPr lang="en-US" altLang="ko-KR" sz="1600" b="1" dirty="0" err="1"/>
              <a:t>fsck</a:t>
            </a:r>
            <a:r>
              <a:rPr lang="en-US" altLang="ko-KR" sz="1600" dirty="0"/>
              <a:t>: it works but is likely too slow to recover on modern systems.</a:t>
            </a:r>
          </a:p>
          <a:p>
            <a:pPr lvl="1"/>
            <a:r>
              <a:rPr lang="en-US" altLang="ko-KR" sz="1600" b="1" dirty="0"/>
              <a:t>Journaling</a:t>
            </a:r>
            <a:r>
              <a:rPr lang="en-US" altLang="ko-KR" sz="1600" dirty="0"/>
              <a:t>: It reduces recovery time from O(size-of-the-disk-volume) to O(size-of-the-log)</a:t>
            </a:r>
          </a:p>
          <a:p>
            <a:r>
              <a:rPr lang="en-US" altLang="ko-KR" sz="1800" dirty="0"/>
              <a:t>Two modes of journaling</a:t>
            </a:r>
          </a:p>
          <a:p>
            <a:pPr lvl="1"/>
            <a:r>
              <a:rPr lang="en-US" altLang="ko-KR" sz="1600" dirty="0"/>
              <a:t>Metadata journaling(Ordered journaling): Log only metadata only after data written</a:t>
            </a:r>
          </a:p>
          <a:p>
            <a:pPr lvl="1"/>
            <a:r>
              <a:rPr lang="en-US" altLang="ko-KR" sz="1600" dirty="0"/>
              <a:t>Data journaling: Log both of metadata and data</a:t>
            </a:r>
            <a:endParaRPr lang="ko-KR" altLang="en-US" sz="1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F41850B-2F5B-42C8-8826-C25709954A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8F2149-C889-49E8-8C1A-B95E863AE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49577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55776" y="3140968"/>
            <a:ext cx="4320481" cy="72008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ko-KR" dirty="0"/>
              <a:t>How to handle system crash?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984168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 Example of Crash Consistency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Scenario</a:t>
            </a:r>
          </a:p>
          <a:p>
            <a:pPr lvl="1"/>
            <a:r>
              <a:rPr lang="en-US" altLang="ko-KR" sz="1600" dirty="0"/>
              <a:t>Append of a single data block to an existing file.</a:t>
            </a:r>
          </a:p>
          <a:p>
            <a:endParaRPr lang="en-US" altLang="ko-KR" sz="1800" b="1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4" y="3284984"/>
          <a:ext cx="8712964" cy="88924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I[v1]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 </a:t>
                      </a: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v1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>
            <a:off x="245170" y="2873390"/>
            <a:ext cx="0" cy="1404000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668314" y="2873390"/>
            <a:ext cx="0" cy="1404000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3085232" y="2873390"/>
            <a:ext cx="0" cy="1404000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5042148" y="2873390"/>
            <a:ext cx="0" cy="1404000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9552" y="2636912"/>
            <a:ext cx="848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2636912"/>
            <a:ext cx="848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</a:t>
            </a:r>
          </a:p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94874" y="2744634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Inodes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43677" y="2744634"/>
            <a:ext cx="1712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Blocks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5816" y="4633391"/>
            <a:ext cx="3739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Before Append a single data block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4551950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 Example of Crash Consistency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23957"/>
            <a:ext cx="8786812" cy="5501258"/>
          </a:xfrm>
        </p:spPr>
        <p:txBody>
          <a:bodyPr/>
          <a:lstStyle/>
          <a:p>
            <a:r>
              <a:rPr lang="en-US" altLang="ko-KR" sz="1800" dirty="0"/>
              <a:t>File system perform three writes to the disk.</a:t>
            </a:r>
          </a:p>
          <a:p>
            <a:pPr lvl="1"/>
            <a:r>
              <a:rPr lang="en-US" altLang="ko-KR" sz="1600" dirty="0" err="1"/>
              <a:t>inode</a:t>
            </a:r>
            <a:r>
              <a:rPr lang="en-US" altLang="ko-KR" sz="1600" dirty="0"/>
              <a:t> I[v2]</a:t>
            </a:r>
          </a:p>
          <a:p>
            <a:pPr lvl="1"/>
            <a:r>
              <a:rPr lang="en-US" altLang="ko-KR" sz="1600" dirty="0"/>
              <a:t>Data bitmap B[</a:t>
            </a:r>
            <a:r>
              <a:rPr lang="en-US" altLang="ko-KR" sz="1600" dirty="0" err="1"/>
              <a:t>v2</a:t>
            </a:r>
            <a:r>
              <a:rPr lang="en-US" altLang="ko-KR" sz="1600" dirty="0"/>
              <a:t>]</a:t>
            </a:r>
          </a:p>
          <a:p>
            <a:pPr lvl="1"/>
            <a:r>
              <a:rPr lang="en-US" altLang="ko-KR" sz="1600" dirty="0"/>
              <a:t>Data block (Db)</a:t>
            </a:r>
            <a:endParaRPr lang="en-US" altLang="ko-KR" sz="1600" b="1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4" y="3861048"/>
          <a:ext cx="8712964" cy="889248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54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407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I[v2]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</a:t>
                      </a: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v2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69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>
            <a:off x="245170" y="3449454"/>
            <a:ext cx="0" cy="1404000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668314" y="3449454"/>
            <a:ext cx="0" cy="1404000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3085232" y="3449454"/>
            <a:ext cx="0" cy="1404000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5042148" y="3449454"/>
            <a:ext cx="0" cy="1404000"/>
          </a:xfrm>
          <a:prstGeom prst="line">
            <a:avLst/>
          </a:prstGeom>
          <a:ln w="19050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39552" y="3212976"/>
            <a:ext cx="848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3212976"/>
            <a:ext cx="848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</a:t>
            </a:r>
          </a:p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Bitmap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94874" y="3320698"/>
            <a:ext cx="84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Inodes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43677" y="3320698"/>
            <a:ext cx="17126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Blocks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5816" y="5209455"/>
            <a:ext cx="3739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After Append a single data block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888886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Crash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Only one of the below block is written to disk.</a:t>
            </a:r>
          </a:p>
          <a:p>
            <a:pPr lvl="1"/>
            <a:r>
              <a:rPr lang="en-US" altLang="ko-KR" sz="1600" dirty="0"/>
              <a:t>Data block (Db): lost update</a:t>
            </a:r>
          </a:p>
          <a:p>
            <a:pPr lvl="1"/>
            <a:r>
              <a:rPr lang="en-US" altLang="ko-KR" sz="1600" dirty="0"/>
              <a:t>Update </a:t>
            </a:r>
            <a:r>
              <a:rPr lang="en-US" altLang="ko-KR" sz="1600" dirty="0" err="1"/>
              <a:t>inode</a:t>
            </a:r>
            <a:r>
              <a:rPr lang="en-US" altLang="ko-KR" sz="1600" dirty="0"/>
              <a:t> (I[v2]) block: garbage, consistency problem</a:t>
            </a:r>
          </a:p>
          <a:p>
            <a:pPr lvl="1"/>
            <a:r>
              <a:rPr lang="en-US" altLang="ko-KR" sz="1600" dirty="0"/>
              <a:t>Updated bitmap (B[v2]): space leak</a:t>
            </a:r>
          </a:p>
          <a:p>
            <a:pPr lvl="1"/>
            <a:endParaRPr lang="en-US" altLang="ko-KR" sz="1600" dirty="0"/>
          </a:p>
          <a:p>
            <a:r>
              <a:rPr lang="en-US" altLang="ko-KR" sz="1800" dirty="0">
                <a:cs typeface="Courier New" panose="02070309020205020404" pitchFamily="49" charset="0"/>
              </a:rPr>
              <a:t>Two writes succeed and the last one fails.</a:t>
            </a:r>
          </a:p>
          <a:p>
            <a:pPr lvl="1"/>
            <a:r>
              <a:rPr lang="en-US" altLang="ko-KR" sz="1600" dirty="0">
                <a:cs typeface="Courier New" panose="02070309020205020404" pitchFamily="49" charset="0"/>
              </a:rPr>
              <a:t>The </a:t>
            </a:r>
            <a:r>
              <a:rPr lang="en-US" altLang="ko-KR" sz="1600" dirty="0" err="1">
                <a:cs typeface="Courier New" panose="02070309020205020404" pitchFamily="49" charset="0"/>
              </a:rPr>
              <a:t>inode</a:t>
            </a:r>
            <a:r>
              <a:rPr lang="en-US" altLang="ko-KR" sz="1600" dirty="0">
                <a:cs typeface="Courier New" panose="02070309020205020404" pitchFamily="49" charset="0"/>
              </a:rPr>
              <a:t>(I[v2]) and bitmap (B[v2]), but not data (Db).: consistent</a:t>
            </a:r>
          </a:p>
          <a:p>
            <a:pPr lvl="1"/>
            <a:r>
              <a:rPr lang="en-US" altLang="ko-KR" sz="1600" dirty="0">
                <a:cs typeface="Courier New" panose="02070309020205020404" pitchFamily="49" charset="0"/>
              </a:rPr>
              <a:t>The </a:t>
            </a:r>
            <a:r>
              <a:rPr lang="en-US" altLang="ko-KR" sz="1600" dirty="0" err="1">
                <a:cs typeface="Courier New" panose="02070309020205020404" pitchFamily="49" charset="0"/>
              </a:rPr>
              <a:t>inode</a:t>
            </a:r>
            <a:r>
              <a:rPr lang="en-US" altLang="ko-KR" sz="1600" dirty="0">
                <a:cs typeface="Courier New" panose="02070309020205020404" pitchFamily="49" charset="0"/>
              </a:rPr>
              <a:t>(I[v2]) and data block (Db), but not bitmap(B[v2): inconsistent</a:t>
            </a:r>
          </a:p>
          <a:p>
            <a:pPr lvl="1"/>
            <a:r>
              <a:rPr lang="en-US" altLang="ko-KR" sz="1600" dirty="0">
                <a:cs typeface="Courier New" panose="02070309020205020404" pitchFamily="49" charset="0"/>
              </a:rPr>
              <a:t>The bitmap(B[v2]) and data block (Db), but not the </a:t>
            </a:r>
            <a:r>
              <a:rPr lang="en-US" altLang="ko-KR" sz="1600" dirty="0" err="1">
                <a:cs typeface="Courier New" panose="02070309020205020404" pitchFamily="49" charset="0"/>
              </a:rPr>
              <a:t>inode</a:t>
            </a:r>
            <a:r>
              <a:rPr lang="en-US" altLang="ko-KR" sz="1600" dirty="0">
                <a:cs typeface="Courier New" panose="02070309020205020404" pitchFamily="49" charset="0"/>
              </a:rPr>
              <a:t>(I[v2]): inconsistent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664518" y="5157192"/>
            <a:ext cx="7776864" cy="555389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Crash-consistency problem (consistent- update problem)</a:t>
            </a:r>
          </a:p>
        </p:txBody>
      </p:sp>
    </p:spTree>
    <p:extLst>
      <p:ext uri="{BB962C8B-B14F-4D97-AF65-F5344CB8AC3E}">
        <p14:creationId xmlns:p14="http://schemas.microsoft.com/office/powerpoint/2010/main" val="864656208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9309" y="764704"/>
            <a:ext cx="8786812" cy="5501258"/>
          </a:xfrm>
        </p:spPr>
        <p:txBody>
          <a:bodyPr/>
          <a:lstStyle/>
          <a:p>
            <a:r>
              <a:rPr lang="en-US" altLang="ko-KR" sz="1600" dirty="0"/>
              <a:t>The File System Checker (</a:t>
            </a:r>
            <a:r>
              <a:rPr lang="en-US" altLang="ko-KR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fsck</a:t>
            </a:r>
            <a:r>
              <a:rPr lang="en-US" altLang="ko-KR" sz="1600" dirty="0"/>
              <a:t>)</a:t>
            </a:r>
          </a:p>
          <a:p>
            <a:pPr lvl="1"/>
            <a:r>
              <a:rPr lang="en-US" altLang="ko-KR" sz="1600" dirty="0"/>
              <a:t>s</a:t>
            </a:r>
            <a:r>
              <a:rPr lang="en-US" altLang="ko-KR" sz="1600" dirty="0">
                <a:cs typeface="+mn-cs"/>
              </a:rPr>
              <a:t>uper block: if the number of blocks in the filesystem is larger than the filesystem size</a:t>
            </a:r>
          </a:p>
          <a:p>
            <a:pPr lvl="1"/>
            <a:r>
              <a:rPr lang="en-US" altLang="ko-KR" sz="1600" dirty="0">
                <a:cs typeface="+mn-cs"/>
              </a:rPr>
              <a:t>free blocks: find all the blocks accessible from the root directory and see if it matches the block bitmap.</a:t>
            </a:r>
          </a:p>
          <a:p>
            <a:pPr lvl="1"/>
            <a:r>
              <a:rPr lang="en-US" altLang="ko-KR" sz="1600" dirty="0" err="1">
                <a:cs typeface="+mn-cs"/>
              </a:rPr>
              <a:t>inode</a:t>
            </a:r>
            <a:r>
              <a:rPr lang="en-US" altLang="ko-KR" sz="1600" dirty="0">
                <a:cs typeface="+mn-cs"/>
              </a:rPr>
              <a:t> state: check if the state of each </a:t>
            </a:r>
            <a:r>
              <a:rPr lang="en-US" altLang="ko-KR" sz="1600" dirty="0" err="1">
                <a:cs typeface="+mn-cs"/>
              </a:rPr>
              <a:t>inode</a:t>
            </a:r>
            <a:r>
              <a:rPr lang="en-US" altLang="ko-KR" sz="1600" dirty="0">
                <a:cs typeface="+mn-cs"/>
              </a:rPr>
              <a:t> is valid</a:t>
            </a:r>
          </a:p>
          <a:p>
            <a:pPr lvl="1"/>
            <a:r>
              <a:rPr lang="en-US" altLang="ko-KR" sz="1600" dirty="0" err="1">
                <a:cs typeface="+mn-cs"/>
              </a:rPr>
              <a:t>inode</a:t>
            </a:r>
            <a:r>
              <a:rPr lang="en-US" altLang="ko-KR" sz="1600" dirty="0">
                <a:cs typeface="+mn-cs"/>
              </a:rPr>
              <a:t> link: check if the reference count for each </a:t>
            </a:r>
            <a:r>
              <a:rPr lang="en-US" altLang="ko-KR" sz="1600" dirty="0" err="1">
                <a:cs typeface="+mn-cs"/>
              </a:rPr>
              <a:t>inode</a:t>
            </a:r>
            <a:r>
              <a:rPr lang="en-US" altLang="ko-KR" sz="1600" dirty="0">
                <a:cs typeface="+mn-cs"/>
              </a:rPr>
              <a:t> is consistent</a:t>
            </a:r>
          </a:p>
          <a:p>
            <a:pPr lvl="1"/>
            <a:r>
              <a:rPr lang="en-US" altLang="ko-KR" sz="1600" dirty="0">
                <a:cs typeface="+mn-cs"/>
              </a:rPr>
              <a:t>check if a block is shared by the two </a:t>
            </a:r>
            <a:r>
              <a:rPr lang="en-US" altLang="ko-KR" sz="1600" dirty="0" err="1">
                <a:cs typeface="+mn-cs"/>
              </a:rPr>
              <a:t>inodes</a:t>
            </a:r>
            <a:r>
              <a:rPr lang="en-US" altLang="ko-KR" sz="1600" dirty="0">
                <a:cs typeface="+mn-cs"/>
              </a:rPr>
              <a:t>.</a:t>
            </a:r>
          </a:p>
          <a:p>
            <a:pPr lvl="1"/>
            <a:r>
              <a:rPr lang="en-US" altLang="ko-KR" sz="1600" dirty="0">
                <a:cs typeface="+mn-cs"/>
              </a:rPr>
              <a:t>check for “bad” block pointer: ”bad” block pointer is the one that points to the location that lies outside the filesystem partition.</a:t>
            </a:r>
          </a:p>
          <a:p>
            <a:pPr lvl="1"/>
            <a:r>
              <a:rPr lang="en-US" altLang="ko-KR" sz="1600" dirty="0">
                <a:cs typeface="+mn-cs"/>
              </a:rPr>
              <a:t>directory: Check if . and .. are properly set up. Make sure that there are only one </a:t>
            </a:r>
            <a:r>
              <a:rPr lang="en-US" altLang="ko-KR" sz="1600" dirty="0" err="1">
                <a:cs typeface="+mn-cs"/>
              </a:rPr>
              <a:t>hardlink</a:t>
            </a:r>
            <a:r>
              <a:rPr lang="en-US" altLang="ko-KR" sz="1600" dirty="0">
                <a:cs typeface="+mn-cs"/>
              </a:rPr>
              <a:t> for a directory. </a:t>
            </a:r>
          </a:p>
          <a:p>
            <a:pPr marL="457200" lvl="1" indent="0" algn="ctr">
              <a:buNone/>
            </a:pPr>
            <a:r>
              <a:rPr lang="en-US" altLang="ko-KR" sz="2000" dirty="0">
                <a:cs typeface="+mn-cs"/>
              </a:rPr>
              <a:t>Takes forever!!!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3195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501258"/>
          </a:xfrm>
        </p:spPr>
        <p:txBody>
          <a:bodyPr/>
          <a:lstStyle/>
          <a:p>
            <a:r>
              <a:rPr lang="en-US" altLang="ko-KR" sz="1800" b="1" dirty="0"/>
              <a:t>Journaling</a:t>
            </a:r>
            <a:r>
              <a:rPr lang="en-US" altLang="ko-KR" sz="1800" dirty="0"/>
              <a:t> (or Write-Ahead Logging)</a:t>
            </a:r>
          </a:p>
          <a:p>
            <a:pPr lvl="1"/>
            <a:r>
              <a:rPr lang="en-US" altLang="ko-KR" sz="1600" dirty="0"/>
              <a:t>Before overwriting the on-disk structures in place, write down a little note on the disk, describing what you are to do. </a:t>
            </a:r>
          </a:p>
          <a:p>
            <a:pPr lvl="1"/>
            <a:r>
              <a:rPr lang="en-US" altLang="ko-KR" sz="1600" dirty="0"/>
              <a:t>Writing this note is the “write ahead”. The structure that is the destination of the “write ahead” is called log. hence, This is Write-Ahead Logging.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/>
          </a:p>
          <a:p>
            <a:pPr lvl="1"/>
            <a:endParaRPr lang="en-US" altLang="ko-KR" sz="1600" dirty="0"/>
          </a:p>
          <a:p>
            <a:pPr marL="457200" lvl="1" indent="0" algn="ctr">
              <a:buNone/>
            </a:pPr>
            <a:r>
              <a:rPr lang="en-US" altLang="ko-KR" sz="2000" dirty="0"/>
              <a:t>Write-Ahead-Logging</a:t>
            </a:r>
          </a:p>
          <a:p>
            <a:endParaRPr lang="en-US" altLang="ko-KR" sz="1800" dirty="0"/>
          </a:p>
          <a:p>
            <a:endParaRPr lang="en-US" altLang="ko-KR" sz="1800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704579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Journaling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8430" y="764704"/>
            <a:ext cx="8786812" cy="5501258"/>
          </a:xfrm>
        </p:spPr>
        <p:txBody>
          <a:bodyPr/>
          <a:lstStyle/>
          <a:p>
            <a:r>
              <a:rPr lang="en-US" altLang="ko-KR" sz="1800" dirty="0">
                <a:cs typeface="Courier New" panose="02070309020205020404" pitchFamily="49" charset="0"/>
              </a:rPr>
              <a:t>File system reserves some small amount of space within the partition or on another device.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51524" y="2545159"/>
          <a:ext cx="8712964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062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0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0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0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00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Super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0 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1 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51524" y="4417367"/>
          <a:ext cx="8712964" cy="50405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35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6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5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6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4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Super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Journal</a:t>
                      </a:r>
                      <a:endParaRPr lang="ko-KR" altLang="en-US" sz="1200" b="0" kern="12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85000"/>
                        <a:lumOff val="1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0 </a:t>
                      </a:r>
                      <a:endParaRPr lang="ko-KR" altLang="en-US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1 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…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Group</a:t>
                      </a:r>
                      <a:r>
                        <a:rPr lang="en-US" altLang="ko-KR" sz="1200" b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 </a:t>
                      </a:r>
                      <a:endParaRPr lang="en-US" altLang="ko-KR" sz="12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ko-KR" sz="1200" b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19872" y="3173486"/>
            <a:ext cx="1869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without journaling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9872" y="5209455"/>
            <a:ext cx="1869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with journaling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4648146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110210</TotalTime>
  <Words>1557</Words>
  <Application>Microsoft Office PowerPoint</Application>
  <PresentationFormat>화면 슬라이드 쇼(4:3)</PresentationFormat>
  <Paragraphs>428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3" baseType="lpstr">
      <vt:lpstr>Adobe Arabic</vt:lpstr>
      <vt:lpstr>Adobe 고딕 Std B</vt:lpstr>
      <vt:lpstr>HY견고딕</vt:lpstr>
      <vt:lpstr>굴림</vt:lpstr>
      <vt:lpstr>맑은 고딕</vt:lpstr>
      <vt:lpstr>Arial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Overview</vt:lpstr>
      <vt:lpstr>An Example of Crash Consistency</vt:lpstr>
      <vt:lpstr>An Example of Crash Consistency (Cont.)</vt:lpstr>
      <vt:lpstr>Crash Scenario</vt:lpstr>
      <vt:lpstr>Solution</vt:lpstr>
      <vt:lpstr>Solution</vt:lpstr>
      <vt:lpstr>Journaling</vt:lpstr>
      <vt:lpstr>Data Journaling</vt:lpstr>
      <vt:lpstr>Crash During Journaling</vt:lpstr>
      <vt:lpstr>To avoid data being inconsistent</vt:lpstr>
      <vt:lpstr>Recovery</vt:lpstr>
      <vt:lpstr>Batching Log Updates</vt:lpstr>
      <vt:lpstr>Making the log finite</vt:lpstr>
      <vt:lpstr>Metadata Journaling</vt:lpstr>
      <vt:lpstr>Tricky case: Block Reuse</vt:lpstr>
      <vt:lpstr>Tricky case: Block Reuse</vt:lpstr>
      <vt:lpstr>Tricky case: Block Reuse</vt:lpstr>
      <vt:lpstr>Crash recovery with revoke block</vt:lpstr>
      <vt:lpstr>Metadata Journaling Timeline</vt:lpstr>
      <vt:lpstr>Data Journaling Timeline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4157</cp:revision>
  <cp:lastPrinted>2019-09-09T02:10:38Z</cp:lastPrinted>
  <dcterms:created xsi:type="dcterms:W3CDTF">2011-05-01T06:09:10Z</dcterms:created>
  <dcterms:modified xsi:type="dcterms:W3CDTF">2022-06-07T23:20:24Z</dcterms:modified>
  <cp:category/>
</cp:coreProperties>
</file>