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4"/>
  </p:notesMasterIdLst>
  <p:sldIdLst>
    <p:sldId id="2877" r:id="rId2"/>
    <p:sldId id="2501" r:id="rId3"/>
    <p:sldId id="2502" r:id="rId4"/>
    <p:sldId id="2503" r:id="rId5"/>
    <p:sldId id="2504" r:id="rId6"/>
    <p:sldId id="2505" r:id="rId7"/>
    <p:sldId id="3397" r:id="rId8"/>
    <p:sldId id="2507" r:id="rId9"/>
    <p:sldId id="2508" r:id="rId10"/>
    <p:sldId id="2509" r:id="rId11"/>
    <p:sldId id="2511" r:id="rId12"/>
    <p:sldId id="3400" r:id="rId1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2020" autoAdjust="0"/>
  </p:normalViewPr>
  <p:slideViewPr>
    <p:cSldViewPr>
      <p:cViewPr varScale="1">
        <p:scale>
          <a:sx n="79" d="100"/>
          <a:sy n="79" d="100"/>
        </p:scale>
        <p:origin x="102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2022-06-08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FFS without the large file exception</a:t>
            </a:r>
            <a:r>
              <a:rPr lang="ko-KR" altLang="en-US" sz="1800" dirty="0"/>
              <a:t> </a:t>
            </a:r>
            <a:r>
              <a:rPr lang="en-US" altLang="ko-KR" sz="1800" dirty="0"/>
              <a:t>handling.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1800" dirty="0" err="1"/>
              <a:t>FFS</a:t>
            </a:r>
            <a:r>
              <a:rPr lang="en-US" altLang="ko-KR" sz="1800" dirty="0"/>
              <a:t> with the large file exception handling.</a:t>
            </a:r>
          </a:p>
          <a:p>
            <a:pPr lvl="1"/>
            <a:r>
              <a:rPr lang="en-US" altLang="ko-KR" sz="1600" dirty="0"/>
              <a:t>Spread blocks of a file across the disk.</a:t>
            </a:r>
          </a:p>
          <a:p>
            <a:pPr lvl="1"/>
            <a:r>
              <a:rPr lang="en-US" altLang="ko-KR" sz="1600" dirty="0"/>
              <a:t>Consider the time transferring big data from disk and block seek time.</a:t>
            </a:r>
          </a:p>
          <a:p>
            <a:endParaRPr lang="en-US" altLang="ko-KR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Large-File Exception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35" name="내용 개체 틀 6"/>
          <p:cNvGraphicFramePr>
            <a:graphicFrameLocks/>
          </p:cNvGraphicFramePr>
          <p:nvPr/>
        </p:nvGraphicFramePr>
        <p:xfrm>
          <a:off x="971600" y="1628800"/>
          <a:ext cx="7776857" cy="38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4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G0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G3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G4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G5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G6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G7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G8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G9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G10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내용 개체 틀 6"/>
          <p:cNvGraphicFramePr>
            <a:graphicFrameLocks/>
          </p:cNvGraphicFramePr>
          <p:nvPr/>
        </p:nvGraphicFramePr>
        <p:xfrm>
          <a:off x="2195736" y="2025103"/>
          <a:ext cx="115212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0 1 2 3 4</a:t>
                      </a: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5 6 7 9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내용 개체 틀 6"/>
          <p:cNvGraphicFramePr>
            <a:graphicFrameLocks/>
          </p:cNvGraphicFramePr>
          <p:nvPr/>
        </p:nvGraphicFramePr>
        <p:xfrm>
          <a:off x="971607" y="4581128"/>
          <a:ext cx="7776857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G0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G3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G4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G5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G6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G7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G8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G9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G10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내용 개체 틀 6"/>
          <p:cNvGraphicFramePr>
            <a:graphicFrameLocks/>
          </p:cNvGraphicFramePr>
          <p:nvPr/>
        </p:nvGraphicFramePr>
        <p:xfrm>
          <a:off x="971600" y="5229200"/>
          <a:ext cx="7776857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9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8 9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0 1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2 3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4 5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6 7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80312" y="124901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G: block group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574478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887" y="692696"/>
            <a:ext cx="7765505" cy="5501258"/>
          </a:xfrm>
        </p:spPr>
        <p:txBody>
          <a:bodyPr/>
          <a:lstStyle/>
          <a:p>
            <a:r>
              <a:rPr lang="en-US" altLang="ko-KR" sz="1600" dirty="0"/>
              <a:t>Internal fragmentation</a:t>
            </a:r>
          </a:p>
          <a:p>
            <a:r>
              <a:rPr lang="en-US" altLang="ko-KR" sz="1600" dirty="0"/>
              <a:t>Sub-blocks</a:t>
            </a:r>
          </a:p>
          <a:p>
            <a:pPr lvl="1"/>
            <a:r>
              <a:rPr lang="en-US" altLang="ko-KR" sz="1400" dirty="0"/>
              <a:t>Ex) Create a file with 1 KB : use two sub-blocks, not an entire 4-KB blocks</a:t>
            </a:r>
          </a:p>
          <a:p>
            <a:r>
              <a:rPr lang="en-US" altLang="ko-KR" sz="1600" dirty="0"/>
              <a:t>Parameterization</a:t>
            </a:r>
          </a:p>
          <a:p>
            <a:r>
              <a:rPr lang="en-US" altLang="ko-KR" sz="1600" dirty="0"/>
              <a:t>Track buffer</a:t>
            </a:r>
          </a:p>
          <a:p>
            <a:r>
              <a:rPr lang="en-US" altLang="ko-KR" sz="1600" dirty="0"/>
              <a:t>Long file names</a:t>
            </a:r>
          </a:p>
          <a:p>
            <a:pPr lvl="1"/>
            <a:r>
              <a:rPr lang="en-US" altLang="ko-KR" sz="1400" dirty="0"/>
              <a:t>Enabling more expressive names in the file system </a:t>
            </a:r>
          </a:p>
          <a:p>
            <a:r>
              <a:rPr lang="en-US" altLang="ko-KR" sz="1600" dirty="0"/>
              <a:t>Symbolic link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few other things about FFS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64423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3DE25A-00CA-4D8E-BE41-6DAB23BF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1472F0-AF2E-4D57-B1E5-1FBC2C700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0" y="764704"/>
            <a:ext cx="8404616" cy="4032448"/>
          </a:xfrm>
        </p:spPr>
        <p:txBody>
          <a:bodyPr/>
          <a:lstStyle/>
          <a:p>
            <a:r>
              <a:rPr lang="en-US" altLang="ko-KR" sz="1600" dirty="0"/>
              <a:t>The introduction of fast file system (FFS)</a:t>
            </a:r>
          </a:p>
          <a:p>
            <a:pPr lvl="1"/>
            <a:r>
              <a:rPr lang="en-US" altLang="ko-KR" sz="1400" dirty="0"/>
              <a:t>It finds that the problem of file management is one of the most. important issue within an operating system.</a:t>
            </a:r>
          </a:p>
          <a:p>
            <a:pPr lvl="1"/>
            <a:r>
              <a:rPr lang="en-US" altLang="ko-KR" sz="1400" dirty="0"/>
              <a:t>It makes file system fast, considering characteristic of disk.</a:t>
            </a:r>
          </a:p>
          <a:p>
            <a:r>
              <a:rPr lang="en-US" altLang="ko-KR" sz="1600" dirty="0"/>
              <a:t>Many file systems take cues from FFS.</a:t>
            </a:r>
          </a:p>
          <a:p>
            <a:pPr lvl="1"/>
            <a:r>
              <a:rPr lang="en-US" altLang="ko-KR" sz="1400" dirty="0"/>
              <a:t>ex) ext4, ext3, ext4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98D682C-D1F0-41C6-8E88-11264926E6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8D135D-3B41-4BFB-8525-3016F66C7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0748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41. Locality and The Fast File System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6598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First UNIX File system: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Simple and supports the basic abstractions.: (file descriptor and offset)</a:t>
            </a:r>
          </a:p>
          <a:p>
            <a:r>
              <a:rPr lang="en-US" altLang="ko-KR" dirty="0">
                <a:cs typeface="Courier New" panose="02070309020205020404" pitchFamily="49" charset="0"/>
              </a:rPr>
              <a:t>Easy to use file system.</a:t>
            </a:r>
          </a:p>
          <a:p>
            <a:endParaRPr lang="en-US" altLang="ko-KR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ko-KR" dirty="0"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내용 개체 틀 6"/>
          <p:cNvGraphicFramePr>
            <a:graphicFrameLocks/>
          </p:cNvGraphicFramePr>
          <p:nvPr/>
        </p:nvGraphicFramePr>
        <p:xfrm>
          <a:off x="340929" y="1579962"/>
          <a:ext cx="8462142" cy="123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6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49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9912" y="281489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Data structures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691680" y="4797152"/>
            <a:ext cx="5832648" cy="657341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However, Poor Performance ! </a:t>
            </a:r>
          </a:p>
        </p:txBody>
      </p:sp>
    </p:spTree>
    <p:extLst>
      <p:ext uri="{BB962C8B-B14F-4D97-AF65-F5344CB8AC3E}">
        <p14:creationId xmlns:p14="http://schemas.microsoft.com/office/powerpoint/2010/main" val="517006144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313" y="44624"/>
            <a:ext cx="8786812" cy="585787"/>
          </a:xfrm>
        </p:spPr>
        <p:txBody>
          <a:bodyPr/>
          <a:lstStyle/>
          <a:p>
            <a:r>
              <a:rPr lang="en-US" altLang="ko-KR" dirty="0"/>
              <a:t>Problem of Unix </a:t>
            </a:r>
            <a:r>
              <a:rPr lang="en-US" altLang="ko-KR" dirty="0" err="1"/>
              <a:t>FileSystem</a:t>
            </a:r>
            <a:r>
              <a:rPr lang="en-US" altLang="ko-KR" dirty="0"/>
              <a:t> (UFS)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Unix file system treated the disk as a</a:t>
            </a:r>
            <a:r>
              <a:rPr lang="en-US" altLang="ko-KR" b="1" dirty="0"/>
              <a:t> random-access memory.</a:t>
            </a:r>
          </a:p>
          <a:p>
            <a:endParaRPr lang="en-US" altLang="ko-KR" dirty="0"/>
          </a:p>
          <a:p>
            <a:r>
              <a:rPr lang="en-US" altLang="ko-KR" dirty="0"/>
              <a:t>Example of random-access blocks with Four files.</a:t>
            </a:r>
          </a:p>
          <a:p>
            <a:pPr lvl="1"/>
            <a:r>
              <a:rPr lang="en-US" altLang="ko-KR" dirty="0"/>
              <a:t>Data blocks for each file can accessed by going back and forth the disk, because they are are </a:t>
            </a:r>
            <a:r>
              <a:rPr lang="en-US" altLang="ko-KR" b="1" dirty="0"/>
              <a:t>contiguous.</a:t>
            </a:r>
          </a:p>
          <a:p>
            <a:pPr lvl="1"/>
            <a:endParaRPr lang="en-US" altLang="ko-KR" b="1" dirty="0"/>
          </a:p>
          <a:p>
            <a:pPr lvl="1"/>
            <a:r>
              <a:rPr lang="en-US" altLang="ko-KR" dirty="0"/>
              <a:t>File b and d is deleted.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File E is created with free blocks. (</a:t>
            </a:r>
            <a:r>
              <a:rPr lang="en-US" altLang="ko-KR" b="1" dirty="0"/>
              <a:t>spread across</a:t>
            </a:r>
            <a:r>
              <a:rPr lang="en-US" altLang="ko-KR" dirty="0"/>
              <a:t> the block)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내용 개체 틀 6"/>
          <p:cNvGraphicFramePr>
            <a:graphicFrameLocks/>
          </p:cNvGraphicFramePr>
          <p:nvPr/>
        </p:nvGraphicFramePr>
        <p:xfrm>
          <a:off x="971600" y="3539480"/>
          <a:ext cx="54006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내용 개체 틀 6"/>
          <p:cNvGraphicFramePr>
            <a:graphicFrameLocks/>
          </p:cNvGraphicFramePr>
          <p:nvPr/>
        </p:nvGraphicFramePr>
        <p:xfrm>
          <a:off x="971600" y="4331568"/>
          <a:ext cx="54006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내용 개체 틀 6"/>
          <p:cNvGraphicFramePr>
            <a:graphicFrameLocks/>
          </p:cNvGraphicFramePr>
          <p:nvPr/>
        </p:nvGraphicFramePr>
        <p:xfrm>
          <a:off x="971600" y="5284440"/>
          <a:ext cx="54006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C1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C2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E3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E4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3894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313" y="44624"/>
            <a:ext cx="8786812" cy="585787"/>
          </a:xfrm>
        </p:spPr>
        <p:txBody>
          <a:bodyPr/>
          <a:lstStyle/>
          <a:p>
            <a:r>
              <a:rPr lang="en-US" altLang="ko-KR" dirty="0" err="1"/>
              <a:t>FFS</a:t>
            </a:r>
            <a:r>
              <a:rPr lang="en-US" altLang="ko-KR" dirty="0"/>
              <a:t>: Disk Awareness is the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FFS</a:t>
            </a:r>
            <a:r>
              <a:rPr lang="en-US" altLang="ko-KR" dirty="0"/>
              <a:t> is </a:t>
            </a:r>
            <a:r>
              <a:rPr lang="en-US" altLang="ko-KR" b="1" dirty="0"/>
              <a:t>Fast File system</a:t>
            </a:r>
            <a:r>
              <a:rPr lang="en-US" altLang="ko-KR" dirty="0"/>
              <a:t> designed by a group at Berkeley.</a:t>
            </a:r>
          </a:p>
          <a:p>
            <a:r>
              <a:rPr lang="en-US" altLang="ko-KR" dirty="0"/>
              <a:t>The design of </a:t>
            </a:r>
            <a:r>
              <a:rPr lang="en-US" altLang="ko-KR" dirty="0" err="1"/>
              <a:t>FFS</a:t>
            </a:r>
            <a:r>
              <a:rPr lang="en-US" altLang="ko-KR" dirty="0"/>
              <a:t> is that file system structures and allocation polices to be “disk aware” and improve performance.</a:t>
            </a:r>
          </a:p>
          <a:p>
            <a:pPr lvl="1"/>
            <a:r>
              <a:rPr lang="en-US" altLang="ko-KR" dirty="0"/>
              <a:t>Keep same API with file system. 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open(), read(), write()</a:t>
            </a:r>
            <a:r>
              <a:rPr lang="en-US" altLang="ko-KR" dirty="0"/>
              <a:t>, </a:t>
            </a:r>
            <a:r>
              <a:rPr lang="en-US" altLang="ko-KR" dirty="0" err="1"/>
              <a:t>etc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Changing the internal implementation.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0462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313" y="44624"/>
            <a:ext cx="8786812" cy="585787"/>
          </a:xfrm>
        </p:spPr>
        <p:txBody>
          <a:bodyPr/>
          <a:lstStyle/>
          <a:p>
            <a:r>
              <a:rPr lang="en-US" altLang="ko-KR" dirty="0"/>
              <a:t>Cylinder Group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534151" cy="5501258"/>
          </a:xfrm>
        </p:spPr>
        <p:txBody>
          <a:bodyPr/>
          <a:lstStyle/>
          <a:p>
            <a:r>
              <a:rPr lang="en-US" altLang="ko-KR" sz="1800" dirty="0" err="1"/>
              <a:t>FFS</a:t>
            </a:r>
            <a:r>
              <a:rPr lang="en-US" altLang="ko-KR" sz="1800" dirty="0"/>
              <a:t> divides the disk into a bunch of groups. </a:t>
            </a:r>
            <a:r>
              <a:rPr lang="en-US" altLang="ko-KR" sz="1800" b="1" dirty="0"/>
              <a:t>(Cylinder Group)</a:t>
            </a:r>
          </a:p>
          <a:p>
            <a:pPr lvl="1"/>
            <a:r>
              <a:rPr lang="en-US" altLang="ko-KR" sz="1600" dirty="0"/>
              <a:t>block group. In Linux</a:t>
            </a:r>
          </a:p>
          <a:p>
            <a:r>
              <a:rPr lang="en-US" altLang="ko-KR" sz="1800" dirty="0"/>
              <a:t>These groups are used to improve seek performance.</a:t>
            </a:r>
          </a:p>
          <a:p>
            <a:pPr lvl="1"/>
            <a:r>
              <a:rPr lang="en-US" altLang="ko-KR" sz="1600" dirty="0"/>
              <a:t>By placing two files within the same group.</a:t>
            </a:r>
          </a:p>
          <a:p>
            <a:pPr lvl="1"/>
            <a:r>
              <a:rPr lang="en-US" altLang="ko-KR" sz="1600" dirty="0"/>
              <a:t>Accessing one after the other </a:t>
            </a:r>
            <a:r>
              <a:rPr lang="en-US" altLang="ko-KR" sz="1600" b="1" dirty="0"/>
              <a:t>will not be long seeks</a:t>
            </a:r>
            <a:r>
              <a:rPr lang="en-US" altLang="ko-KR" sz="1600" dirty="0"/>
              <a:t> across the disk. </a:t>
            </a:r>
          </a:p>
          <a:p>
            <a:pPr lvl="1"/>
            <a:r>
              <a:rPr lang="en-US" altLang="ko-KR" sz="1600" dirty="0"/>
              <a:t>FFS needs to allocate the files and directories within each of these groups.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260078" y="4566771"/>
            <a:ext cx="770485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sz="1800" kern="0" dirty="0"/>
              <a:t>Data structure for each cylinder group.</a:t>
            </a:r>
          </a:p>
          <a:p>
            <a:pPr lvl="1"/>
            <a:r>
              <a:rPr lang="en-US" altLang="ko-KR" sz="1600" kern="0" dirty="0"/>
              <a:t>A copy of the super block</a:t>
            </a:r>
          </a:p>
          <a:p>
            <a:pPr lvl="1"/>
            <a:r>
              <a:rPr lang="en-US" altLang="ko-KR" sz="1600" kern="0" dirty="0" err="1"/>
              <a:t>inode</a:t>
            </a:r>
            <a:r>
              <a:rPr lang="en-US" altLang="ko-KR" sz="1600" kern="0" dirty="0"/>
              <a:t> bitmap and data bitmap</a:t>
            </a:r>
          </a:p>
          <a:p>
            <a:pPr lvl="1"/>
            <a:r>
              <a:rPr lang="en-US" altLang="ko-KR" sz="1600" kern="0" dirty="0" err="1"/>
              <a:t>inodes</a:t>
            </a:r>
            <a:r>
              <a:rPr lang="en-US" altLang="ko-KR" sz="1600" kern="0" dirty="0"/>
              <a:t> and data block</a:t>
            </a:r>
          </a:p>
        </p:txBody>
      </p:sp>
      <p:graphicFrame>
        <p:nvGraphicFramePr>
          <p:cNvPr id="7" name="내용 개체 틀 6"/>
          <p:cNvGraphicFramePr>
            <a:graphicFrameLocks/>
          </p:cNvGraphicFramePr>
          <p:nvPr/>
        </p:nvGraphicFramePr>
        <p:xfrm>
          <a:off x="908012" y="3877782"/>
          <a:ext cx="7598045" cy="51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6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ib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Inodes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5266" marR="10526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681991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64C25424-8013-4FFA-83B4-046409101C51}"/>
              </a:ext>
            </a:extLst>
          </p:cNvPr>
          <p:cNvSpPr txBox="1">
            <a:spLocks/>
          </p:cNvSpPr>
          <p:nvPr/>
        </p:nvSpPr>
        <p:spPr bwMode="auto">
          <a:xfrm>
            <a:off x="170379" y="880070"/>
            <a:ext cx="8874680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sz="1800" b="1" kern="0" dirty="0"/>
              <a:t>Cylinder</a:t>
            </a:r>
            <a:r>
              <a:rPr lang="en-US" altLang="ko-KR" sz="1800" kern="0" dirty="0"/>
              <a:t>: Tracks at same distance from center of drive across different surfaces.</a:t>
            </a:r>
          </a:p>
          <a:p>
            <a:pPr lvl="1"/>
            <a:r>
              <a:rPr lang="en-US" altLang="ko-KR" sz="1600" kern="0" dirty="0"/>
              <a:t>All tracks with same color</a:t>
            </a:r>
          </a:p>
          <a:p>
            <a:r>
              <a:rPr lang="en-US" altLang="ko-KR" sz="1800" b="1" kern="0" dirty="0"/>
              <a:t>Cylinder Group</a:t>
            </a:r>
            <a:r>
              <a:rPr lang="en-US" altLang="ko-KR" sz="1800" kern="0" dirty="0"/>
              <a:t>: Set of N consecutive cylinders </a:t>
            </a:r>
          </a:p>
          <a:p>
            <a:pPr lvl="1"/>
            <a:r>
              <a:rPr lang="en-US" altLang="ko-KR" sz="1600" kern="0" dirty="0"/>
              <a:t>if N=3, first group does not include black track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313" y="44624"/>
            <a:ext cx="8786812" cy="585787"/>
          </a:xfrm>
        </p:spPr>
        <p:txBody>
          <a:bodyPr/>
          <a:lstStyle/>
          <a:p>
            <a:r>
              <a:rPr lang="en-US" altLang="ko-KR" dirty="0"/>
              <a:t>Cylinder Group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054F0837-26B7-428D-8708-046F02717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654" y="2924944"/>
            <a:ext cx="5328592" cy="33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8336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313" y="44624"/>
            <a:ext cx="8786812" cy="585787"/>
          </a:xfrm>
        </p:spPr>
        <p:txBody>
          <a:bodyPr/>
          <a:lstStyle/>
          <a:p>
            <a:r>
              <a:rPr lang="en-US" altLang="ko-KR" dirty="0"/>
              <a:t>How To Allocate Files and Directories?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64704"/>
            <a:ext cx="8786812" cy="3600400"/>
          </a:xfrm>
        </p:spPr>
        <p:txBody>
          <a:bodyPr/>
          <a:lstStyle/>
          <a:p>
            <a:r>
              <a:rPr lang="en-US" altLang="ko-KR" sz="1800" dirty="0"/>
              <a:t>Policy is “</a:t>
            </a:r>
            <a:r>
              <a:rPr lang="en-US" altLang="ko-KR" sz="1800" b="1" dirty="0"/>
              <a:t>keep</a:t>
            </a:r>
            <a:r>
              <a:rPr lang="en-US" altLang="ko-KR" sz="1800" dirty="0"/>
              <a:t> </a:t>
            </a:r>
            <a:r>
              <a:rPr lang="en-US" altLang="ko-KR" sz="1800" b="1" dirty="0"/>
              <a:t>related stuff together”</a:t>
            </a:r>
          </a:p>
          <a:p>
            <a:r>
              <a:rPr lang="en-US" altLang="ko-KR" sz="1800" dirty="0"/>
              <a:t>The placement of directories</a:t>
            </a:r>
          </a:p>
          <a:p>
            <a:pPr lvl="1"/>
            <a:r>
              <a:rPr lang="en-US" altLang="ko-KR" sz="1600" dirty="0"/>
              <a:t>Find the cylinder group with a low number of allocated directories and a high number of free </a:t>
            </a:r>
            <a:r>
              <a:rPr lang="en-US" altLang="ko-KR" sz="1600" dirty="0" err="1"/>
              <a:t>inodes</a:t>
            </a:r>
            <a:r>
              <a:rPr lang="en-US" altLang="ko-KR" sz="1600" dirty="0"/>
              <a:t>. </a:t>
            </a:r>
          </a:p>
          <a:p>
            <a:pPr lvl="1"/>
            <a:r>
              <a:rPr lang="en-US" altLang="ko-KR" sz="1600" dirty="0"/>
              <a:t>Put the directory data and </a:t>
            </a:r>
            <a:r>
              <a:rPr lang="en-US" altLang="ko-KR" sz="1600" dirty="0" err="1"/>
              <a:t>inode</a:t>
            </a:r>
            <a:r>
              <a:rPr lang="en-US" altLang="ko-KR" sz="1600" dirty="0"/>
              <a:t> in that group.</a:t>
            </a:r>
          </a:p>
          <a:p>
            <a:r>
              <a:rPr lang="en-US" altLang="ko-KR" sz="1800" dirty="0"/>
              <a:t>The placement of files.</a:t>
            </a:r>
          </a:p>
          <a:p>
            <a:pPr lvl="1"/>
            <a:r>
              <a:rPr lang="en-US" altLang="ko-KR" sz="1600" dirty="0"/>
              <a:t>Allocate data blocks of a file in the same group as its </a:t>
            </a:r>
            <a:r>
              <a:rPr lang="en-US" altLang="ko-KR" sz="1600" dirty="0" err="1"/>
              <a:t>inode</a:t>
            </a:r>
            <a:endParaRPr lang="en-US" altLang="ko-KR" sz="1600" dirty="0"/>
          </a:p>
          <a:p>
            <a:pPr lvl="1"/>
            <a:r>
              <a:rPr lang="en-US" altLang="ko-KR" sz="1600" dirty="0"/>
              <a:t>It places all files in the same group as their directory</a:t>
            </a:r>
          </a:p>
          <a:p>
            <a:endParaRPr lang="en-US" altLang="ko-KR" sz="1800" dirty="0"/>
          </a:p>
          <a:p>
            <a:pPr lvl="1"/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9972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4461" y="727556"/>
            <a:ext cx="8786812" cy="5501258"/>
          </a:xfrm>
        </p:spPr>
        <p:txBody>
          <a:bodyPr/>
          <a:lstStyle/>
          <a:p>
            <a:r>
              <a:rPr lang="en-US" altLang="ko-KR" sz="1800" dirty="0"/>
              <a:t>SEER traces is analysis about how “far away” file accesses were from one another in the directory tree.</a:t>
            </a:r>
          </a:p>
          <a:p>
            <a:r>
              <a:rPr lang="en-US" sz="1800" dirty="0"/>
              <a:t>Path difference: how far up the directory tree you have</a:t>
            </a:r>
            <a:r>
              <a:rPr lang="ko-KR" altLang="en-US" sz="1800" dirty="0"/>
              <a:t> </a:t>
            </a:r>
            <a:r>
              <a:rPr lang="en-US" sz="1800" dirty="0"/>
              <a:t>to travel to find the common ancestor of two files</a:t>
            </a:r>
          </a:p>
          <a:p>
            <a:endParaRPr lang="en-US" altLang="ko-KR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FFS</a:t>
            </a:r>
            <a:r>
              <a:rPr lang="en-US" altLang="ko-KR" dirty="0"/>
              <a:t> Locality for SEER Traces.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93866" y="6001543"/>
            <a:ext cx="1630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Path Difference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1" name="그룹 40"/>
          <p:cNvGrpSpPr/>
          <p:nvPr/>
        </p:nvGrpSpPr>
        <p:grpSpPr>
          <a:xfrm>
            <a:off x="2123728" y="2708921"/>
            <a:ext cx="4176464" cy="3328188"/>
            <a:chOff x="1892317" y="2026497"/>
            <a:chExt cx="4623899" cy="3903038"/>
          </a:xfrm>
        </p:grpSpPr>
        <p:cxnSp>
          <p:nvCxnSpPr>
            <p:cNvPr id="8" name="직선 화살표 연결선 7"/>
            <p:cNvCxnSpPr/>
            <p:nvPr/>
          </p:nvCxnSpPr>
          <p:spPr>
            <a:xfrm>
              <a:off x="3050308" y="2293788"/>
              <a:ext cx="0" cy="33123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 flipH="1">
              <a:off x="3029622" y="5612233"/>
              <a:ext cx="3384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411761" y="2159213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100%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24945" y="2816894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80%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24945" y="3464966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60%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24945" y="4113038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40%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24945" y="4782596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20%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08735" y="5430668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0%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203849" y="2466990"/>
              <a:ext cx="1080120" cy="50379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135761" y="2026497"/>
              <a:ext cx="1080120" cy="32884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73017" y="5621758"/>
              <a:ext cx="462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2043" y="5621758"/>
              <a:ext cx="462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51069" y="5621758"/>
              <a:ext cx="462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90095" y="5621758"/>
              <a:ext cx="462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29121" y="5621758"/>
              <a:ext cx="462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8145" y="5621758"/>
              <a:ext cx="462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664765" y="3519078"/>
              <a:ext cx="2793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Cumulative Frequency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017" y="2221162"/>
              <a:ext cx="3343199" cy="3375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타원 27"/>
            <p:cNvSpPr/>
            <p:nvPr/>
          </p:nvSpPr>
          <p:spPr>
            <a:xfrm>
              <a:off x="5147924" y="4498157"/>
              <a:ext cx="98365" cy="10150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3130" y="4395019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Trace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13130" y="4649937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Random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72859" y="4634583"/>
              <a:ext cx="3402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x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203849" y="2026497"/>
              <a:ext cx="1080120" cy="898447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2448247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110154</TotalTime>
  <Words>705</Words>
  <Application>Microsoft Office PowerPoint</Application>
  <PresentationFormat>화면 슬라이드 쇼(4:3)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Adobe Arabic</vt:lpstr>
      <vt:lpstr>Adobe 고딕 Std B</vt:lpstr>
      <vt:lpstr>HY견고딕</vt:lpstr>
      <vt:lpstr>굴림</vt:lpstr>
      <vt:lpstr>맑은 고딕</vt:lpstr>
      <vt:lpstr>Arial</vt:lpstr>
      <vt:lpstr>Courier New</vt:lpstr>
      <vt:lpstr>Wingdings</vt:lpstr>
      <vt:lpstr>양식_공청회_발표자료-총괄-양식</vt:lpstr>
      <vt:lpstr>Operating Systems </vt:lpstr>
      <vt:lpstr>PowerPoint 프레젠테이션</vt:lpstr>
      <vt:lpstr>Overview</vt:lpstr>
      <vt:lpstr>Problem of Unix FileSystem (UFS)</vt:lpstr>
      <vt:lpstr>FFS: Disk Awareness is the solution</vt:lpstr>
      <vt:lpstr>Cylinder Group</vt:lpstr>
      <vt:lpstr>Cylinder Group (Cont.)</vt:lpstr>
      <vt:lpstr>How To Allocate Files and Directories?</vt:lpstr>
      <vt:lpstr>FFS Locality for SEER Traces.</vt:lpstr>
      <vt:lpstr>The Large-File Exception</vt:lpstr>
      <vt:lpstr>A few other things about FFS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4172</cp:revision>
  <cp:lastPrinted>2019-09-09T02:10:38Z</cp:lastPrinted>
  <dcterms:created xsi:type="dcterms:W3CDTF">2011-05-01T06:09:10Z</dcterms:created>
  <dcterms:modified xsi:type="dcterms:W3CDTF">2022-06-07T23:20:02Z</dcterms:modified>
  <cp:category/>
</cp:coreProperties>
</file>