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14"/>
  </p:notesMasterIdLst>
  <p:sldIdLst>
    <p:sldId id="2877" r:id="rId2"/>
    <p:sldId id="2501" r:id="rId3"/>
    <p:sldId id="2502" r:id="rId4"/>
    <p:sldId id="2503" r:id="rId5"/>
    <p:sldId id="2504" r:id="rId6"/>
    <p:sldId id="2505" r:id="rId7"/>
    <p:sldId id="3397" r:id="rId8"/>
    <p:sldId id="2507" r:id="rId9"/>
    <p:sldId id="2508" r:id="rId10"/>
    <p:sldId id="2509" r:id="rId11"/>
    <p:sldId id="2511" r:id="rId12"/>
    <p:sldId id="3400" r:id="rId13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im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99FF"/>
    <a:srgbClr val="FF66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44" autoAdjust="0"/>
    <p:restoredTop sz="92020" autoAdjust="0"/>
  </p:normalViewPr>
  <p:slideViewPr>
    <p:cSldViewPr>
      <p:cViewPr varScale="1">
        <p:scale>
          <a:sx n="79" d="100"/>
          <a:sy n="79" d="100"/>
        </p:scale>
        <p:origin x="102" y="6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115" d="100"/>
          <a:sy n="115" d="100"/>
        </p:scale>
        <p:origin x="5178" y="120"/>
      </p:cViewPr>
      <p:guideLst>
        <p:guide orient="horz" pos="2880"/>
        <p:guide pos="2160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50F0499-AE52-4672-879B-3107B2FC2A9F}" type="datetimeFigureOut">
              <a:rPr lang="ko-KR" altLang="en-US" smtClean="0"/>
              <a:t>2022-06-08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9CED1A8-8C93-4BD0-9402-1D9262169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23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부제목 2"/>
          <p:cNvSpPr>
            <a:spLocks noGrp="1"/>
          </p:cNvSpPr>
          <p:nvPr>
            <p:ph type="subTitle" idx="1"/>
          </p:nvPr>
        </p:nvSpPr>
        <p:spPr>
          <a:xfrm>
            <a:off x="251520" y="78531"/>
            <a:ext cx="8640960" cy="576065"/>
          </a:xfrm>
        </p:spPr>
        <p:txBody>
          <a:bodyPr anchor="ctr"/>
          <a:lstStyle>
            <a:lvl1pPr marL="0" indent="0" algn="ctr" rtl="0" fontAlgn="base" latinLnBrk="1">
              <a:spcBef>
                <a:spcPct val="0"/>
              </a:spcBef>
              <a:spcAft>
                <a:spcPct val="0"/>
              </a:spcAft>
              <a:buNone/>
              <a:defRPr kumimoji="1" lang="ko-KR" altLang="en-US" sz="2400" b="1" kern="1200" cap="none" spc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/>
              <a:t>마스터 부제목 스타일 편집</a:t>
            </a:r>
          </a:p>
        </p:txBody>
      </p:sp>
      <p:sp>
        <p:nvSpPr>
          <p:cNvPr id="19" name="제목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542033"/>
          </a:xfrm>
          <a:effectLst>
            <a:outerShdw dist="17780" dir="2700000" algn="ctr" rotWithShape="0">
              <a:srgbClr val="000000"/>
            </a:outerShdw>
          </a:effectLst>
        </p:spPr>
        <p:txBody>
          <a:bodyPr/>
          <a:lstStyle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lang="ko-KR" altLang="en-US" sz="4400" b="1" kern="1200" dirty="0">
                <a:solidFill>
                  <a:schemeClr val="tx2">
                    <a:lumMod val="75000"/>
                  </a:schemeClr>
                </a:solidFill>
                <a:latin typeface="Adobe 고딕 Std B" pitchFamily="34" charset="-127"/>
                <a:ea typeface="Adobe 고딕 Std B" pitchFamily="34" charset="-127"/>
                <a:cs typeface="Adobe Arabic" pitchFamily="18" charset="-78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grpSp>
        <p:nvGrpSpPr>
          <p:cNvPr id="36" name="그룹 35"/>
          <p:cNvGrpSpPr/>
          <p:nvPr userDrawn="1"/>
        </p:nvGrpSpPr>
        <p:grpSpPr>
          <a:xfrm>
            <a:off x="-3579" y="3573016"/>
            <a:ext cx="9147579" cy="64193"/>
            <a:chOff x="-3579" y="3356992"/>
            <a:chExt cx="9147579" cy="64193"/>
          </a:xfrm>
        </p:grpSpPr>
        <p:cxnSp>
          <p:nvCxnSpPr>
            <p:cNvPr id="31" name="직선 연결선 30"/>
            <p:cNvCxnSpPr/>
            <p:nvPr userDrawn="1"/>
          </p:nvCxnSpPr>
          <p:spPr>
            <a:xfrm>
              <a:off x="0" y="3356992"/>
              <a:ext cx="9144000" cy="0"/>
            </a:xfrm>
            <a:prstGeom prst="line">
              <a:avLst/>
            </a:prstGeom>
            <a:ln w="63500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 userDrawn="1"/>
          </p:nvCxnSpPr>
          <p:spPr>
            <a:xfrm>
              <a:off x="-3579" y="3421185"/>
              <a:ext cx="9144000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 userDrawn="1"/>
        </p:nvSpPr>
        <p:spPr>
          <a:xfrm>
            <a:off x="3347864" y="4030167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2400" b="1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Youjip</a:t>
            </a:r>
            <a:r>
              <a:rPr kumimoji="1" lang="en-US" altLang="ko-KR" sz="2400" b="1" baseline="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Won</a:t>
            </a:r>
            <a:endParaRPr kumimoji="1" lang="en-US" altLang="ko-KR" sz="2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786" y="5013176"/>
            <a:ext cx="2638429" cy="753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573466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>
            <a:lvl1pPr>
              <a:lnSpc>
                <a:spcPct val="150000"/>
              </a:lnSpc>
              <a:buClr>
                <a:srgbClr val="002060"/>
              </a:buClr>
              <a:defRPr sz="2000" b="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002060"/>
              </a:buClr>
              <a:defRPr sz="18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002060"/>
              </a:buClr>
              <a:defRPr sz="16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54" y="6593998"/>
            <a:ext cx="768052" cy="219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735396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214313" y="4429125"/>
            <a:ext cx="8786812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91994" y="2906713"/>
            <a:ext cx="8072494" cy="1500187"/>
          </a:xfrm>
        </p:spPr>
        <p:txBody>
          <a:bodyPr anchor="b"/>
          <a:lstStyle>
            <a:lvl1pPr marL="0" indent="0" algn="r">
              <a:buNone/>
              <a:defRPr sz="32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dirty="0"/>
              <a:t>마스터 텍스트 스타일을 편집합니다</a:t>
            </a: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pic>
        <p:nvPicPr>
          <p:cNvPr id="10" name="그림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54" y="6593998"/>
            <a:ext cx="768052" cy="219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305002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0" y="-611"/>
            <a:ext cx="9144000" cy="70661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55563"/>
            <a:ext cx="87868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제목 스타일 편집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313" y="1000125"/>
            <a:ext cx="8786812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4313" y="6562725"/>
            <a:ext cx="128587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BD8453-7B88-4217-BA7B-2CBC395807F6}" type="datetime1">
              <a:rPr kumimoji="1" lang="ko-KR" altLang="en-US" smtClean="0">
                <a:solidFill>
                  <a:srgbClr val="1F497D">
                    <a:lumMod val="50000"/>
                  </a:srgbClr>
                </a:solidFill>
              </a:rPr>
              <a:t>2022-06-08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0938" y="6562725"/>
            <a:ext cx="10715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A0C360-F875-469D-A977-82806D0D3C5E}" type="slidenum">
              <a:rPr kumimoji="1" lang="en-US" altLang="ko-KR">
                <a:solidFill>
                  <a:srgbClr val="1F497D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59550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0" y="706008"/>
            <a:ext cx="9144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91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ransition>
    <p:zoom/>
  </p:transition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"/>
        <a:defRPr kumimoji="1" sz="2000">
          <a:solidFill>
            <a:srgbClr val="10253F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rgbClr val="007E3C"/>
        </a:buClr>
        <a:buSzPct val="100000"/>
        <a:buFont typeface="Wingdings" pitchFamily="2" charset="2"/>
        <a:buChar char=""/>
        <a:defRPr kumimoji="1">
          <a:solidFill>
            <a:srgbClr val="10253F"/>
          </a:solidFill>
          <a:latin typeface="맑은 고딕" pitchFamily="50" charset="-127"/>
          <a:ea typeface="맑은 고딕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"/>
        <a:defRPr kumimoji="1" sz="1600">
          <a:solidFill>
            <a:srgbClr val="10253F"/>
          </a:solidFill>
          <a:latin typeface="맑은 고딕" pitchFamily="50" charset="-127"/>
          <a:ea typeface="맑은 고딕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B03C"/>
        </a:buClr>
        <a:buSzPct val="65000"/>
        <a:buFont typeface="Wingdings" pitchFamily="2" charset="2"/>
        <a:buChar char="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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326009"/>
          </a:xfrm>
        </p:spPr>
        <p:txBody>
          <a:bodyPr/>
          <a:lstStyle/>
          <a:p>
            <a:r>
              <a:rPr lang="en-US" sz="3600" dirty="0"/>
              <a:t>Operating Systems</a:t>
            </a:r>
            <a:br>
              <a:rPr lang="en-US" sz="3600" dirty="0"/>
            </a:br>
            <a:endParaRPr 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3918690818"/>
      </p:ext>
    </p:extLst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FFS without the large file exception</a:t>
            </a:r>
            <a:r>
              <a:rPr lang="ko-KR" altLang="en-US" sz="1800" dirty="0"/>
              <a:t> </a:t>
            </a:r>
            <a:r>
              <a:rPr lang="en-US" altLang="ko-KR" sz="1800" dirty="0"/>
              <a:t>handling.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r>
              <a:rPr lang="en-US" altLang="ko-KR" sz="1800" dirty="0" err="1"/>
              <a:t>FFS</a:t>
            </a:r>
            <a:r>
              <a:rPr lang="en-US" altLang="ko-KR" sz="1800" dirty="0"/>
              <a:t> with the large file exception handling.</a:t>
            </a:r>
          </a:p>
          <a:p>
            <a:pPr lvl="1"/>
            <a:r>
              <a:rPr lang="en-US" altLang="ko-KR" sz="1600" dirty="0"/>
              <a:t>Spread blocks of a file across the disk.</a:t>
            </a:r>
          </a:p>
          <a:p>
            <a:pPr lvl="1"/>
            <a:r>
              <a:rPr lang="en-US" altLang="ko-KR" sz="1600" dirty="0"/>
              <a:t>Consider the time transferring big data from disk and block seek time.</a:t>
            </a:r>
          </a:p>
          <a:p>
            <a:endParaRPr lang="en-US" altLang="ko-KR" sz="18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Large-File Exception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10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35" name="내용 개체 틀 6"/>
          <p:cNvGraphicFramePr>
            <a:graphicFrameLocks/>
          </p:cNvGraphicFramePr>
          <p:nvPr/>
        </p:nvGraphicFramePr>
        <p:xfrm>
          <a:off x="971600" y="1628800"/>
          <a:ext cx="7776857" cy="38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69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9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69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69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69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69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69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69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69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698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0698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842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G0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G1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G2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G3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G4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G5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G6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G7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G8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G9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G10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6" name="내용 개체 틀 6"/>
          <p:cNvGraphicFramePr>
            <a:graphicFrameLocks/>
          </p:cNvGraphicFramePr>
          <p:nvPr/>
        </p:nvGraphicFramePr>
        <p:xfrm>
          <a:off x="2195736" y="2025103"/>
          <a:ext cx="1152128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0 1 2 3 4</a:t>
                      </a:r>
                    </a:p>
                    <a:p>
                      <a:pPr algn="ctr"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5 6 7 9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7" name="내용 개체 틀 6"/>
          <p:cNvGraphicFramePr>
            <a:graphicFrameLocks/>
          </p:cNvGraphicFramePr>
          <p:nvPr/>
        </p:nvGraphicFramePr>
        <p:xfrm>
          <a:off x="971607" y="4581128"/>
          <a:ext cx="7776857" cy="576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69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9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69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69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69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69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69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69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69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698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0698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G0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G1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G2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G3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G4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G5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G6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G7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G8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G9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G10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9" name="내용 개체 틀 6"/>
          <p:cNvGraphicFramePr>
            <a:graphicFrameLocks/>
          </p:cNvGraphicFramePr>
          <p:nvPr/>
        </p:nvGraphicFramePr>
        <p:xfrm>
          <a:off x="971600" y="5229200"/>
          <a:ext cx="7776857" cy="36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69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9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69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69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69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69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69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69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69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698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0698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8 9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0 1 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2 3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4 5 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6 7 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380312" y="1249015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G: block group</a:t>
            </a:r>
            <a:endParaRPr lang="ko-KR" altLang="en-US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35744781"/>
      </p:ext>
    </p:extLst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4887" y="692696"/>
            <a:ext cx="7765505" cy="5501258"/>
          </a:xfrm>
        </p:spPr>
        <p:txBody>
          <a:bodyPr/>
          <a:lstStyle/>
          <a:p>
            <a:r>
              <a:rPr lang="en-US" altLang="ko-KR" sz="1600" dirty="0"/>
              <a:t>Internal fragmentation</a:t>
            </a:r>
          </a:p>
          <a:p>
            <a:r>
              <a:rPr lang="en-US" altLang="ko-KR" sz="1600" dirty="0"/>
              <a:t>Sub-blocks</a:t>
            </a:r>
          </a:p>
          <a:p>
            <a:pPr lvl="1"/>
            <a:r>
              <a:rPr lang="en-US" altLang="ko-KR" sz="1400" dirty="0"/>
              <a:t>Ex) Create a file with 1 KB : use two sub-blocks, not an entire 4-KB blocks</a:t>
            </a:r>
          </a:p>
          <a:p>
            <a:r>
              <a:rPr lang="en-US" altLang="ko-KR" sz="1600" dirty="0"/>
              <a:t>Parameterization</a:t>
            </a:r>
          </a:p>
          <a:p>
            <a:r>
              <a:rPr lang="en-US" altLang="ko-KR" sz="1600" dirty="0"/>
              <a:t>Track buffer</a:t>
            </a:r>
          </a:p>
          <a:p>
            <a:r>
              <a:rPr lang="en-US" altLang="ko-KR" sz="1600" dirty="0"/>
              <a:t>Long file names</a:t>
            </a:r>
          </a:p>
          <a:p>
            <a:pPr lvl="1"/>
            <a:r>
              <a:rPr lang="en-US" altLang="ko-KR" sz="1400" dirty="0"/>
              <a:t>Enabling more expressive names in the file system </a:t>
            </a:r>
          </a:p>
          <a:p>
            <a:r>
              <a:rPr lang="en-US" altLang="ko-KR" sz="1600" dirty="0"/>
              <a:t>Symbolic link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 few other things about FFS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11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764423"/>
      </p:ext>
    </p:extLst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83DE25A-00CA-4D8E-BE41-6DAB23BFB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81472F0-AF2E-4D57-B1E5-1FBC2C700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840" y="764704"/>
            <a:ext cx="8404616" cy="4032448"/>
          </a:xfrm>
        </p:spPr>
        <p:txBody>
          <a:bodyPr/>
          <a:lstStyle/>
          <a:p>
            <a:r>
              <a:rPr lang="en-US" altLang="ko-KR" sz="1600" dirty="0"/>
              <a:t>The introduction of fast file system (FFS)</a:t>
            </a:r>
          </a:p>
          <a:p>
            <a:pPr lvl="1"/>
            <a:r>
              <a:rPr lang="en-US" altLang="ko-KR" sz="1400" dirty="0"/>
              <a:t>It finds that the problem of file management is one of the most. important issue within an operating system.</a:t>
            </a:r>
          </a:p>
          <a:p>
            <a:pPr lvl="1"/>
            <a:r>
              <a:rPr lang="en-US" altLang="ko-KR" sz="1400" dirty="0"/>
              <a:t>It makes file system fast, considering characteristic of disk.</a:t>
            </a:r>
          </a:p>
          <a:p>
            <a:r>
              <a:rPr lang="en-US" altLang="ko-KR" sz="1600" dirty="0"/>
              <a:t>Many file systems take cues from FFS.</a:t>
            </a:r>
          </a:p>
          <a:p>
            <a:pPr lvl="1"/>
            <a:r>
              <a:rPr lang="en-US" altLang="ko-KR" sz="1400" dirty="0"/>
              <a:t>ex) ext4, ext3, ext4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98D682C-D1F0-41C6-8E88-11264926E6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12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48D135D-3B41-4BFB-8525-3016F66C7E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>
                <a:solidFill>
                  <a:prstClr val="black"/>
                </a:solidFill>
              </a:rPr>
              <a:t>Youjip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607486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텍스트 개체 틀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41. Locality and The Fast File System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</a:t>
            </a:fld>
            <a:r>
              <a:rPr lang="en-US" altLang="ko-KR" dirty="0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165983"/>
      </p:ext>
    </p:extLst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Overview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First UNIX File system: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Simple and supports the basic abstractions.: (file descriptor and offset)</a:t>
            </a:r>
          </a:p>
          <a:p>
            <a:r>
              <a:rPr lang="en-US" altLang="ko-KR" dirty="0">
                <a:cs typeface="Courier New" panose="02070309020205020404" pitchFamily="49" charset="0"/>
              </a:rPr>
              <a:t>Easy to use file system.</a:t>
            </a:r>
          </a:p>
          <a:p>
            <a:endParaRPr lang="en-US" altLang="ko-KR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altLang="ko-KR" dirty="0">
              <a:cs typeface="Courier New" panose="02070309020205020404" pitchFamily="49" charset="0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6" name="내용 개체 틀 6"/>
          <p:cNvGraphicFramePr>
            <a:graphicFrameLocks/>
          </p:cNvGraphicFramePr>
          <p:nvPr/>
        </p:nvGraphicFramePr>
        <p:xfrm>
          <a:off x="340929" y="1579962"/>
          <a:ext cx="8462142" cy="1234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10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26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3493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Inodes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Data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79912" y="281489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Data structures</a:t>
            </a:r>
            <a:endParaRPr lang="ko-KR" alt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1691680" y="4797152"/>
            <a:ext cx="5832648" cy="657341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rPr>
              <a:t>However, Poor Performance ! </a:t>
            </a:r>
          </a:p>
        </p:txBody>
      </p:sp>
    </p:spTree>
    <p:extLst>
      <p:ext uri="{BB962C8B-B14F-4D97-AF65-F5344CB8AC3E}">
        <p14:creationId xmlns:p14="http://schemas.microsoft.com/office/powerpoint/2010/main" val="517006144"/>
      </p:ext>
    </p:extLst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313" y="44624"/>
            <a:ext cx="8786812" cy="585787"/>
          </a:xfrm>
        </p:spPr>
        <p:txBody>
          <a:bodyPr/>
          <a:lstStyle/>
          <a:p>
            <a:r>
              <a:rPr lang="en-US" altLang="ko-KR" dirty="0"/>
              <a:t>Problem of Unix </a:t>
            </a:r>
            <a:r>
              <a:rPr lang="en-US" altLang="ko-KR" dirty="0" err="1"/>
              <a:t>FileSystem</a:t>
            </a:r>
            <a:r>
              <a:rPr lang="en-US" altLang="ko-KR" dirty="0"/>
              <a:t> (UFS)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Unix file system treated the disk as a</a:t>
            </a:r>
            <a:r>
              <a:rPr lang="en-US" altLang="ko-KR" b="1" dirty="0"/>
              <a:t> random-access memory.</a:t>
            </a:r>
          </a:p>
          <a:p>
            <a:endParaRPr lang="en-US" altLang="ko-KR" dirty="0"/>
          </a:p>
          <a:p>
            <a:r>
              <a:rPr lang="en-US" altLang="ko-KR" dirty="0"/>
              <a:t>Example of random-access blocks with Four files.</a:t>
            </a:r>
          </a:p>
          <a:p>
            <a:pPr lvl="1"/>
            <a:r>
              <a:rPr lang="en-US" altLang="ko-KR" dirty="0"/>
              <a:t>Data blocks for each file can accessed by going back and forth the disk, because they are are </a:t>
            </a:r>
            <a:r>
              <a:rPr lang="en-US" altLang="ko-KR" b="1" dirty="0"/>
              <a:t>contiguous.</a:t>
            </a:r>
          </a:p>
          <a:p>
            <a:pPr lvl="1"/>
            <a:endParaRPr lang="en-US" altLang="ko-KR" b="1" dirty="0"/>
          </a:p>
          <a:p>
            <a:pPr lvl="1"/>
            <a:r>
              <a:rPr lang="en-US" altLang="ko-KR" dirty="0"/>
              <a:t>File b and d is deleted.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File E is created with free blocks. (</a:t>
            </a:r>
            <a:r>
              <a:rPr lang="en-US" altLang="ko-KR" b="1" dirty="0"/>
              <a:t>spread across</a:t>
            </a:r>
            <a:r>
              <a:rPr lang="en-US" altLang="ko-KR" dirty="0"/>
              <a:t> the block)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6" name="내용 개체 틀 6"/>
          <p:cNvGraphicFramePr>
            <a:graphicFrameLocks/>
          </p:cNvGraphicFramePr>
          <p:nvPr/>
        </p:nvGraphicFramePr>
        <p:xfrm>
          <a:off x="971600" y="3539480"/>
          <a:ext cx="5400600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5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5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5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5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5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5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50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50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988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A1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A2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B1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B2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C1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C2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D1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D2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내용 개체 틀 6"/>
          <p:cNvGraphicFramePr>
            <a:graphicFrameLocks/>
          </p:cNvGraphicFramePr>
          <p:nvPr/>
        </p:nvGraphicFramePr>
        <p:xfrm>
          <a:off x="971600" y="4331568"/>
          <a:ext cx="5400600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5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5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5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5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5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5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50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50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988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A1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A2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C1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C2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내용 개체 틀 6"/>
          <p:cNvGraphicFramePr>
            <a:graphicFrameLocks/>
          </p:cNvGraphicFramePr>
          <p:nvPr/>
        </p:nvGraphicFramePr>
        <p:xfrm>
          <a:off x="971600" y="5284440"/>
          <a:ext cx="5400600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5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5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5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5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5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50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50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50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9883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A1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A2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E1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E2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C1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C2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E3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E4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153894"/>
      </p:ext>
    </p:extLst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313" y="44624"/>
            <a:ext cx="8786812" cy="585787"/>
          </a:xfrm>
        </p:spPr>
        <p:txBody>
          <a:bodyPr/>
          <a:lstStyle/>
          <a:p>
            <a:r>
              <a:rPr lang="en-US" altLang="ko-KR" dirty="0" err="1"/>
              <a:t>FFS</a:t>
            </a:r>
            <a:r>
              <a:rPr lang="en-US" altLang="ko-KR" dirty="0"/>
              <a:t>: Disk Awareness is the solution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/>
              <a:t>FFS</a:t>
            </a:r>
            <a:r>
              <a:rPr lang="en-US" altLang="ko-KR" dirty="0"/>
              <a:t> is </a:t>
            </a:r>
            <a:r>
              <a:rPr lang="en-US" altLang="ko-KR" b="1" dirty="0"/>
              <a:t>Fast File system</a:t>
            </a:r>
            <a:r>
              <a:rPr lang="en-US" altLang="ko-KR" dirty="0"/>
              <a:t> designed by a group at Berkeley.</a:t>
            </a:r>
          </a:p>
          <a:p>
            <a:r>
              <a:rPr lang="en-US" altLang="ko-KR" dirty="0"/>
              <a:t>The design of </a:t>
            </a:r>
            <a:r>
              <a:rPr lang="en-US" altLang="ko-KR" dirty="0" err="1"/>
              <a:t>FFS</a:t>
            </a:r>
            <a:r>
              <a:rPr lang="en-US" altLang="ko-KR" dirty="0"/>
              <a:t> is that file system structures and allocation polices to be “disk aware” and improve performance.</a:t>
            </a:r>
          </a:p>
          <a:p>
            <a:pPr lvl="1"/>
            <a:r>
              <a:rPr lang="en-US" altLang="ko-KR" dirty="0"/>
              <a:t>Keep same API with file system. (</a:t>
            </a:r>
            <a:r>
              <a:rPr lang="en-US" altLang="ko-KR" dirty="0">
                <a:latin typeface="Courier New" panose="02070309020205020404" pitchFamily="49" charset="0"/>
                <a:cs typeface="Courier New" panose="02070309020205020404" pitchFamily="49" charset="0"/>
              </a:rPr>
              <a:t>open(), read(), write()</a:t>
            </a:r>
            <a:r>
              <a:rPr lang="en-US" altLang="ko-KR" dirty="0"/>
              <a:t>, </a:t>
            </a:r>
            <a:r>
              <a:rPr lang="en-US" altLang="ko-KR" dirty="0" err="1"/>
              <a:t>etc</a:t>
            </a:r>
            <a:r>
              <a:rPr lang="en-US" altLang="ko-KR" dirty="0"/>
              <a:t>)</a:t>
            </a:r>
          </a:p>
          <a:p>
            <a:pPr lvl="1"/>
            <a:r>
              <a:rPr lang="en-US" altLang="ko-KR" dirty="0"/>
              <a:t>Changing the internal implementation.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104629"/>
      </p:ext>
    </p:extLst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313" y="44624"/>
            <a:ext cx="8786812" cy="585787"/>
          </a:xfrm>
        </p:spPr>
        <p:txBody>
          <a:bodyPr/>
          <a:lstStyle/>
          <a:p>
            <a:r>
              <a:rPr lang="en-US" altLang="ko-KR" dirty="0"/>
              <a:t>Cylinder Group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534151" cy="5501258"/>
          </a:xfrm>
        </p:spPr>
        <p:txBody>
          <a:bodyPr/>
          <a:lstStyle/>
          <a:p>
            <a:r>
              <a:rPr lang="en-US" altLang="ko-KR" sz="1800" dirty="0" err="1"/>
              <a:t>FFS</a:t>
            </a:r>
            <a:r>
              <a:rPr lang="en-US" altLang="ko-KR" sz="1800" dirty="0"/>
              <a:t> divides the disk into a bunch of groups. </a:t>
            </a:r>
            <a:r>
              <a:rPr lang="en-US" altLang="ko-KR" sz="1800" b="1" dirty="0"/>
              <a:t>(Cylinder Group)</a:t>
            </a:r>
          </a:p>
          <a:p>
            <a:pPr lvl="1"/>
            <a:r>
              <a:rPr lang="en-US" altLang="ko-KR" sz="1600" dirty="0"/>
              <a:t>block group. In Linux</a:t>
            </a:r>
          </a:p>
          <a:p>
            <a:r>
              <a:rPr lang="en-US" altLang="ko-KR" sz="1800" dirty="0"/>
              <a:t>These groups are used to improve seek performance.</a:t>
            </a:r>
          </a:p>
          <a:p>
            <a:pPr lvl="1"/>
            <a:r>
              <a:rPr lang="en-US" altLang="ko-KR" sz="1600" dirty="0"/>
              <a:t>By placing two files within the same group.</a:t>
            </a:r>
          </a:p>
          <a:p>
            <a:pPr lvl="1"/>
            <a:r>
              <a:rPr lang="en-US" altLang="ko-KR" sz="1600" dirty="0"/>
              <a:t>Accessing one after the other </a:t>
            </a:r>
            <a:r>
              <a:rPr lang="en-US" altLang="ko-KR" sz="1600" b="1" dirty="0"/>
              <a:t>will not be long seeks</a:t>
            </a:r>
            <a:r>
              <a:rPr lang="en-US" altLang="ko-KR" sz="1600" dirty="0"/>
              <a:t> across the disk. </a:t>
            </a:r>
          </a:p>
          <a:p>
            <a:pPr lvl="1"/>
            <a:r>
              <a:rPr lang="en-US" altLang="ko-KR" sz="1600" dirty="0"/>
              <a:t>FFS needs to allocate the files and directories within each of these groups.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내용 개체 틀 2"/>
          <p:cNvSpPr txBox="1">
            <a:spLocks/>
          </p:cNvSpPr>
          <p:nvPr/>
        </p:nvSpPr>
        <p:spPr bwMode="auto">
          <a:xfrm>
            <a:off x="260078" y="4566771"/>
            <a:ext cx="7704856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"/>
              <a:defRPr kumimoji="1" sz="2000" b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 marL="742950" indent="-28575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100000"/>
              <a:buFont typeface="Wingdings" pitchFamily="2" charset="2"/>
              <a:buChar char=""/>
              <a:defRPr kumimoji="1" sz="1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"/>
              <a:defRPr kumimoji="1" sz="16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"/>
              <a:defRPr kumimoji="1" sz="1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"/>
              <a:defRPr kumimoji="1" sz="1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altLang="ko-KR" sz="1800" kern="0" dirty="0"/>
              <a:t>Data structure for each cylinder group.</a:t>
            </a:r>
          </a:p>
          <a:p>
            <a:pPr lvl="1"/>
            <a:r>
              <a:rPr lang="en-US" altLang="ko-KR" sz="1600" kern="0" dirty="0"/>
              <a:t>A copy of the super block</a:t>
            </a:r>
          </a:p>
          <a:p>
            <a:pPr lvl="1"/>
            <a:r>
              <a:rPr lang="en-US" altLang="ko-KR" sz="1600" kern="0" dirty="0" err="1"/>
              <a:t>inode</a:t>
            </a:r>
            <a:r>
              <a:rPr lang="en-US" altLang="ko-KR" sz="1600" kern="0" dirty="0"/>
              <a:t> bitmap and data bitmap</a:t>
            </a:r>
          </a:p>
          <a:p>
            <a:pPr lvl="1"/>
            <a:r>
              <a:rPr lang="en-US" altLang="ko-KR" sz="1600" kern="0" dirty="0" err="1"/>
              <a:t>inodes</a:t>
            </a:r>
            <a:r>
              <a:rPr lang="en-US" altLang="ko-KR" sz="1600" kern="0" dirty="0"/>
              <a:t> and data block</a:t>
            </a:r>
          </a:p>
        </p:txBody>
      </p:sp>
      <p:graphicFrame>
        <p:nvGraphicFramePr>
          <p:cNvPr id="7" name="내용 개체 틀 6"/>
          <p:cNvGraphicFramePr>
            <a:graphicFrameLocks/>
          </p:cNvGraphicFramePr>
          <p:nvPr/>
        </p:nvGraphicFramePr>
        <p:xfrm>
          <a:off x="908012" y="3877782"/>
          <a:ext cx="7598045" cy="513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9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2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62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103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732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360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ib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db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Inodes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Data</a:t>
                      </a:r>
                      <a:endParaRPr lang="ko-KR" altLang="en-US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05266" marR="105266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681991"/>
      </p:ext>
    </p:extLst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내용 개체 틀 2">
            <a:extLst>
              <a:ext uri="{FF2B5EF4-FFF2-40B4-BE49-F238E27FC236}">
                <a16:creationId xmlns:a16="http://schemas.microsoft.com/office/drawing/2014/main" id="{64C25424-8013-4FFA-83B4-046409101C51}"/>
              </a:ext>
            </a:extLst>
          </p:cNvPr>
          <p:cNvSpPr txBox="1">
            <a:spLocks/>
          </p:cNvSpPr>
          <p:nvPr/>
        </p:nvSpPr>
        <p:spPr bwMode="auto">
          <a:xfrm>
            <a:off x="170379" y="880070"/>
            <a:ext cx="8874680" cy="5501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"/>
              <a:defRPr kumimoji="1" sz="2000" b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  <a:cs typeface="+mn-cs"/>
              </a:defRPr>
            </a:lvl1pPr>
            <a:lvl2pPr marL="742950" indent="-28575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100000"/>
              <a:buFont typeface="Wingdings" pitchFamily="2" charset="2"/>
              <a:buChar char=""/>
              <a:defRPr kumimoji="1" sz="1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"/>
              <a:defRPr kumimoji="1" sz="16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65000"/>
              <a:buFont typeface="Wingdings" pitchFamily="2" charset="2"/>
              <a:buChar char=""/>
              <a:defRPr kumimoji="1" sz="1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algn="l" rtl="0" eaLnBrk="0" fontAlgn="base" latinLnBrk="1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"/>
              <a:defRPr kumimoji="1" sz="1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latinLnBrk="1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altLang="ko-KR" sz="1800" b="1" kern="0" dirty="0"/>
              <a:t>Cylinder</a:t>
            </a:r>
            <a:r>
              <a:rPr lang="en-US" altLang="ko-KR" sz="1800" kern="0" dirty="0"/>
              <a:t>: Tracks at same distance from center of drive across different surfaces.</a:t>
            </a:r>
          </a:p>
          <a:p>
            <a:pPr lvl="1"/>
            <a:r>
              <a:rPr lang="en-US" altLang="ko-KR" sz="1600" kern="0" dirty="0"/>
              <a:t>All tracks with same color</a:t>
            </a:r>
          </a:p>
          <a:p>
            <a:r>
              <a:rPr lang="en-US" altLang="ko-KR" sz="1800" b="1" kern="0" dirty="0"/>
              <a:t>Cylinder Group</a:t>
            </a:r>
            <a:r>
              <a:rPr lang="en-US" altLang="ko-KR" sz="1800" kern="0" dirty="0"/>
              <a:t>: Set of N consecutive cylinders </a:t>
            </a:r>
          </a:p>
          <a:p>
            <a:pPr lvl="1"/>
            <a:r>
              <a:rPr lang="en-US" altLang="ko-KR" sz="1600" kern="0" dirty="0"/>
              <a:t>if N=3, first group does not include black track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313" y="44624"/>
            <a:ext cx="8786812" cy="585787"/>
          </a:xfrm>
        </p:spPr>
        <p:txBody>
          <a:bodyPr/>
          <a:lstStyle/>
          <a:p>
            <a:r>
              <a:rPr lang="en-US" altLang="ko-KR" dirty="0"/>
              <a:t>Cylinder Group (Cont.)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7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17" name="그림 16">
            <a:extLst>
              <a:ext uri="{FF2B5EF4-FFF2-40B4-BE49-F238E27FC236}">
                <a16:creationId xmlns:a16="http://schemas.microsoft.com/office/drawing/2014/main" id="{054F0837-26B7-428D-8708-046F027175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8654" y="2924944"/>
            <a:ext cx="5328592" cy="331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783367"/>
      </p:ext>
    </p:extLst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4313" y="44624"/>
            <a:ext cx="8786812" cy="585787"/>
          </a:xfrm>
        </p:spPr>
        <p:txBody>
          <a:bodyPr/>
          <a:lstStyle/>
          <a:p>
            <a:r>
              <a:rPr lang="en-US" altLang="ko-KR" dirty="0"/>
              <a:t>How To Allocate Files and Directories?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764704"/>
            <a:ext cx="8786812" cy="3600400"/>
          </a:xfrm>
        </p:spPr>
        <p:txBody>
          <a:bodyPr/>
          <a:lstStyle/>
          <a:p>
            <a:r>
              <a:rPr lang="en-US" altLang="ko-KR" sz="1800" dirty="0"/>
              <a:t>Policy is “</a:t>
            </a:r>
            <a:r>
              <a:rPr lang="en-US" altLang="ko-KR" sz="1800" b="1" dirty="0"/>
              <a:t>keep</a:t>
            </a:r>
            <a:r>
              <a:rPr lang="en-US" altLang="ko-KR" sz="1800" dirty="0"/>
              <a:t> </a:t>
            </a:r>
            <a:r>
              <a:rPr lang="en-US" altLang="ko-KR" sz="1800" b="1" dirty="0"/>
              <a:t>related stuff together”</a:t>
            </a:r>
          </a:p>
          <a:p>
            <a:r>
              <a:rPr lang="en-US" altLang="ko-KR" sz="1800" dirty="0"/>
              <a:t>The placement of directories</a:t>
            </a:r>
          </a:p>
          <a:p>
            <a:pPr lvl="1"/>
            <a:r>
              <a:rPr lang="en-US" altLang="ko-KR" sz="1600" dirty="0"/>
              <a:t>Find the cylinder group with a low number of allocated directories and a high number of free </a:t>
            </a:r>
            <a:r>
              <a:rPr lang="en-US" altLang="ko-KR" sz="1600" dirty="0" err="1"/>
              <a:t>inodes</a:t>
            </a:r>
            <a:r>
              <a:rPr lang="en-US" altLang="ko-KR" sz="1600" dirty="0"/>
              <a:t>. </a:t>
            </a:r>
          </a:p>
          <a:p>
            <a:pPr lvl="1"/>
            <a:r>
              <a:rPr lang="en-US" altLang="ko-KR" sz="1600" dirty="0"/>
              <a:t>Put the directory data and </a:t>
            </a:r>
            <a:r>
              <a:rPr lang="en-US" altLang="ko-KR" sz="1600" dirty="0" err="1"/>
              <a:t>inode</a:t>
            </a:r>
            <a:r>
              <a:rPr lang="en-US" altLang="ko-KR" sz="1600" dirty="0"/>
              <a:t> in that group.</a:t>
            </a:r>
          </a:p>
          <a:p>
            <a:r>
              <a:rPr lang="en-US" altLang="ko-KR" sz="1800" dirty="0"/>
              <a:t>The placement of files.</a:t>
            </a:r>
          </a:p>
          <a:p>
            <a:pPr lvl="1"/>
            <a:r>
              <a:rPr lang="en-US" altLang="ko-KR" sz="1600" dirty="0"/>
              <a:t>Allocate data blocks of a file in the same group as its </a:t>
            </a:r>
            <a:r>
              <a:rPr lang="en-US" altLang="ko-KR" sz="1600" dirty="0" err="1"/>
              <a:t>inode</a:t>
            </a:r>
            <a:endParaRPr lang="en-US" altLang="ko-KR" sz="1600" dirty="0"/>
          </a:p>
          <a:p>
            <a:pPr lvl="1"/>
            <a:r>
              <a:rPr lang="en-US" altLang="ko-KR" sz="1600" dirty="0"/>
              <a:t>It places all files in the same group as their directory</a:t>
            </a:r>
          </a:p>
          <a:p>
            <a:endParaRPr lang="en-US" altLang="ko-KR" sz="1800" dirty="0"/>
          </a:p>
          <a:p>
            <a:pPr lvl="1"/>
            <a:endParaRPr lang="en-US" altLang="ko-KR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8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499720"/>
      </p:ext>
    </p:extLst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34461" y="727556"/>
            <a:ext cx="8786812" cy="5501258"/>
          </a:xfrm>
        </p:spPr>
        <p:txBody>
          <a:bodyPr/>
          <a:lstStyle/>
          <a:p>
            <a:r>
              <a:rPr lang="en-US" altLang="ko-KR" sz="1800" dirty="0"/>
              <a:t>SEER traces is analysis about how “far away” file accesses were from one another in the directory tree.</a:t>
            </a:r>
          </a:p>
          <a:p>
            <a:r>
              <a:rPr lang="en-US" sz="1800" dirty="0"/>
              <a:t>Path difference: how far up the directory tree you have</a:t>
            </a:r>
            <a:r>
              <a:rPr lang="ko-KR" altLang="en-US" sz="1800" dirty="0"/>
              <a:t> </a:t>
            </a:r>
            <a:r>
              <a:rPr lang="en-US" sz="1800" dirty="0"/>
              <a:t>to travel to find the common ancestor of two files</a:t>
            </a:r>
          </a:p>
          <a:p>
            <a:endParaRPr lang="en-US" altLang="ko-KR" sz="18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FFS</a:t>
            </a:r>
            <a:r>
              <a:rPr lang="en-US" altLang="ko-KR" dirty="0"/>
              <a:t> Locality for SEER Traces.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9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093866" y="6001543"/>
            <a:ext cx="16302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Path Difference</a:t>
            </a:r>
            <a:endParaRPr lang="ko-KR" altLang="en-US" sz="16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pSp>
        <p:nvGrpSpPr>
          <p:cNvPr id="41" name="그룹 40"/>
          <p:cNvGrpSpPr/>
          <p:nvPr/>
        </p:nvGrpSpPr>
        <p:grpSpPr>
          <a:xfrm>
            <a:off x="2123728" y="2708921"/>
            <a:ext cx="4176464" cy="3328188"/>
            <a:chOff x="1892317" y="2026497"/>
            <a:chExt cx="4623899" cy="3903038"/>
          </a:xfrm>
        </p:grpSpPr>
        <p:cxnSp>
          <p:nvCxnSpPr>
            <p:cNvPr id="8" name="직선 화살표 연결선 7"/>
            <p:cNvCxnSpPr/>
            <p:nvPr/>
          </p:nvCxnSpPr>
          <p:spPr>
            <a:xfrm>
              <a:off x="3050308" y="2293788"/>
              <a:ext cx="0" cy="331236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직선 화살표 연결선 8"/>
            <p:cNvCxnSpPr/>
            <p:nvPr/>
          </p:nvCxnSpPr>
          <p:spPr>
            <a:xfrm flipH="1">
              <a:off x="3029622" y="5612233"/>
              <a:ext cx="338400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2411761" y="2159213"/>
              <a:ext cx="7920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100%</a:t>
              </a:r>
              <a:endParaRPr lang="ko-KR" altLang="en-US" sz="1400" b="1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524945" y="2816894"/>
              <a:ext cx="6789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80%</a:t>
              </a:r>
              <a:endParaRPr lang="ko-KR" altLang="en-US" sz="1400" b="1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524945" y="3464966"/>
              <a:ext cx="6789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60%</a:t>
              </a:r>
              <a:endParaRPr lang="ko-KR" altLang="en-US" sz="1400" b="1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524945" y="4113038"/>
              <a:ext cx="6789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40%</a:t>
              </a:r>
              <a:endParaRPr lang="ko-KR" altLang="en-US" sz="1400" b="1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524945" y="4782596"/>
              <a:ext cx="6789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20%</a:t>
              </a:r>
              <a:endParaRPr lang="ko-KR" altLang="en-US" sz="1400" b="1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608735" y="5430668"/>
              <a:ext cx="6789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0%</a:t>
              </a:r>
              <a:endParaRPr lang="ko-KR" altLang="en-US" sz="1400" b="1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0" name="직사각형 19"/>
            <p:cNvSpPr/>
            <p:nvPr/>
          </p:nvSpPr>
          <p:spPr>
            <a:xfrm>
              <a:off x="3203849" y="2466990"/>
              <a:ext cx="1080120" cy="503792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1" name="직사각형 20"/>
            <p:cNvSpPr/>
            <p:nvPr/>
          </p:nvSpPr>
          <p:spPr>
            <a:xfrm>
              <a:off x="4135761" y="2026497"/>
              <a:ext cx="1080120" cy="328841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173017" y="5621758"/>
              <a:ext cx="4628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0</a:t>
              </a:r>
              <a:endParaRPr lang="ko-KR" altLang="en-US" sz="1400" b="1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712043" y="5621758"/>
              <a:ext cx="4628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2</a:t>
              </a:r>
              <a:endParaRPr lang="ko-KR" altLang="en-US" sz="1400" b="1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251069" y="5621758"/>
              <a:ext cx="4628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4</a:t>
              </a:r>
              <a:endParaRPr lang="ko-KR" altLang="en-US" sz="1400" b="1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790095" y="5621758"/>
              <a:ext cx="4628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6</a:t>
              </a:r>
              <a:endParaRPr lang="ko-KR" altLang="en-US" sz="1400" b="1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329121" y="5621758"/>
              <a:ext cx="4628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8</a:t>
              </a:r>
              <a:endParaRPr lang="ko-KR" altLang="en-US" sz="1400" b="1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868145" y="5621758"/>
              <a:ext cx="4628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10</a:t>
              </a:r>
              <a:endParaRPr lang="ko-KR" altLang="en-US" sz="1400" b="1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 rot="16200000">
              <a:off x="664765" y="3519078"/>
              <a:ext cx="27936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Cumulative Frequency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73017" y="2221162"/>
              <a:ext cx="3343199" cy="33754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" name="타원 27"/>
            <p:cNvSpPr/>
            <p:nvPr/>
          </p:nvSpPr>
          <p:spPr>
            <a:xfrm>
              <a:off x="5147924" y="4498157"/>
              <a:ext cx="98365" cy="10150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413130" y="4395019"/>
              <a:ext cx="10081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Trace</a:t>
              </a:r>
              <a:endPara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413130" y="4649937"/>
              <a:ext cx="100811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Random</a:t>
              </a:r>
              <a:endPara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072859" y="4634583"/>
              <a:ext cx="34027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x</a:t>
              </a:r>
              <a:endPara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40" name="직사각형 39"/>
            <p:cNvSpPr/>
            <p:nvPr/>
          </p:nvSpPr>
          <p:spPr>
            <a:xfrm>
              <a:off x="3203849" y="2026497"/>
              <a:ext cx="1080120" cy="898447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72448247"/>
      </p:ext>
    </p:extLst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양식_공청회_발표자료-총괄-양식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기본 디자인">
      <a:majorFont>
        <a:latin typeface="HY견고딕"/>
        <a:ea typeface="HY견고딕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lIns="252000" rtlCol="0" anchor="ctr"/>
      <a:lstStyle>
        <a:defPPr>
          <a:defRPr sz="1600" dirty="0" smtClean="0">
            <a:solidFill>
              <a:srgbClr val="00B050"/>
            </a:solidFill>
            <a:latin typeface="Courier New" pitchFamily="49" charset="0"/>
            <a:ea typeface="맑은 고딕" pitchFamily="50" charset="-127"/>
            <a:cs typeface="Courier New" pitchFamily="49" charset="0"/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110154</TotalTime>
  <Words>705</Words>
  <Application>Microsoft Office PowerPoint</Application>
  <PresentationFormat>화면 슬라이드 쇼(4:3)</PresentationFormat>
  <Paragraphs>174</Paragraphs>
  <Slides>12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21" baseType="lpstr">
      <vt:lpstr>Adobe Arabic</vt:lpstr>
      <vt:lpstr>Adobe 고딕 Std B</vt:lpstr>
      <vt:lpstr>HY견고딕</vt:lpstr>
      <vt:lpstr>굴림</vt:lpstr>
      <vt:lpstr>맑은 고딕</vt:lpstr>
      <vt:lpstr>Arial</vt:lpstr>
      <vt:lpstr>Courier New</vt:lpstr>
      <vt:lpstr>Wingdings</vt:lpstr>
      <vt:lpstr>양식_공청회_발표자료-총괄-양식</vt:lpstr>
      <vt:lpstr>Operating Systems </vt:lpstr>
      <vt:lpstr>PowerPoint 프레젠테이션</vt:lpstr>
      <vt:lpstr>Overview</vt:lpstr>
      <vt:lpstr>Problem of Unix FileSystem (UFS)</vt:lpstr>
      <vt:lpstr>FFS: Disk Awareness is the solution</vt:lpstr>
      <vt:lpstr>Cylinder Group</vt:lpstr>
      <vt:lpstr>Cylinder Group (Cont.)</vt:lpstr>
      <vt:lpstr>How To Allocate Files and Directories?</vt:lpstr>
      <vt:lpstr>FFS Locality for SEER Traces.</vt:lpstr>
      <vt:lpstr>The Large-File Exception</vt:lpstr>
      <vt:lpstr>A few other things about FFS</vt:lpstr>
      <vt:lpstr>Summary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Pintos Project</dc:title>
  <dc:subject/>
  <dc:creator>유진수 (jedisty@hanyang.ac.kr)</dc:creator>
  <cp:keywords/>
  <dc:description/>
  <cp:lastModifiedBy>유승원</cp:lastModifiedBy>
  <cp:revision>4172</cp:revision>
  <cp:lastPrinted>2019-09-09T02:10:38Z</cp:lastPrinted>
  <dcterms:created xsi:type="dcterms:W3CDTF">2011-05-01T06:09:10Z</dcterms:created>
  <dcterms:modified xsi:type="dcterms:W3CDTF">2022-06-07T23:20:02Z</dcterms:modified>
  <cp:category/>
</cp:coreProperties>
</file>