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9"/>
  </p:notesMasterIdLst>
  <p:sldIdLst>
    <p:sldId id="2877" r:id="rId2"/>
    <p:sldId id="2492" r:id="rId3"/>
    <p:sldId id="2493" r:id="rId4"/>
    <p:sldId id="2494" r:id="rId5"/>
    <p:sldId id="2495" r:id="rId6"/>
    <p:sldId id="2496" r:id="rId7"/>
    <p:sldId id="2497" r:id="rId8"/>
    <p:sldId id="2498" r:id="rId9"/>
    <p:sldId id="2499" r:id="rId10"/>
    <p:sldId id="2902" r:id="rId11"/>
    <p:sldId id="2903" r:id="rId12"/>
    <p:sldId id="2904" r:id="rId13"/>
    <p:sldId id="2905" r:id="rId14"/>
    <p:sldId id="3393" r:id="rId15"/>
    <p:sldId id="3394" r:id="rId16"/>
    <p:sldId id="3395" r:id="rId17"/>
    <p:sldId id="3396" r:id="rId18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87" autoAdjust="0"/>
    <p:restoredTop sz="92055" autoAdjust="0"/>
  </p:normalViewPr>
  <p:slideViewPr>
    <p:cSldViewPr>
      <p:cViewPr varScale="1">
        <p:scale>
          <a:sx n="67" d="100"/>
          <a:sy n="67" d="100"/>
        </p:scale>
        <p:origin x="66" y="9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035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1pPr>
            <a:lvl2pPr marL="742950" indent="-285750" eaLnBrk="0" hangingPunct="0"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2pPr>
            <a:lvl3pPr marL="11430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3pPr>
            <a:lvl4pPr marL="16002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4pPr>
            <a:lvl5pPr marL="2057400" indent="-228600" eaLnBrk="0" hangingPunct="0"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Arial" charset="0"/>
                <a:ea typeface="굴림" charset="-127"/>
              </a:defRPr>
            </a:lvl9pPr>
          </a:lstStyle>
          <a:p>
            <a:pPr eaLnBrk="1" hangingPunct="1"/>
            <a:fld id="{CAB7283E-766C-E34F-AA4F-852A1A981379}" type="slidenum">
              <a:rPr kumimoji="0" lang="de-DE" altLang="ko-KR" sz="1300"/>
              <a:pPr eaLnBrk="1" hangingPunct="1"/>
              <a:t>10</a:t>
            </a:fld>
            <a:endParaRPr kumimoji="0" lang="de-DE" altLang="ko-KR" sz="1300"/>
          </a:p>
        </p:txBody>
      </p:sp>
    </p:spTree>
    <p:extLst>
      <p:ext uri="{BB962C8B-B14F-4D97-AF65-F5344CB8AC3E}">
        <p14:creationId xmlns:p14="http://schemas.microsoft.com/office/powerpoint/2010/main" val="166892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29375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모서리가 둥근 직사각형 65"/>
          <p:cNvSpPr>
            <a:spLocks noChangeArrowheads="1"/>
          </p:cNvSpPr>
          <p:nvPr/>
        </p:nvSpPr>
        <p:spPr bwMode="auto">
          <a:xfrm>
            <a:off x="5172075" y="4389438"/>
            <a:ext cx="446088" cy="731837"/>
          </a:xfrm>
          <a:prstGeom prst="roundRect">
            <a:avLst>
              <a:gd name="adj" fmla="val 16667"/>
            </a:avLst>
          </a:prstGeom>
          <a:solidFill>
            <a:srgbClr val="F4ECDE"/>
          </a:solidFill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>
            <a:outerShdw blurRad="63500" dist="63500" dir="90000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defRPr/>
            </a:pPr>
            <a:endParaRPr kumimoji="0" lang="ko-KR" altLang="en-US" sz="140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67" name="모서리가 둥근 직사각형 66"/>
          <p:cNvSpPr>
            <a:spLocks noChangeArrowheads="1"/>
          </p:cNvSpPr>
          <p:nvPr/>
        </p:nvSpPr>
        <p:spPr bwMode="auto">
          <a:xfrm>
            <a:off x="5719763" y="4073525"/>
            <a:ext cx="447675" cy="1368425"/>
          </a:xfrm>
          <a:prstGeom prst="roundRect">
            <a:avLst>
              <a:gd name="adj" fmla="val 16667"/>
            </a:avLst>
          </a:prstGeom>
          <a:solidFill>
            <a:srgbClr val="F4ECDE"/>
          </a:solidFill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>
            <a:outerShdw blurRad="63500" dist="63500" dir="90000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defRPr/>
            </a:pPr>
            <a:endParaRPr kumimoji="0" lang="ko-KR" altLang="en-US" sz="140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65" name="모서리가 둥근 직사각형 64"/>
          <p:cNvSpPr>
            <a:spLocks noChangeArrowheads="1"/>
          </p:cNvSpPr>
          <p:nvPr/>
        </p:nvSpPr>
        <p:spPr bwMode="auto">
          <a:xfrm>
            <a:off x="3606800" y="3952875"/>
            <a:ext cx="538163" cy="771525"/>
          </a:xfrm>
          <a:prstGeom prst="roundRect">
            <a:avLst>
              <a:gd name="adj" fmla="val 16667"/>
            </a:avLst>
          </a:prstGeom>
          <a:solidFill>
            <a:srgbClr val="F4ECDE"/>
          </a:solidFill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>
            <a:outerShdw blurRad="63500" dist="63500" dir="90000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defRPr/>
            </a:pPr>
            <a:endParaRPr kumimoji="0" lang="ko-KR" altLang="en-US" sz="140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64" name="모서리가 둥근 직사각형 63"/>
          <p:cNvSpPr>
            <a:spLocks noChangeArrowheads="1"/>
          </p:cNvSpPr>
          <p:nvPr/>
        </p:nvSpPr>
        <p:spPr bwMode="auto">
          <a:xfrm>
            <a:off x="4276725" y="1798638"/>
            <a:ext cx="762000" cy="2143125"/>
          </a:xfrm>
          <a:prstGeom prst="roundRect">
            <a:avLst>
              <a:gd name="adj" fmla="val 16667"/>
            </a:avLst>
          </a:prstGeom>
          <a:solidFill>
            <a:srgbClr val="F4ECDE"/>
          </a:solidFill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>
            <a:outerShdw blurRad="63500" dist="63500" dir="90000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 latinLnBrk="0">
              <a:defRPr/>
            </a:pPr>
            <a:endParaRPr kumimoji="0" lang="ko-KR" altLang="en-US" sz="1400" dirty="0">
              <a:latin typeface="Tahoma" pitchFamily="34" charset="0"/>
              <a:ea typeface="굴림" pitchFamily="50" charset="-127"/>
              <a:cs typeface="Tahoma" pitchFamily="34" charset="0"/>
            </a:endParaRPr>
          </a:p>
        </p:txBody>
      </p:sp>
      <p:sp>
        <p:nvSpPr>
          <p:cNvPr id="3072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>
                <a:ea typeface="굴림" charset="-127"/>
              </a:rPr>
              <a:t>File Structure: Indexed Allocation</a:t>
            </a:r>
            <a:endParaRPr lang="ko-KR" altLang="en-US" dirty="0">
              <a:ea typeface="굴림" charset="-127"/>
            </a:endParaRPr>
          </a:p>
        </p:txBody>
      </p:sp>
      <p:grpSp>
        <p:nvGrpSpPr>
          <p:cNvPr id="30727" name="그룹 78"/>
          <p:cNvGrpSpPr>
            <a:grpSpLocks/>
          </p:cNvGrpSpPr>
          <p:nvPr/>
        </p:nvGrpSpPr>
        <p:grpSpPr bwMode="auto">
          <a:xfrm>
            <a:off x="1685925" y="1096963"/>
            <a:ext cx="5273675" cy="4332287"/>
            <a:chOff x="1480176" y="1210297"/>
            <a:chExt cx="6063624" cy="4939043"/>
          </a:xfrm>
        </p:grpSpPr>
        <p:grpSp>
          <p:nvGrpSpPr>
            <p:cNvPr id="30740" name="그룹 77"/>
            <p:cNvGrpSpPr>
              <a:grpSpLocks/>
            </p:cNvGrpSpPr>
            <p:nvPr/>
          </p:nvGrpSpPr>
          <p:grpSpPr bwMode="auto">
            <a:xfrm>
              <a:off x="1480176" y="1210297"/>
              <a:ext cx="1957186" cy="4626386"/>
              <a:chOff x="1480176" y="1210297"/>
              <a:chExt cx="1957186" cy="4626386"/>
            </a:xfrm>
          </p:grpSpPr>
          <p:sp>
            <p:nvSpPr>
              <p:cNvPr id="53" name="직사각형 3"/>
              <p:cNvSpPr>
                <a:spLocks noChangeArrowheads="1"/>
              </p:cNvSpPr>
              <p:nvPr/>
            </p:nvSpPr>
            <p:spPr bwMode="auto">
              <a:xfrm>
                <a:off x="1482002" y="1210297"/>
                <a:ext cx="1954889" cy="4625941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direct blocks</a:t>
                </a: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30789" name="TextBox 4"/>
              <p:cNvSpPr txBox="1">
                <a:spLocks noChangeArrowheads="1"/>
              </p:cNvSpPr>
              <p:nvPr/>
            </p:nvSpPr>
            <p:spPr bwMode="auto">
              <a:xfrm>
                <a:off x="1480176" y="1223001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mode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30790" name="TextBox 5"/>
              <p:cNvSpPr txBox="1">
                <a:spLocks noChangeArrowheads="1"/>
              </p:cNvSpPr>
              <p:nvPr/>
            </p:nvSpPr>
            <p:spPr bwMode="auto">
              <a:xfrm>
                <a:off x="1480176" y="1543994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owners (2)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30791" name="TextBox 6"/>
              <p:cNvSpPr txBox="1">
                <a:spLocks noChangeArrowheads="1"/>
              </p:cNvSpPr>
              <p:nvPr/>
            </p:nvSpPr>
            <p:spPr bwMode="auto">
              <a:xfrm>
                <a:off x="1480176" y="1867843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timestamp (3)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30792" name="TextBox 7"/>
              <p:cNvSpPr txBox="1">
                <a:spLocks noChangeArrowheads="1"/>
              </p:cNvSpPr>
              <p:nvPr/>
            </p:nvSpPr>
            <p:spPr bwMode="auto">
              <a:xfrm>
                <a:off x="1480176" y="2196456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size block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30793" name="TextBox 8"/>
              <p:cNvSpPr txBox="1">
                <a:spLocks noChangeArrowheads="1"/>
              </p:cNvSpPr>
              <p:nvPr/>
            </p:nvSpPr>
            <p:spPr bwMode="auto">
              <a:xfrm>
                <a:off x="1480176" y="2515543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count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59" name="TextBox 9"/>
              <p:cNvSpPr txBox="1"/>
              <p:nvPr/>
            </p:nvSpPr>
            <p:spPr>
              <a:xfrm>
                <a:off x="1480176" y="4866166"/>
                <a:ext cx="1949413" cy="3221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15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single indirect</a:t>
                </a:r>
                <a:endParaRPr kumimoji="0" lang="ko-KR" altLang="en-US" sz="15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60" name="TextBox 10"/>
              <p:cNvSpPr txBox="1"/>
              <p:nvPr/>
            </p:nvSpPr>
            <p:spPr>
              <a:xfrm>
                <a:off x="1480176" y="5186507"/>
                <a:ext cx="1949413" cy="32215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</a:ln>
            </p:spPr>
            <p:txBody>
              <a:bodyPr>
                <a:spAutoFit/>
              </a:bodyPr>
              <a:lstStyle/>
              <a:p>
                <a:pPr algn="ctr" latinLnBrk="0">
                  <a:defRPr/>
                </a:pPr>
                <a:r>
                  <a:rPr kumimoji="0" lang="en-US" altLang="ko-KR" sz="15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double indirect</a:t>
                </a:r>
                <a:endParaRPr kumimoji="0" lang="ko-KR" altLang="en-US" sz="15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30796" name="TextBox 11"/>
              <p:cNvSpPr txBox="1">
                <a:spLocks noChangeArrowheads="1"/>
              </p:cNvSpPr>
              <p:nvPr/>
            </p:nvSpPr>
            <p:spPr bwMode="auto">
              <a:xfrm>
                <a:off x="1480176" y="5506393"/>
                <a:ext cx="1947871" cy="323165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algn="ctr" eaLnBrk="1" latinLnBrk="0" hangingPunct="1"/>
                <a:r>
                  <a:rPr kumimoji="0" lang="en-US" altLang="ko-KR" sz="1500">
                    <a:latin typeface="Tahoma" charset="0"/>
                  </a:rPr>
                  <a:t>triple indirect</a:t>
                </a:r>
                <a:endParaRPr kumimoji="0" lang="ko-KR" altLang="en-US" sz="1500">
                  <a:latin typeface="Tahoma" charset="0"/>
                </a:endParaRPr>
              </a:p>
            </p:txBody>
          </p:sp>
          <p:sp>
            <p:nvSpPr>
              <p:cNvPr id="30797" name="TextBox 12"/>
              <p:cNvSpPr txBox="1">
                <a:spLocks noChangeArrowheads="1"/>
              </p:cNvSpPr>
              <p:nvPr/>
            </p:nvSpPr>
            <p:spPr bwMode="auto">
              <a:xfrm>
                <a:off x="3185160" y="3688080"/>
                <a:ext cx="245580" cy="7848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1pPr>
                <a:lvl2pPr marL="742950" indent="-28575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1"/>
                    </a:solidFill>
                    <a:latin typeface="Arial" charset="0"/>
                    <a:ea typeface="굴림" charset="-127"/>
                  </a:defRPr>
                </a:lvl9pPr>
              </a:lstStyle>
              <a:p>
                <a:pPr eaLnBrk="1" latinLnBrk="0" hangingPunct="1"/>
                <a:r>
                  <a:rPr kumimoji="0" lang="en-US" altLang="ko-KR" sz="1500">
                    <a:latin typeface="Tahoma" charset="0"/>
                  </a:rPr>
                  <a:t>.</a:t>
                </a:r>
              </a:p>
              <a:p>
                <a:pPr eaLnBrk="1" latinLnBrk="0" hangingPunct="1"/>
                <a:r>
                  <a:rPr kumimoji="0" lang="en-US" altLang="ko-KR" sz="1500">
                    <a:latin typeface="Tahoma" charset="0"/>
                  </a:rPr>
                  <a:t>.</a:t>
                </a:r>
              </a:p>
              <a:p>
                <a:pPr eaLnBrk="1" latinLnBrk="0" hangingPunct="1"/>
                <a:r>
                  <a:rPr kumimoji="0" lang="en-US" altLang="ko-KR" sz="1500">
                    <a:latin typeface="Tahoma" charset="0"/>
                  </a:rPr>
                  <a:t>.</a:t>
                </a:r>
                <a:endParaRPr kumimoji="0" lang="ko-KR" altLang="en-US" sz="1500">
                  <a:latin typeface="Tahoma" charset="0"/>
                </a:endParaRPr>
              </a:p>
            </p:txBody>
          </p:sp>
        </p:grpSp>
        <p:grpSp>
          <p:nvGrpSpPr>
            <p:cNvPr id="30741" name="그룹 75"/>
            <p:cNvGrpSpPr>
              <a:grpSpLocks/>
            </p:cNvGrpSpPr>
            <p:nvPr/>
          </p:nvGrpSpPr>
          <p:grpSpPr bwMode="auto">
            <a:xfrm>
              <a:off x="3238944" y="2224452"/>
              <a:ext cx="1965122" cy="1479174"/>
              <a:chOff x="3238944" y="2224452"/>
              <a:chExt cx="1965122" cy="1479174"/>
            </a:xfrm>
          </p:grpSpPr>
          <p:sp>
            <p:nvSpPr>
              <p:cNvPr id="44" name="직사각형 43"/>
              <p:cNvSpPr>
                <a:spLocks noChangeArrowheads="1"/>
              </p:cNvSpPr>
              <p:nvPr/>
            </p:nvSpPr>
            <p:spPr bwMode="auto">
              <a:xfrm>
                <a:off x="4594127" y="2223806"/>
                <a:ext cx="609648" cy="228039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45" name="직사각형 14"/>
              <p:cNvSpPr>
                <a:spLocks noChangeArrowheads="1"/>
              </p:cNvSpPr>
              <p:nvPr/>
            </p:nvSpPr>
            <p:spPr bwMode="auto">
              <a:xfrm>
                <a:off x="4594127" y="2688933"/>
                <a:ext cx="609648" cy="229850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46" name="직사각형 15"/>
              <p:cNvSpPr>
                <a:spLocks noChangeArrowheads="1"/>
              </p:cNvSpPr>
              <p:nvPr/>
            </p:nvSpPr>
            <p:spPr bwMode="auto">
              <a:xfrm>
                <a:off x="4594127" y="3139583"/>
                <a:ext cx="609648" cy="229849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47" name="직사각형 46"/>
              <p:cNvSpPr>
                <a:spLocks noChangeArrowheads="1"/>
              </p:cNvSpPr>
              <p:nvPr/>
            </p:nvSpPr>
            <p:spPr bwMode="auto">
              <a:xfrm>
                <a:off x="3239759" y="3078048"/>
                <a:ext cx="89440" cy="1140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48" name="직사각형 47"/>
              <p:cNvSpPr>
                <a:spLocks noChangeArrowheads="1"/>
              </p:cNvSpPr>
              <p:nvPr/>
            </p:nvSpPr>
            <p:spPr bwMode="auto">
              <a:xfrm>
                <a:off x="3239759" y="3331426"/>
                <a:ext cx="89440" cy="1140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49" name="직사각형 48"/>
              <p:cNvSpPr>
                <a:spLocks noChangeArrowheads="1"/>
              </p:cNvSpPr>
              <p:nvPr/>
            </p:nvSpPr>
            <p:spPr bwMode="auto">
              <a:xfrm>
                <a:off x="3239759" y="3590232"/>
                <a:ext cx="89440" cy="1140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cxnSp>
            <p:nvCxnSpPr>
              <p:cNvPr id="50" name="꺾인 연결선 49"/>
              <p:cNvCxnSpPr>
                <a:cxnSpLocks noChangeShapeType="1"/>
                <a:stCxn id="47" idx="3"/>
                <a:endCxn id="44" idx="1"/>
              </p:cNvCxnSpPr>
              <p:nvPr/>
            </p:nvCxnSpPr>
            <p:spPr bwMode="auto">
              <a:xfrm flipV="1">
                <a:off x="3329199" y="2337825"/>
                <a:ext cx="1264928" cy="798138"/>
              </a:xfrm>
              <a:prstGeom prst="bentConnector3">
                <a:avLst>
                  <a:gd name="adj1" fmla="val 33171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51" name="꺾인 연결선 50"/>
              <p:cNvCxnSpPr>
                <a:cxnSpLocks noChangeShapeType="1"/>
                <a:stCxn id="48" idx="3"/>
              </p:cNvCxnSpPr>
              <p:nvPr/>
            </p:nvCxnSpPr>
            <p:spPr bwMode="auto">
              <a:xfrm flipV="1">
                <a:off x="3329199" y="2802953"/>
                <a:ext cx="1264928" cy="584577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52" name="꺾인 연결선 51"/>
              <p:cNvCxnSpPr>
                <a:cxnSpLocks noChangeShapeType="1"/>
                <a:stCxn id="49" idx="3"/>
              </p:cNvCxnSpPr>
              <p:nvPr/>
            </p:nvCxnSpPr>
            <p:spPr bwMode="auto">
              <a:xfrm flipV="1">
                <a:off x="3329199" y="3255412"/>
                <a:ext cx="1264928" cy="390925"/>
              </a:xfrm>
              <a:prstGeom prst="bentConnector3">
                <a:avLst>
                  <a:gd name="adj1" fmla="val 68028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</p:grpSp>
        <p:grpSp>
          <p:nvGrpSpPr>
            <p:cNvPr id="30742" name="그룹 73"/>
            <p:cNvGrpSpPr>
              <a:grpSpLocks/>
            </p:cNvGrpSpPr>
            <p:nvPr/>
          </p:nvGrpSpPr>
          <p:grpSpPr bwMode="auto">
            <a:xfrm>
              <a:off x="3238944" y="4098812"/>
              <a:ext cx="1965122" cy="1144297"/>
              <a:chOff x="3238944" y="4098812"/>
              <a:chExt cx="1965122" cy="1144297"/>
            </a:xfrm>
          </p:grpSpPr>
          <p:sp>
            <p:nvSpPr>
              <p:cNvPr id="32" name="직사각형 16"/>
              <p:cNvSpPr>
                <a:spLocks noChangeArrowheads="1"/>
              </p:cNvSpPr>
              <p:nvPr/>
            </p:nvSpPr>
            <p:spPr bwMode="auto">
              <a:xfrm>
                <a:off x="4594127" y="4098796"/>
                <a:ext cx="609648" cy="228039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33" name="직사각형 32"/>
              <p:cNvSpPr>
                <a:spLocks noChangeArrowheads="1"/>
              </p:cNvSpPr>
              <p:nvPr/>
            </p:nvSpPr>
            <p:spPr bwMode="auto">
              <a:xfrm>
                <a:off x="4594127" y="4563924"/>
                <a:ext cx="609648" cy="228039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34" name="직사각형 33"/>
              <p:cNvSpPr>
                <a:spLocks noChangeArrowheads="1"/>
              </p:cNvSpPr>
              <p:nvPr/>
            </p:nvSpPr>
            <p:spPr bwMode="auto">
              <a:xfrm>
                <a:off x="4594127" y="5014574"/>
                <a:ext cx="609648" cy="228039"/>
              </a:xfrm>
              <a:prstGeom prst="rect">
                <a:avLst/>
              </a:prstGeom>
              <a:solidFill>
                <a:srgbClr val="BFBFBF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latinLnBrk="0">
                  <a:defRPr/>
                </a:pPr>
                <a:r>
                  <a:rPr kumimoji="0" lang="en-US" altLang="ko-KR" sz="1400" dirty="0">
                    <a:latin typeface="Tahoma" pitchFamily="34" charset="0"/>
                    <a:ea typeface="굴림" pitchFamily="50" charset="-127"/>
                    <a:cs typeface="Tahoma" pitchFamily="34" charset="0"/>
                  </a:rPr>
                  <a:t>Data</a:t>
                </a:r>
              </a:p>
            </p:txBody>
          </p:sp>
          <p:sp>
            <p:nvSpPr>
              <p:cNvPr id="35" name="직사각형 34"/>
              <p:cNvSpPr>
                <a:spLocks noChangeArrowheads="1"/>
              </p:cNvSpPr>
              <p:nvPr/>
            </p:nvSpPr>
            <p:spPr bwMode="auto">
              <a:xfrm>
                <a:off x="3239759" y="4580213"/>
                <a:ext cx="89440" cy="114019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sp>
            <p:nvSpPr>
              <p:cNvPr id="36" name="직사각형 35"/>
              <p:cNvSpPr>
                <a:spLocks noChangeArrowheads="1"/>
              </p:cNvSpPr>
              <p:nvPr/>
            </p:nvSpPr>
            <p:spPr bwMode="auto">
              <a:xfrm>
                <a:off x="3239759" y="5029052"/>
                <a:ext cx="89440" cy="11583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cxnSp>
            <p:nvCxnSpPr>
              <p:cNvPr id="37" name="꺾인 연결선 36"/>
              <p:cNvCxnSpPr>
                <a:cxnSpLocks noChangeShapeType="1"/>
                <a:stCxn id="35" idx="3"/>
              </p:cNvCxnSpPr>
              <p:nvPr/>
            </p:nvCxnSpPr>
            <p:spPr bwMode="auto">
              <a:xfrm flipV="1">
                <a:off x="3329199" y="4212815"/>
                <a:ext cx="1264928" cy="423502"/>
              </a:xfrm>
              <a:prstGeom prst="bentConnector3">
                <a:avLst>
                  <a:gd name="adj1" fmla="val 30769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grpSp>
            <p:nvGrpSpPr>
              <p:cNvPr id="30773" name="그룹 39"/>
              <p:cNvGrpSpPr>
                <a:grpSpLocks/>
              </p:cNvGrpSpPr>
              <p:nvPr/>
            </p:nvGrpSpPr>
            <p:grpSpPr bwMode="auto">
              <a:xfrm>
                <a:off x="3863340" y="4564380"/>
                <a:ext cx="245580" cy="623180"/>
                <a:chOff x="3863340" y="4564380"/>
                <a:chExt cx="245580" cy="623180"/>
              </a:xfrm>
            </p:grpSpPr>
            <p:sp>
              <p:nvSpPr>
                <p:cNvPr id="42" name="직사각형 41"/>
                <p:cNvSpPr>
                  <a:spLocks noChangeArrowheads="1"/>
                </p:cNvSpPr>
                <p:nvPr/>
              </p:nvSpPr>
              <p:spPr bwMode="auto">
                <a:xfrm>
                  <a:off x="3878611" y="4585642"/>
                  <a:ext cx="198957" cy="593626"/>
                </a:xfrm>
                <a:prstGeom prst="rect">
                  <a:avLst/>
                </a:prstGeom>
                <a:solidFill>
                  <a:srgbClr val="BFBFBF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algn="ctr" latinLnBrk="0">
                    <a:defRPr/>
                  </a:pPr>
                  <a:endParaRPr kumimoji="0" lang="ko-KR" altLang="en-US" sz="1400" dirty="0">
                    <a:latin typeface="Tahoma" pitchFamily="34" charset="0"/>
                    <a:ea typeface="굴림" pitchFamily="50" charset="-127"/>
                    <a:cs typeface="Tahoma" pitchFamily="34" charset="0"/>
                  </a:endParaRPr>
                </a:p>
              </p:txBody>
            </p:sp>
            <p:sp>
              <p:nvSpPr>
                <p:cNvPr id="30778" name="TextBox 38"/>
                <p:cNvSpPr txBox="1">
                  <a:spLocks noChangeArrowheads="1"/>
                </p:cNvSpPr>
                <p:nvPr/>
              </p:nvSpPr>
              <p:spPr bwMode="auto">
                <a:xfrm>
                  <a:off x="3863340" y="4564380"/>
                  <a:ext cx="245580" cy="6001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5pPr>
                  <a:lvl6pPr marL="25146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6pPr>
                  <a:lvl7pPr marL="29718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7pPr>
                  <a:lvl8pPr marL="34290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8pPr>
                  <a:lvl9pPr marL="38862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 sz="2000">
                      <a:solidFill>
                        <a:schemeClr val="tx1"/>
                      </a:solidFill>
                      <a:latin typeface="Arial" charset="0"/>
                      <a:ea typeface="굴림" charset="-127"/>
                    </a:defRPr>
                  </a:lvl9pPr>
                </a:lstStyle>
                <a:p>
                  <a:pPr eaLnBrk="1" latinLnBrk="0" hangingPunct="1"/>
                  <a:r>
                    <a:rPr kumimoji="0" lang="en-US" altLang="ko-KR" sz="1100">
                      <a:latin typeface="Tahoma" charset="0"/>
                    </a:rPr>
                    <a:t>.</a:t>
                  </a:r>
                </a:p>
                <a:p>
                  <a:pPr eaLnBrk="1" latinLnBrk="0" hangingPunct="1"/>
                  <a:r>
                    <a:rPr kumimoji="0" lang="en-US" altLang="ko-KR" sz="1100">
                      <a:latin typeface="Tahoma" charset="0"/>
                    </a:rPr>
                    <a:t>.</a:t>
                  </a:r>
                </a:p>
                <a:p>
                  <a:pPr eaLnBrk="1" latinLnBrk="0" hangingPunct="1"/>
                  <a:r>
                    <a:rPr kumimoji="0" lang="en-US" altLang="ko-KR" sz="1100">
                      <a:latin typeface="Tahoma" charset="0"/>
                    </a:rPr>
                    <a:t>.</a:t>
                  </a:r>
                  <a:endParaRPr kumimoji="0" lang="ko-KR" altLang="en-US" sz="1100">
                    <a:latin typeface="Tahoma" charset="0"/>
                  </a:endParaRPr>
                </a:p>
              </p:txBody>
            </p:sp>
          </p:grpSp>
          <p:cxnSp>
            <p:nvCxnSpPr>
              <p:cNvPr id="39" name="꺾인 연결선 38"/>
              <p:cNvCxnSpPr>
                <a:cxnSpLocks noChangeShapeType="1"/>
                <a:stCxn id="36" idx="3"/>
                <a:endCxn id="30778" idx="1"/>
              </p:cNvCxnSpPr>
              <p:nvPr/>
            </p:nvCxnSpPr>
            <p:spPr bwMode="auto">
              <a:xfrm flipV="1">
                <a:off x="3329199" y="4864357"/>
                <a:ext cx="534810" cy="220800"/>
              </a:xfrm>
              <a:prstGeom prst="bentConnector3">
                <a:avLst>
                  <a:gd name="adj1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40" name="직선 화살표 연결선 39"/>
              <p:cNvCxnSpPr>
                <a:cxnSpLocks noChangeShapeType="1"/>
                <a:endCxn id="33" idx="1"/>
              </p:cNvCxnSpPr>
              <p:nvPr/>
            </p:nvCxnSpPr>
            <p:spPr bwMode="auto">
              <a:xfrm flipV="1">
                <a:off x="4031937" y="4677944"/>
                <a:ext cx="562190" cy="723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cxnSp>
            <p:nvCxnSpPr>
              <p:cNvPr id="41" name="직선 화살표 연결선 40"/>
              <p:cNvCxnSpPr>
                <a:cxnSpLocks noChangeShapeType="1"/>
              </p:cNvCxnSpPr>
              <p:nvPr/>
            </p:nvCxnSpPr>
            <p:spPr bwMode="auto">
              <a:xfrm flipV="1">
                <a:off x="4031937" y="5097826"/>
                <a:ext cx="562190" cy="7239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</p:grpSp>
        <p:grpSp>
          <p:nvGrpSpPr>
            <p:cNvPr id="30743" name="그룹 76"/>
            <p:cNvGrpSpPr>
              <a:grpSpLocks/>
            </p:cNvGrpSpPr>
            <p:nvPr/>
          </p:nvGrpSpPr>
          <p:grpSpPr bwMode="auto">
            <a:xfrm>
              <a:off x="3238944" y="4587638"/>
              <a:ext cx="4304856" cy="1561702"/>
              <a:chOff x="3238944" y="4587638"/>
              <a:chExt cx="4304856" cy="1561702"/>
            </a:xfrm>
          </p:grpSpPr>
          <p:sp>
            <p:nvSpPr>
              <p:cNvPr id="10" name="직사각형 9"/>
              <p:cNvSpPr>
                <a:spLocks noChangeArrowheads="1"/>
              </p:cNvSpPr>
              <p:nvPr/>
            </p:nvSpPr>
            <p:spPr bwMode="auto">
              <a:xfrm>
                <a:off x="3239759" y="5327674"/>
                <a:ext cx="89440" cy="11402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63500" dist="63500" dir="900004" sx="999" sy="999" algn="ctr" rotWithShape="0">
                  <a:srgbClr val="000000">
                    <a:alpha val="50000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round/>
                    <a:headEnd type="none" w="sm" len="sm"/>
                    <a:tailEnd type="triangle" w="sm" len="sm"/>
                  </a14:hiddenLine>
                </a:ext>
              </a:extLst>
            </p:spPr>
            <p:txBody>
              <a:bodyPr wrap="none" anchor="ctr"/>
              <a:lstStyle/>
              <a:p>
                <a:pPr algn="ctr" latinLnBrk="0">
                  <a:defRPr/>
                </a:pPr>
                <a:endParaRPr kumimoji="0" lang="ko-KR" altLang="en-US" sz="1400" dirty="0">
                  <a:latin typeface="Tahoma" pitchFamily="34" charset="0"/>
                  <a:ea typeface="굴림" pitchFamily="50" charset="-127"/>
                  <a:cs typeface="Tahoma" pitchFamily="34" charset="0"/>
                </a:endParaRPr>
              </a:p>
            </p:txBody>
          </p:sp>
          <p:cxnSp>
            <p:nvCxnSpPr>
              <p:cNvPr id="11" name="직선 화살표 연결선 10"/>
              <p:cNvCxnSpPr>
                <a:cxnSpLocks noChangeShapeType="1"/>
                <a:stCxn id="10" idx="3"/>
                <a:endCxn id="30762" idx="1"/>
              </p:cNvCxnSpPr>
              <p:nvPr/>
            </p:nvCxnSpPr>
            <p:spPr bwMode="auto">
              <a:xfrm flipV="1">
                <a:off x="3329199" y="5381970"/>
                <a:ext cx="2287092" cy="181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>
                <a:outerShdw blurRad="63500" dist="63500" dir="900004" algn="ctr" rotWithShape="0">
                  <a:srgbClr val="000000">
                    <a:alpha val="50000"/>
                  </a:srgbClr>
                </a:outerShdw>
              </a:effectLst>
            </p:spPr>
          </p:cxnSp>
          <p:grpSp>
            <p:nvGrpSpPr>
              <p:cNvPr id="30747" name="그룹 72"/>
              <p:cNvGrpSpPr>
                <a:grpSpLocks/>
              </p:cNvGrpSpPr>
              <p:nvPr/>
            </p:nvGrpSpPr>
            <p:grpSpPr bwMode="auto">
              <a:xfrm>
                <a:off x="5615940" y="4587638"/>
                <a:ext cx="1927860" cy="1561702"/>
                <a:chOff x="5615940" y="4587638"/>
                <a:chExt cx="1927860" cy="1561702"/>
              </a:xfrm>
            </p:grpSpPr>
            <p:sp>
              <p:nvSpPr>
                <p:cNvPr id="13" name="직사각형 12"/>
                <p:cNvSpPr>
                  <a:spLocks noChangeArrowheads="1"/>
                </p:cNvSpPr>
                <p:nvPr/>
              </p:nvSpPr>
              <p:spPr bwMode="auto">
                <a:xfrm>
                  <a:off x="6934152" y="4587452"/>
                  <a:ext cx="609648" cy="228039"/>
                </a:xfrm>
                <a:prstGeom prst="rect">
                  <a:avLst/>
                </a:prstGeom>
                <a:solidFill>
                  <a:srgbClr val="BFBFBF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algn="ctr" latinLnBrk="0">
                    <a:defRPr/>
                  </a:pPr>
                  <a:r>
                    <a:rPr kumimoji="0" lang="en-US" altLang="ko-KR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rPr>
                    <a:t>Data</a:t>
                  </a:r>
                </a:p>
              </p:txBody>
            </p:sp>
            <p:sp>
              <p:nvSpPr>
                <p:cNvPr id="14" name="직사각형 13"/>
                <p:cNvSpPr>
                  <a:spLocks noChangeArrowheads="1"/>
                </p:cNvSpPr>
                <p:nvPr/>
              </p:nvSpPr>
              <p:spPr bwMode="auto">
                <a:xfrm>
                  <a:off x="6934152" y="5052579"/>
                  <a:ext cx="609648" cy="228039"/>
                </a:xfrm>
                <a:prstGeom prst="rect">
                  <a:avLst/>
                </a:prstGeom>
                <a:solidFill>
                  <a:srgbClr val="BFBFBF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algn="ctr" latinLnBrk="0">
                    <a:defRPr/>
                  </a:pPr>
                  <a:r>
                    <a:rPr kumimoji="0" lang="en-US" altLang="ko-KR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rPr>
                    <a:t>Data</a:t>
                  </a:r>
                </a:p>
              </p:txBody>
            </p:sp>
            <p:sp>
              <p:nvSpPr>
                <p:cNvPr id="15" name="직사각형 14"/>
                <p:cNvSpPr>
                  <a:spLocks noChangeArrowheads="1"/>
                </p:cNvSpPr>
                <p:nvPr/>
              </p:nvSpPr>
              <p:spPr bwMode="auto">
                <a:xfrm>
                  <a:off x="6934152" y="5501419"/>
                  <a:ext cx="609648" cy="228039"/>
                </a:xfrm>
                <a:prstGeom prst="rect">
                  <a:avLst/>
                </a:prstGeom>
                <a:solidFill>
                  <a:srgbClr val="BFBFBF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algn="ctr" latinLnBrk="0">
                    <a:defRPr/>
                  </a:pPr>
                  <a:r>
                    <a:rPr kumimoji="0" lang="en-US" altLang="ko-KR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rPr>
                    <a:t>Data</a:t>
                  </a:r>
                </a:p>
              </p:txBody>
            </p:sp>
            <p:sp>
              <p:nvSpPr>
                <p:cNvPr id="16" name="직사각형 15"/>
                <p:cNvSpPr>
                  <a:spLocks noChangeArrowheads="1"/>
                </p:cNvSpPr>
                <p:nvPr/>
              </p:nvSpPr>
              <p:spPr bwMode="auto">
                <a:xfrm>
                  <a:off x="6926851" y="5921301"/>
                  <a:ext cx="609648" cy="228039"/>
                </a:xfrm>
                <a:prstGeom prst="rect">
                  <a:avLst/>
                </a:prstGeom>
                <a:solidFill>
                  <a:srgbClr val="BFBFBF"/>
                </a:solidFill>
                <a:ln w="127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  <p:txBody>
                <a:bodyPr wrap="none" anchor="ctr"/>
                <a:lstStyle/>
                <a:p>
                  <a:pPr algn="ctr" latinLnBrk="0">
                    <a:defRPr/>
                  </a:pPr>
                  <a:r>
                    <a:rPr kumimoji="0" lang="en-US" altLang="ko-KR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rPr>
                    <a:t>Data</a:t>
                  </a:r>
                </a:p>
              </p:txBody>
            </p:sp>
            <p:grpSp>
              <p:nvGrpSpPr>
                <p:cNvPr id="30752" name="그룹 40"/>
                <p:cNvGrpSpPr>
                  <a:grpSpLocks/>
                </p:cNvGrpSpPr>
                <p:nvPr/>
              </p:nvGrpSpPr>
              <p:grpSpPr bwMode="auto">
                <a:xfrm>
                  <a:off x="6271260" y="4640580"/>
                  <a:ext cx="245580" cy="602528"/>
                  <a:chOff x="3863340" y="4572000"/>
                  <a:chExt cx="245580" cy="602528"/>
                </a:xfrm>
              </p:grpSpPr>
              <p:sp>
                <p:nvSpPr>
                  <p:cNvPr id="30" name="직사각형 29"/>
                  <p:cNvSpPr>
                    <a:spLocks noChangeArrowheads="1"/>
                  </p:cNvSpPr>
                  <p:nvPr/>
                </p:nvSpPr>
                <p:spPr bwMode="auto">
                  <a:xfrm>
                    <a:off x="3892856" y="4600314"/>
                    <a:ext cx="184354" cy="573719"/>
                  </a:xfrm>
                  <a:prstGeom prst="rect">
                    <a:avLst/>
                  </a:prstGeom>
                  <a:solidFill>
                    <a:srgbClr val="BFBFBF"/>
                  </a:solidFill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sm" len="sm"/>
                  </a:ln>
                  <a:effectLst>
                    <a:outerShdw blurRad="63500" dist="63500" dir="900004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 wrap="none" anchor="ctr"/>
                  <a:lstStyle/>
                  <a:p>
                    <a:pPr algn="ctr" latinLnBrk="0">
                      <a:defRPr/>
                    </a:pPr>
                    <a:endParaRPr kumimoji="0" lang="ko-KR" altLang="en-US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endParaRPr>
                  </a:p>
                </p:txBody>
              </p:sp>
              <p:sp>
                <p:nvSpPr>
                  <p:cNvPr id="30766" name="Text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3340" y="4572000"/>
                    <a:ext cx="245580" cy="60016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5pPr>
                    <a:lvl6pPr marL="25146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6pPr>
                    <a:lvl7pPr marL="29718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7pPr>
                    <a:lvl8pPr marL="34290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8pPr>
                    <a:lvl9pPr marL="38862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9pPr>
                  </a:lstStyle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  <a:endParaRPr kumimoji="0" lang="ko-KR" altLang="en-US" sz="1100">
                      <a:latin typeface="Tahoma" charset="0"/>
                    </a:endParaRPr>
                  </a:p>
                </p:txBody>
              </p:sp>
            </p:grpSp>
            <p:grpSp>
              <p:nvGrpSpPr>
                <p:cNvPr id="30753" name="그룹 43"/>
                <p:cNvGrpSpPr>
                  <a:grpSpLocks/>
                </p:cNvGrpSpPr>
                <p:nvPr/>
              </p:nvGrpSpPr>
              <p:grpSpPr bwMode="auto">
                <a:xfrm>
                  <a:off x="6271260" y="5501640"/>
                  <a:ext cx="245580" cy="601675"/>
                  <a:chOff x="3863340" y="4572000"/>
                  <a:chExt cx="245580" cy="601675"/>
                </a:xfrm>
              </p:grpSpPr>
              <p:sp>
                <p:nvSpPr>
                  <p:cNvPr id="28" name="직사각형 27"/>
                  <p:cNvSpPr>
                    <a:spLocks noChangeArrowheads="1"/>
                  </p:cNvSpPr>
                  <p:nvPr/>
                </p:nvSpPr>
                <p:spPr bwMode="auto">
                  <a:xfrm>
                    <a:off x="3892856" y="4588068"/>
                    <a:ext cx="184354" cy="586387"/>
                  </a:xfrm>
                  <a:prstGeom prst="rect">
                    <a:avLst/>
                  </a:prstGeom>
                  <a:solidFill>
                    <a:srgbClr val="BFBFBF"/>
                  </a:solidFill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sm" len="sm"/>
                  </a:ln>
                  <a:effectLst>
                    <a:outerShdw blurRad="63500" dist="63500" dir="900004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 wrap="none" anchor="ctr"/>
                  <a:lstStyle/>
                  <a:p>
                    <a:pPr algn="ctr" latinLnBrk="0">
                      <a:defRPr/>
                    </a:pPr>
                    <a:endParaRPr kumimoji="0" lang="ko-KR" altLang="en-US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endParaRPr>
                  </a:p>
                </p:txBody>
              </p:sp>
              <p:sp>
                <p:nvSpPr>
                  <p:cNvPr id="30764" name="TextBox 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3340" y="4572000"/>
                    <a:ext cx="245580" cy="60016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5pPr>
                    <a:lvl6pPr marL="25146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6pPr>
                    <a:lvl7pPr marL="29718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7pPr>
                    <a:lvl8pPr marL="34290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8pPr>
                    <a:lvl9pPr marL="38862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9pPr>
                  </a:lstStyle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  <a:endParaRPr kumimoji="0" lang="ko-KR" altLang="en-US" sz="1100">
                      <a:latin typeface="Tahoma" charset="0"/>
                    </a:endParaRPr>
                  </a:p>
                </p:txBody>
              </p:sp>
            </p:grpSp>
            <p:grpSp>
              <p:nvGrpSpPr>
                <p:cNvPr id="30754" name="그룹 46"/>
                <p:cNvGrpSpPr>
                  <a:grpSpLocks/>
                </p:cNvGrpSpPr>
                <p:nvPr/>
              </p:nvGrpSpPr>
              <p:grpSpPr bwMode="auto">
                <a:xfrm>
                  <a:off x="5615940" y="5082540"/>
                  <a:ext cx="245580" cy="601782"/>
                  <a:chOff x="3863340" y="4572000"/>
                  <a:chExt cx="245580" cy="601782"/>
                </a:xfrm>
              </p:grpSpPr>
              <p:sp>
                <p:nvSpPr>
                  <p:cNvPr id="26" name="직사각형 25"/>
                  <p:cNvSpPr>
                    <a:spLocks noChangeArrowheads="1"/>
                  </p:cNvSpPr>
                  <p:nvPr/>
                </p:nvSpPr>
                <p:spPr bwMode="auto">
                  <a:xfrm>
                    <a:off x="3892895" y="4580047"/>
                    <a:ext cx="206258" cy="593626"/>
                  </a:xfrm>
                  <a:prstGeom prst="rect">
                    <a:avLst/>
                  </a:prstGeom>
                  <a:solidFill>
                    <a:srgbClr val="BFBFBF"/>
                  </a:solidFill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triangle" w="sm" len="sm"/>
                  </a:ln>
                  <a:effectLst>
                    <a:outerShdw blurRad="63500" dist="63500" dir="900004" algn="ctr" rotWithShape="0">
                      <a:srgbClr val="000000">
                        <a:alpha val="50000"/>
                      </a:srgbClr>
                    </a:outerShdw>
                  </a:effectLst>
                </p:spPr>
                <p:txBody>
                  <a:bodyPr wrap="none" anchor="ctr"/>
                  <a:lstStyle/>
                  <a:p>
                    <a:pPr algn="ctr" latinLnBrk="0">
                      <a:defRPr/>
                    </a:pPr>
                    <a:endParaRPr kumimoji="0" lang="ko-KR" altLang="en-US" sz="1400" dirty="0">
                      <a:latin typeface="Tahoma" pitchFamily="34" charset="0"/>
                      <a:ea typeface="굴림" pitchFamily="50" charset="-127"/>
                      <a:cs typeface="Tahoma" pitchFamily="34" charset="0"/>
                    </a:endParaRPr>
                  </a:p>
                </p:txBody>
              </p:sp>
              <p:sp>
                <p:nvSpPr>
                  <p:cNvPr id="30762" name="Text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63340" y="4572000"/>
                    <a:ext cx="245580" cy="60016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5pPr>
                    <a:lvl6pPr marL="25146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6pPr>
                    <a:lvl7pPr marL="29718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7pPr>
                    <a:lvl8pPr marL="34290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8pPr>
                    <a:lvl9pPr marL="3886200" indent="-228600" eaLnBrk="0" fontAlgn="base" latinLnBrk="1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000">
                        <a:solidFill>
                          <a:schemeClr val="tx1"/>
                        </a:solidFill>
                        <a:latin typeface="Arial" charset="0"/>
                        <a:ea typeface="굴림" charset="-127"/>
                      </a:defRPr>
                    </a:lvl9pPr>
                  </a:lstStyle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</a:p>
                  <a:p>
                    <a:pPr eaLnBrk="1" latinLnBrk="0" hangingPunct="1"/>
                    <a:r>
                      <a:rPr kumimoji="0" lang="en-US" altLang="ko-KR" sz="1100">
                        <a:latin typeface="Tahoma" charset="0"/>
                      </a:rPr>
                      <a:t>.</a:t>
                    </a:r>
                    <a:endParaRPr kumimoji="0" lang="ko-KR" altLang="en-US" sz="1100">
                      <a:latin typeface="Tahoma" charset="0"/>
                    </a:endParaRPr>
                  </a:p>
                </p:txBody>
              </p:sp>
            </p:grpSp>
            <p:cxnSp>
              <p:nvCxnSpPr>
                <p:cNvPr id="20" name="직선 화살표 연결선 19"/>
                <p:cNvCxnSpPr>
                  <a:cxnSpLocks noChangeShapeType="1"/>
                </p:cNvCxnSpPr>
                <p:nvPr/>
              </p:nvCxnSpPr>
              <p:spPr bwMode="auto">
                <a:xfrm flipV="1">
                  <a:off x="5769615" y="5204606"/>
                  <a:ext cx="564016" cy="905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  <p:cxnSp>
              <p:nvCxnSpPr>
                <p:cNvPr id="21" name="직선 화살표 연결선 20"/>
                <p:cNvCxnSpPr>
                  <a:cxnSpLocks noChangeShapeType="1"/>
                </p:cNvCxnSpPr>
                <p:nvPr/>
              </p:nvCxnSpPr>
              <p:spPr bwMode="auto">
                <a:xfrm flipV="1">
                  <a:off x="5769615" y="5624488"/>
                  <a:ext cx="564016" cy="7239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  <p:cxnSp>
              <p:nvCxnSpPr>
                <p:cNvPr id="22" name="직선 화살표 연결선 21"/>
                <p:cNvCxnSpPr>
                  <a:cxnSpLocks noChangeShapeType="1"/>
                </p:cNvCxnSpPr>
                <p:nvPr/>
              </p:nvCxnSpPr>
              <p:spPr bwMode="auto">
                <a:xfrm flipV="1">
                  <a:off x="6386564" y="4748527"/>
                  <a:ext cx="564016" cy="7239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  <p:cxnSp>
              <p:nvCxnSpPr>
                <p:cNvPr id="23" name="직선 화살표 연결선 22"/>
                <p:cNvCxnSpPr>
                  <a:cxnSpLocks noChangeShapeType="1"/>
                </p:cNvCxnSpPr>
                <p:nvPr/>
              </p:nvCxnSpPr>
              <p:spPr bwMode="auto">
                <a:xfrm flipV="1">
                  <a:off x="6386564" y="5166600"/>
                  <a:ext cx="564016" cy="9049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  <p:cxnSp>
              <p:nvCxnSpPr>
                <p:cNvPr id="24" name="직선 화살표 연결선 23"/>
                <p:cNvCxnSpPr>
                  <a:cxnSpLocks noChangeShapeType="1"/>
                </p:cNvCxnSpPr>
                <p:nvPr/>
              </p:nvCxnSpPr>
              <p:spPr bwMode="auto">
                <a:xfrm flipV="1">
                  <a:off x="6370137" y="5615439"/>
                  <a:ext cx="564015" cy="9049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  <p:cxnSp>
              <p:nvCxnSpPr>
                <p:cNvPr id="25" name="직선 화살표 연결선 24"/>
                <p:cNvCxnSpPr>
                  <a:cxnSpLocks noChangeShapeType="1"/>
                </p:cNvCxnSpPr>
                <p:nvPr/>
              </p:nvCxnSpPr>
              <p:spPr bwMode="auto">
                <a:xfrm flipV="1">
                  <a:off x="6370137" y="6035321"/>
                  <a:ext cx="564015" cy="7239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>
                  <a:outerShdw blurRad="63500" dist="63500" dir="900004" algn="ctr" rotWithShape="0">
                    <a:srgbClr val="000000">
                      <a:alpha val="50000"/>
                    </a:srgbClr>
                  </a:outerShdw>
                </a:effectLst>
              </p:spPr>
            </p:cxnSp>
          </p:grpSp>
        </p:grpSp>
        <p:sp>
          <p:nvSpPr>
            <p:cNvPr id="30744" name="TextBox 74"/>
            <p:cNvSpPr txBox="1">
              <a:spLocks noChangeArrowheads="1"/>
            </p:cNvSpPr>
            <p:nvPr/>
          </p:nvSpPr>
          <p:spPr bwMode="auto">
            <a:xfrm>
              <a:off x="4777740" y="3352800"/>
              <a:ext cx="24558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.</a:t>
              </a:r>
            </a:p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.</a:t>
              </a:r>
            </a:p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.</a:t>
              </a:r>
              <a:endParaRPr kumimoji="0" lang="ko-KR" altLang="en-US" sz="1500">
                <a:latin typeface="Tahoma" charset="0"/>
              </a:endParaRPr>
            </a:p>
          </p:txBody>
        </p:sp>
      </p:grpSp>
      <p:grpSp>
        <p:nvGrpSpPr>
          <p:cNvPr id="18" name="그룹 75"/>
          <p:cNvGrpSpPr>
            <a:grpSpLocks/>
          </p:cNvGrpSpPr>
          <p:nvPr/>
        </p:nvGrpSpPr>
        <p:grpSpPr bwMode="auto">
          <a:xfrm>
            <a:off x="4772025" y="1046163"/>
            <a:ext cx="3132138" cy="744537"/>
            <a:chOff x="4771494" y="1046480"/>
            <a:chExt cx="3132986" cy="743981"/>
          </a:xfrm>
        </p:grpSpPr>
        <p:sp>
          <p:nvSpPr>
            <p:cNvPr id="30738" name="TextBox 62"/>
            <p:cNvSpPr txBox="1">
              <a:spLocks noChangeArrowheads="1"/>
            </p:cNvSpPr>
            <p:nvPr/>
          </p:nvSpPr>
          <p:spPr bwMode="auto">
            <a:xfrm>
              <a:off x="5049520" y="1046480"/>
              <a:ext cx="285496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Small files  does not require separate index block</a:t>
              </a:r>
              <a:endParaRPr kumimoji="0" lang="ko-KR" altLang="en-US" sz="1500">
                <a:latin typeface="Tahoma" charset="0"/>
              </a:endParaRPr>
            </a:p>
          </p:txBody>
        </p:sp>
        <p:sp>
          <p:nvSpPr>
            <p:cNvPr id="72" name="오른쪽 화살표 71"/>
            <p:cNvSpPr>
              <a:spLocks noChangeArrowheads="1"/>
            </p:cNvSpPr>
            <p:nvPr/>
          </p:nvSpPr>
          <p:spPr bwMode="auto">
            <a:xfrm rot="7206823">
              <a:off x="4701044" y="1443711"/>
              <a:ext cx="417200" cy="276300"/>
            </a:xfrm>
            <a:prstGeom prst="rightArrow">
              <a:avLst>
                <a:gd name="adj1" fmla="val 50000"/>
                <a:gd name="adj2" fmla="val 50003"/>
              </a:avLst>
            </a:prstGeom>
            <a:solidFill>
              <a:srgbClr val="DEC69B"/>
            </a:solidFill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>
              <a:outerShdw blurRad="63500" dist="63500" dir="90000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latinLnBrk="0">
                <a:defRPr/>
              </a:pPr>
              <a:endParaRPr kumimoji="0" lang="ko-KR" altLang="en-US" sz="140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grpSp>
        <p:nvGrpSpPr>
          <p:cNvPr id="19" name="그룹 76"/>
          <p:cNvGrpSpPr>
            <a:grpSpLocks/>
          </p:cNvGrpSpPr>
          <p:nvPr/>
        </p:nvGrpSpPr>
        <p:grpSpPr bwMode="auto">
          <a:xfrm>
            <a:off x="1889125" y="4929188"/>
            <a:ext cx="2297113" cy="1290637"/>
            <a:chOff x="1889760" y="4929900"/>
            <a:chExt cx="2296160" cy="1290530"/>
          </a:xfrm>
        </p:grpSpPr>
        <p:sp>
          <p:nvSpPr>
            <p:cNvPr id="30736" name="TextBox 67"/>
            <p:cNvSpPr txBox="1">
              <a:spLocks noChangeArrowheads="1"/>
            </p:cNvSpPr>
            <p:nvPr/>
          </p:nvSpPr>
          <p:spPr bwMode="auto">
            <a:xfrm>
              <a:off x="1889760" y="5435600"/>
              <a:ext cx="229616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Index block, contains addresses of blocks that contains data</a:t>
              </a:r>
              <a:endParaRPr kumimoji="0" lang="ko-KR" altLang="en-US" sz="1500">
                <a:latin typeface="Tahoma" charset="0"/>
              </a:endParaRPr>
            </a:p>
          </p:txBody>
        </p:sp>
        <p:sp>
          <p:nvSpPr>
            <p:cNvPr id="73" name="오른쪽 화살표 72"/>
            <p:cNvSpPr>
              <a:spLocks noChangeArrowheads="1"/>
            </p:cNvSpPr>
            <p:nvPr/>
          </p:nvSpPr>
          <p:spPr bwMode="auto">
            <a:xfrm rot="-4808882">
              <a:off x="3624109" y="4999790"/>
              <a:ext cx="415891" cy="276110"/>
            </a:xfrm>
            <a:prstGeom prst="rightArrow">
              <a:avLst>
                <a:gd name="adj1" fmla="val 50000"/>
                <a:gd name="adj2" fmla="val 49999"/>
              </a:avLst>
            </a:prstGeom>
            <a:solidFill>
              <a:srgbClr val="DEC69B"/>
            </a:solidFill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>
              <a:outerShdw blurRad="63500" dist="63500" dir="90000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latinLnBrk="0">
                <a:defRPr/>
              </a:pPr>
              <a:endParaRPr kumimoji="0" lang="ko-KR" altLang="en-US" sz="140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grpSp>
        <p:nvGrpSpPr>
          <p:cNvPr id="27" name="그룹 77"/>
          <p:cNvGrpSpPr>
            <a:grpSpLocks/>
          </p:cNvGrpSpPr>
          <p:nvPr/>
        </p:nvGrpSpPr>
        <p:grpSpPr bwMode="auto">
          <a:xfrm>
            <a:off x="5303838" y="2967038"/>
            <a:ext cx="3027362" cy="1292225"/>
            <a:chOff x="5303520" y="2966720"/>
            <a:chExt cx="3027680" cy="1292621"/>
          </a:xfrm>
        </p:grpSpPr>
        <p:sp>
          <p:nvSpPr>
            <p:cNvPr id="30734" name="TextBox 69"/>
            <p:cNvSpPr txBox="1">
              <a:spLocks noChangeArrowheads="1"/>
            </p:cNvSpPr>
            <p:nvPr/>
          </p:nvSpPr>
          <p:spPr bwMode="auto">
            <a:xfrm>
              <a:off x="5303520" y="2966720"/>
              <a:ext cx="3027680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Contains the addresses of blocks that contain pointers to the actual data blocks</a:t>
              </a:r>
              <a:endParaRPr kumimoji="0" lang="ko-KR" altLang="en-US" sz="1500">
                <a:latin typeface="Tahoma" charset="0"/>
              </a:endParaRPr>
            </a:p>
          </p:txBody>
        </p:sp>
        <p:sp>
          <p:nvSpPr>
            <p:cNvPr id="74" name="오른쪽 화살표 73"/>
            <p:cNvSpPr>
              <a:spLocks noChangeArrowheads="1"/>
            </p:cNvSpPr>
            <p:nvPr/>
          </p:nvSpPr>
          <p:spPr bwMode="auto">
            <a:xfrm rot="6395997">
              <a:off x="5259817" y="3913982"/>
              <a:ext cx="416052" cy="274667"/>
            </a:xfrm>
            <a:prstGeom prst="rightArrow">
              <a:avLst>
                <a:gd name="adj1" fmla="val 50000"/>
                <a:gd name="adj2" fmla="val 50001"/>
              </a:avLst>
            </a:prstGeom>
            <a:solidFill>
              <a:srgbClr val="DEC69B"/>
            </a:solidFill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>
              <a:outerShdw blurRad="63500" dist="63500" dir="90000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latinLnBrk="0">
                <a:defRPr/>
              </a:pPr>
              <a:endParaRPr kumimoji="0" lang="ko-KR" altLang="en-US" sz="140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  <p:grpSp>
        <p:nvGrpSpPr>
          <p:cNvPr id="29" name="그룹 78"/>
          <p:cNvGrpSpPr>
            <a:grpSpLocks/>
          </p:cNvGrpSpPr>
          <p:nvPr/>
        </p:nvGrpSpPr>
        <p:grpSpPr bwMode="auto">
          <a:xfrm>
            <a:off x="5211763" y="5529263"/>
            <a:ext cx="3394075" cy="849312"/>
            <a:chOff x="5212080" y="5529341"/>
            <a:chExt cx="3393440" cy="849184"/>
          </a:xfrm>
        </p:grpSpPr>
        <p:sp>
          <p:nvSpPr>
            <p:cNvPr id="30732" name="TextBox 70"/>
            <p:cNvSpPr txBox="1">
              <a:spLocks noChangeArrowheads="1"/>
            </p:cNvSpPr>
            <p:nvPr/>
          </p:nvSpPr>
          <p:spPr bwMode="auto">
            <a:xfrm>
              <a:off x="5212080" y="6055360"/>
              <a:ext cx="339344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1pPr>
              <a:lvl2pPr marL="742950" indent="-28575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2pPr>
              <a:lvl3pPr marL="11430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3pPr>
              <a:lvl4pPr marL="16002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4pPr>
              <a:lvl5pPr marL="2057400" indent="-228600" eaLnBrk="0" hangingPunct="0"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1"/>
                  </a:solidFill>
                  <a:latin typeface="Arial" charset="0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en-US" altLang="ko-KR" sz="1500">
                  <a:latin typeface="Tahoma" charset="0"/>
                </a:rPr>
                <a:t>Pointers to the actual data blocks</a:t>
              </a:r>
              <a:endParaRPr kumimoji="0" lang="ko-KR" altLang="en-US" sz="1500">
                <a:latin typeface="Tahoma" charset="0"/>
              </a:endParaRPr>
            </a:p>
          </p:txBody>
        </p:sp>
        <p:sp>
          <p:nvSpPr>
            <p:cNvPr id="75" name="오른쪽 화살표 74"/>
            <p:cNvSpPr>
              <a:spLocks noChangeArrowheads="1"/>
            </p:cNvSpPr>
            <p:nvPr/>
          </p:nvSpPr>
          <p:spPr bwMode="auto">
            <a:xfrm rot="-5200090">
              <a:off x="5717596" y="5599979"/>
              <a:ext cx="415862" cy="274587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DEC69B"/>
            </a:solidFill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>
              <a:outerShdw blurRad="63500" dist="63500" dir="90000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latinLnBrk="0">
                <a:defRPr/>
              </a:pPr>
              <a:endParaRPr kumimoji="0" lang="ko-KR" altLang="en-US" sz="1400" dirty="0">
                <a:latin typeface="Tahoma" pitchFamily="34" charset="0"/>
                <a:ea typeface="굴림" pitchFamily="50" charset="-127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516744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5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Directory Structure</a:t>
            </a:r>
            <a:endParaRPr lang="ko-KR" altLang="en-US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853" y="4112205"/>
            <a:ext cx="4222229" cy="2107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804082" y="876367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+mn-ea"/>
              </a:rPr>
              <a:t>VSFS</a:t>
            </a:r>
            <a:endParaRPr lang="en-US" sz="1400" b="1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sz="1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sz="1400" dirty="0" err="1">
                <a:latin typeface="+mn-ea"/>
              </a:rPr>
              <a:t>inum</a:t>
            </a:r>
            <a:r>
              <a:rPr lang="en-US" sz="1400" dirty="0">
                <a:latin typeface="+mn-ea"/>
              </a:rPr>
              <a:t> | </a:t>
            </a:r>
            <a:r>
              <a:rPr lang="en-US" sz="1400" dirty="0" err="1">
                <a:latin typeface="+mn-ea"/>
              </a:rPr>
              <a:t>reclen</a:t>
            </a:r>
            <a:r>
              <a:rPr lang="en-US" sz="1400" dirty="0">
                <a:latin typeface="+mn-ea"/>
              </a:rPr>
              <a:t> | </a:t>
            </a:r>
            <a:r>
              <a:rPr lang="en-US" sz="1400" dirty="0" err="1">
                <a:latin typeface="+mn-ea"/>
              </a:rPr>
              <a:t>strlen</a:t>
            </a:r>
            <a:r>
              <a:rPr lang="en-US" sz="1400" dirty="0">
                <a:latin typeface="+mn-ea"/>
              </a:rPr>
              <a:t> | name</a:t>
            </a:r>
          </a:p>
          <a:p>
            <a:pPr>
              <a:lnSpc>
                <a:spcPct val="150000"/>
              </a:lnSpc>
            </a:pPr>
            <a:r>
              <a:rPr lang="de-DE" sz="1400" dirty="0">
                <a:latin typeface="+mn-ea"/>
              </a:rPr>
              <a:t>5 	4 	2 	.</a:t>
            </a:r>
          </a:p>
          <a:p>
            <a:pPr>
              <a:lnSpc>
                <a:spcPct val="150000"/>
              </a:lnSpc>
            </a:pPr>
            <a:r>
              <a:rPr lang="is-IS" sz="1400" dirty="0">
                <a:latin typeface="+mn-ea"/>
              </a:rPr>
              <a:t>2 	4 	3 	. .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+mn-ea"/>
              </a:rPr>
              <a:t>12	4 	4 	foo</a:t>
            </a:r>
          </a:p>
          <a:p>
            <a:pPr>
              <a:lnSpc>
                <a:spcPct val="150000"/>
              </a:lnSpc>
            </a:pPr>
            <a:r>
              <a:rPr lang="sk-SK" sz="1400" dirty="0">
                <a:latin typeface="+mn-ea"/>
              </a:rPr>
              <a:t>13 	4 	4 	bar</a:t>
            </a:r>
          </a:p>
          <a:p>
            <a:pPr marL="342900" indent="-342900">
              <a:lnSpc>
                <a:spcPct val="150000"/>
              </a:lnSpc>
              <a:buAutoNum type="arabicPlain" startAt="24"/>
            </a:pPr>
            <a:r>
              <a:rPr lang="en-US" sz="1400">
                <a:latin typeface="+mn-ea"/>
              </a:rPr>
              <a:t>          8 </a:t>
            </a:r>
            <a:r>
              <a:rPr lang="en-US" sz="1400" dirty="0">
                <a:latin typeface="+mn-ea"/>
              </a:rPr>
              <a:t>	7 	</a:t>
            </a:r>
            <a:r>
              <a:rPr lang="en-US" sz="1400" dirty="0" err="1">
                <a:latin typeface="+mn-ea"/>
              </a:rPr>
              <a:t>foobar</a:t>
            </a:r>
            <a:endParaRPr lang="en-US" sz="14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sz="1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sz="1600" b="1" dirty="0">
                <a:latin typeface="+mn-ea"/>
              </a:rPr>
              <a:t>EXT4</a:t>
            </a:r>
            <a:endParaRPr 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5720899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</a:t>
            </a:r>
            <a:r>
              <a:rPr lang="ko-KR" altLang="en-US" dirty="0"/>
              <a:t> </a:t>
            </a:r>
            <a:r>
              <a:rPr lang="en-US" altLang="ko-KR" dirty="0"/>
              <a:t>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3" name="표 6">
            <a:extLst>
              <a:ext uri="{FF2B5EF4-FFF2-40B4-BE49-F238E27FC236}">
                <a16:creationId xmlns:a16="http://schemas.microsoft.com/office/drawing/2014/main" id="{F7DDF895-0AAB-49D9-B5D9-21A8813964F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8199" y="2060848"/>
          <a:ext cx="8639040" cy="429768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909244">
                  <a:extLst>
                    <a:ext uri="{9D8B030D-6E8A-4147-A177-3AD203B41FA5}">
                      <a16:colId xmlns:a16="http://schemas.microsoft.com/office/drawing/2014/main" val="1463830055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2380149172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1764457487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108023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648041185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021121899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1520040892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88934233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7284284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69126226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454857919"/>
                    </a:ext>
                  </a:extLst>
                </a:gridCol>
              </a:tblGrid>
              <a:tr h="332195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en-US" altLang="ko-KR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 dirty="0" err="1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data[0]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data[1]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data[2]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099812"/>
                  </a:ext>
                </a:extLst>
              </a:tr>
              <a:tr h="269447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open(bar)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869154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1706" marR="121706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5321598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1706" marR="121706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4085581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1706" marR="121706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958717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1706" marR="121706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3991863"/>
                  </a:ext>
                </a:extLst>
              </a:tr>
              <a:tr h="26944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2308467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1150875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336384"/>
                  </a:ext>
                </a:extLst>
              </a:tr>
              <a:tr h="26944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828467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177454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3393083"/>
                  </a:ext>
                </a:extLst>
              </a:tr>
              <a:tr h="269447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7325161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129769"/>
                  </a:ext>
                </a:extLst>
              </a:tr>
              <a:tr h="2694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07045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DCB1ED4-81E6-BB97-A86F-AECE8B79F107}"/>
              </a:ext>
            </a:extLst>
          </p:cNvPr>
          <p:cNvSpPr txBox="1"/>
          <p:nvPr/>
        </p:nvSpPr>
        <p:spPr>
          <a:xfrm>
            <a:off x="1079612" y="865817"/>
            <a:ext cx="6984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o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pen(“/foo/bar”) 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ead(fd,buffer, 1024) 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ead(fd,buffer, 1024) 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ead(fd,buffer, 1024) ;</a:t>
            </a:r>
          </a:p>
        </p:txBody>
      </p:sp>
    </p:spTree>
    <p:extLst>
      <p:ext uri="{BB962C8B-B14F-4D97-AF65-F5344CB8AC3E}">
        <p14:creationId xmlns:p14="http://schemas.microsoft.com/office/powerpoint/2010/main" val="1986606253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Creation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9" name="표 6">
            <a:extLst>
              <a:ext uri="{FF2B5EF4-FFF2-40B4-BE49-F238E27FC236}">
                <a16:creationId xmlns:a16="http://schemas.microsoft.com/office/drawing/2014/main" id="{617FA043-8670-427F-9E38-7C77E4BDD4A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88199" y="1816215"/>
          <a:ext cx="8639040" cy="48463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909244">
                  <a:extLst>
                    <a:ext uri="{9D8B030D-6E8A-4147-A177-3AD203B41FA5}">
                      <a16:colId xmlns:a16="http://schemas.microsoft.com/office/drawing/2014/main" val="1463830055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2380149172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1764457487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108023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648041185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021121899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1520040892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88934233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7284284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69126226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454857919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data[0]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data[1]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data[2]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099812"/>
                  </a:ext>
                </a:extLst>
              </a:tr>
              <a:tr h="0"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create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(/foo/bar)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869154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75321598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4085581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39958717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3991863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2308467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1150875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01336384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828467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177454"/>
                  </a:ext>
                </a:extLst>
              </a:tr>
              <a:tr h="192021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3393083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37325161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129769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0704581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2031997"/>
                  </a:ext>
                </a:extLst>
              </a:tr>
              <a:tr h="192021">
                <a:tc gridSpan="11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...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93650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679883-A296-BF95-ED4F-549ED30BD78B}"/>
              </a:ext>
            </a:extLst>
          </p:cNvPr>
          <p:cNvSpPr txBox="1"/>
          <p:nvPr/>
        </p:nvSpPr>
        <p:spPr>
          <a:xfrm>
            <a:off x="1079612" y="865817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create(“/foo/bar”) 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write </a:t>
            </a:r>
            <a:r>
              <a:rPr lang="en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(fd,buffer, 1024) ;</a:t>
            </a:r>
          </a:p>
        </p:txBody>
      </p:sp>
    </p:spTree>
    <p:extLst>
      <p:ext uri="{BB962C8B-B14F-4D97-AF65-F5344CB8AC3E}">
        <p14:creationId xmlns:p14="http://schemas.microsoft.com/office/powerpoint/2010/main" val="57890920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File Creation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9" name="표 6">
            <a:extLst>
              <a:ext uri="{FF2B5EF4-FFF2-40B4-BE49-F238E27FC236}">
                <a16:creationId xmlns:a16="http://schemas.microsoft.com/office/drawing/2014/main" id="{617FA043-8670-427F-9E38-7C77E4BDD4AA}"/>
              </a:ext>
            </a:extLst>
          </p:cNvPr>
          <p:cNvGraphicFramePr>
            <a:graphicFrameLocks noGrp="1"/>
          </p:cNvGraphicFramePr>
          <p:nvPr/>
        </p:nvGraphicFramePr>
        <p:xfrm>
          <a:off x="288199" y="1052736"/>
          <a:ext cx="8639040" cy="34747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909244">
                  <a:extLst>
                    <a:ext uri="{9D8B030D-6E8A-4147-A177-3AD203B41FA5}">
                      <a16:colId xmlns:a16="http://schemas.microsoft.com/office/drawing/2014/main" val="1463830055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2380149172"/>
                    </a:ext>
                  </a:extLst>
                </a:gridCol>
                <a:gridCol w="794634">
                  <a:extLst>
                    <a:ext uri="{9D8B030D-6E8A-4147-A177-3AD203B41FA5}">
                      <a16:colId xmlns:a16="http://schemas.microsoft.com/office/drawing/2014/main" val="1764457487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108023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648041185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021121899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1520040892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88934233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728428413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3691262264"/>
                    </a:ext>
                  </a:extLst>
                </a:gridCol>
                <a:gridCol w="767566">
                  <a:extLst>
                    <a:ext uri="{9D8B030D-6E8A-4147-A177-3AD203B41FA5}">
                      <a16:colId xmlns:a16="http://schemas.microsoft.com/office/drawing/2014/main" val="2454857919"/>
                    </a:ext>
                  </a:extLst>
                </a:gridCol>
              </a:tblGrid>
              <a:tr h="312035"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bitmap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root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foo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data[0]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data[1]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bar</a:t>
                      </a:r>
                    </a:p>
                    <a:p>
                      <a:pPr algn="ctr" latinLnBrk="1"/>
                      <a:r>
                        <a:rPr lang="en-US" altLang="ko-KR" sz="120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data[2]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9099812"/>
                  </a:ext>
                </a:extLst>
              </a:tr>
              <a:tr h="0">
                <a:tc gridSpan="11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...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10642" marR="11064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7869154"/>
                  </a:ext>
                </a:extLst>
              </a:tr>
              <a:tr h="192021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248681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57664759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3925865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5412675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93991643"/>
                  </a:ext>
                </a:extLst>
              </a:tr>
              <a:tr h="192021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write()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0418527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09365083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141885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6012556"/>
                  </a:ext>
                </a:extLst>
              </a:tr>
              <a:tr h="192021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26648" marR="126648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9371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47013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A5858A-2075-894A-A4E7-56F762E5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Caching and Buffering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A5FEA3-A14D-424B-A9A7-A34FB8EF1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55" y="678371"/>
            <a:ext cx="8786812" cy="5501258"/>
          </a:xfrm>
        </p:spPr>
        <p:txBody>
          <a:bodyPr/>
          <a:lstStyle/>
          <a:p>
            <a:r>
              <a:rPr kumimoji="1" lang="en-US" altLang="ko-KR" sz="1800" dirty="0"/>
              <a:t>Reading and writing can very IO intensive.</a:t>
            </a:r>
          </a:p>
          <a:p>
            <a:pPr lvl="1"/>
            <a:r>
              <a:rPr lang="en-US" altLang="ko-KR" sz="1600" dirty="0"/>
              <a:t>File open: two IO for each directory component and one read for the data.</a:t>
            </a:r>
          </a:p>
          <a:p>
            <a:r>
              <a:rPr kumimoji="1" lang="en-US" altLang="ko-KR" sz="1800" dirty="0"/>
              <a:t>Buffer Cache</a:t>
            </a:r>
          </a:p>
          <a:p>
            <a:pPr lvl="1"/>
            <a:r>
              <a:rPr lang="en-US" altLang="ko-KR" sz="1600" dirty="0"/>
              <a:t>cache the disk blocks to reduce the IO.</a:t>
            </a:r>
          </a:p>
          <a:p>
            <a:pPr lvl="1"/>
            <a:r>
              <a:rPr lang="en-US" altLang="ko-KR" sz="1600" dirty="0"/>
              <a:t>LRU replacement</a:t>
            </a:r>
          </a:p>
          <a:p>
            <a:pPr lvl="1"/>
            <a:r>
              <a:rPr lang="en-US" altLang="ko-KR" sz="1600" dirty="0"/>
              <a:t>Static partitioning: 10% of DRAM, inefficient usage</a:t>
            </a:r>
          </a:p>
          <a:p>
            <a:pPr lvl="2"/>
            <a:endParaRPr lang="en-US" altLang="ko-KR" sz="1400" dirty="0"/>
          </a:p>
          <a:p>
            <a:pPr lvl="1"/>
            <a:endParaRPr kumimoji="1" lang="ko-KR" altLang="en-US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2EC9C95-0FED-EE41-A900-764384E4FE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B97EF9-1B32-EB4E-BC27-60C3172BB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3A99591-0AFE-3244-A297-FDE6CCAFB144}"/>
              </a:ext>
            </a:extLst>
          </p:cNvPr>
          <p:cNvSpPr/>
          <p:nvPr/>
        </p:nvSpPr>
        <p:spPr>
          <a:xfrm>
            <a:off x="683769" y="4725144"/>
            <a:ext cx="7777421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8" name="직선 연결선[R] 7">
            <a:extLst>
              <a:ext uri="{FF2B5EF4-FFF2-40B4-BE49-F238E27FC236}">
                <a16:creationId xmlns:a16="http://schemas.microsoft.com/office/drawing/2014/main" id="{576573EE-9D07-8C45-A4F1-9B30E046AB34}"/>
              </a:ext>
            </a:extLst>
          </p:cNvPr>
          <p:cNvCxnSpPr/>
          <p:nvPr/>
        </p:nvCxnSpPr>
        <p:spPr>
          <a:xfrm>
            <a:off x="7020758" y="4365102"/>
            <a:ext cx="0" cy="1296144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9FF1B278-D4F0-4C46-B0B4-00751505D4A4}"/>
              </a:ext>
            </a:extLst>
          </p:cNvPr>
          <p:cNvCxnSpPr>
            <a:cxnSpLocks/>
          </p:cNvCxnSpPr>
          <p:nvPr/>
        </p:nvCxnSpPr>
        <p:spPr>
          <a:xfrm>
            <a:off x="683769" y="5589240"/>
            <a:ext cx="6336989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15170EF5-FCBB-2343-AF32-7CC878ED0DAC}"/>
              </a:ext>
            </a:extLst>
          </p:cNvPr>
          <p:cNvCxnSpPr>
            <a:cxnSpLocks/>
          </p:cNvCxnSpPr>
          <p:nvPr/>
        </p:nvCxnSpPr>
        <p:spPr>
          <a:xfrm>
            <a:off x="7020758" y="5589240"/>
            <a:ext cx="1511883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3B4FC95-6719-8342-A8A5-E26A8FE5B243}"/>
              </a:ext>
            </a:extLst>
          </p:cNvPr>
          <p:cNvSpPr txBox="1"/>
          <p:nvPr/>
        </p:nvSpPr>
        <p:spPr>
          <a:xfrm>
            <a:off x="3024885" y="5603303"/>
            <a:ext cx="233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dirty="0"/>
              <a:t>Virtual memory</a:t>
            </a:r>
          </a:p>
          <a:p>
            <a:pPr algn="ctr"/>
            <a:r>
              <a:rPr kumimoji="1" lang="en-US" altLang="ko-KR" sz="1200" dirty="0"/>
              <a:t>(90% of page frame)</a:t>
            </a:r>
            <a:endParaRPr kumimoji="1" lang="ko-KR" alt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BD7863-9875-B741-8B4B-4751F019B751}"/>
              </a:ext>
            </a:extLst>
          </p:cNvPr>
          <p:cNvSpPr txBox="1"/>
          <p:nvPr/>
        </p:nvSpPr>
        <p:spPr>
          <a:xfrm>
            <a:off x="6495946" y="5600096"/>
            <a:ext cx="244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dirty="0"/>
              <a:t>Buffer cache</a:t>
            </a:r>
          </a:p>
          <a:p>
            <a:pPr algn="ctr"/>
            <a:r>
              <a:rPr kumimoji="1" lang="en-US" altLang="ko-KR" sz="1200" dirty="0"/>
              <a:t>(10% of page frame)</a:t>
            </a:r>
            <a:endParaRPr kumimoji="1" lang="ko-KR" altLang="en-US" sz="1200" dirty="0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9872515E-56AD-884E-BD96-960D98415CD1}"/>
              </a:ext>
            </a:extLst>
          </p:cNvPr>
          <p:cNvSpPr/>
          <p:nvPr/>
        </p:nvSpPr>
        <p:spPr>
          <a:xfrm>
            <a:off x="683768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36318D1-62FA-AA43-8962-B76B52CADA6D}"/>
              </a:ext>
            </a:extLst>
          </p:cNvPr>
          <p:cNvSpPr/>
          <p:nvPr/>
        </p:nvSpPr>
        <p:spPr>
          <a:xfrm>
            <a:off x="965432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B85A811-084A-B24C-B097-FAD6181BF761}"/>
              </a:ext>
            </a:extLst>
          </p:cNvPr>
          <p:cNvSpPr/>
          <p:nvPr/>
        </p:nvSpPr>
        <p:spPr>
          <a:xfrm>
            <a:off x="1260118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7AE301F-52EB-8D43-887E-DCD3DA202C23}"/>
              </a:ext>
            </a:extLst>
          </p:cNvPr>
          <p:cNvSpPr/>
          <p:nvPr/>
        </p:nvSpPr>
        <p:spPr>
          <a:xfrm>
            <a:off x="1548142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446716C-8C9E-1C43-AF1C-D5DCA32E46DC}"/>
              </a:ext>
            </a:extLst>
          </p:cNvPr>
          <p:cNvSpPr/>
          <p:nvPr/>
        </p:nvSpPr>
        <p:spPr>
          <a:xfrm>
            <a:off x="1836182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00530665-E312-3349-A949-9FF5F1AEE830}"/>
              </a:ext>
            </a:extLst>
          </p:cNvPr>
          <p:cNvSpPr/>
          <p:nvPr/>
        </p:nvSpPr>
        <p:spPr>
          <a:xfrm>
            <a:off x="2123650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379DE32B-9911-4A44-9569-A7CF31C21457}"/>
              </a:ext>
            </a:extLst>
          </p:cNvPr>
          <p:cNvSpPr/>
          <p:nvPr/>
        </p:nvSpPr>
        <p:spPr>
          <a:xfrm>
            <a:off x="2412532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3F1959BE-5586-AD40-9101-BAAA14286264}"/>
              </a:ext>
            </a:extLst>
          </p:cNvPr>
          <p:cNvSpPr/>
          <p:nvPr/>
        </p:nvSpPr>
        <p:spPr>
          <a:xfrm>
            <a:off x="2700000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52CAED07-0613-154E-980E-143F4FDE4171}"/>
              </a:ext>
            </a:extLst>
          </p:cNvPr>
          <p:cNvSpPr/>
          <p:nvPr/>
        </p:nvSpPr>
        <p:spPr>
          <a:xfrm>
            <a:off x="2988310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8AB75A8A-90E4-B14B-8FB8-666F254BC5B1}"/>
              </a:ext>
            </a:extLst>
          </p:cNvPr>
          <p:cNvSpPr/>
          <p:nvPr/>
        </p:nvSpPr>
        <p:spPr>
          <a:xfrm>
            <a:off x="3275778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DE90187B-8109-654D-835D-7EB5C484225C}"/>
              </a:ext>
            </a:extLst>
          </p:cNvPr>
          <p:cNvSpPr/>
          <p:nvPr/>
        </p:nvSpPr>
        <p:spPr>
          <a:xfrm>
            <a:off x="3564660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D5A6ED07-034D-4F40-9143-0CF05268A275}"/>
              </a:ext>
            </a:extLst>
          </p:cNvPr>
          <p:cNvSpPr/>
          <p:nvPr/>
        </p:nvSpPr>
        <p:spPr>
          <a:xfrm>
            <a:off x="3852128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55933B3B-52AE-EC49-85E0-EF7329671CC4}"/>
              </a:ext>
            </a:extLst>
          </p:cNvPr>
          <p:cNvSpPr/>
          <p:nvPr/>
        </p:nvSpPr>
        <p:spPr>
          <a:xfrm>
            <a:off x="4140724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3C1E81E-546A-4143-8EF0-817DEE8A4429}"/>
              </a:ext>
            </a:extLst>
          </p:cNvPr>
          <p:cNvSpPr/>
          <p:nvPr/>
        </p:nvSpPr>
        <p:spPr>
          <a:xfrm>
            <a:off x="4428192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9D747A9D-C9D7-404C-ACBA-539DA86610DE}"/>
              </a:ext>
            </a:extLst>
          </p:cNvPr>
          <p:cNvSpPr/>
          <p:nvPr/>
        </p:nvSpPr>
        <p:spPr>
          <a:xfrm>
            <a:off x="4717074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74BD472-02DD-E440-B5F1-8FD1B8A59641}"/>
              </a:ext>
            </a:extLst>
          </p:cNvPr>
          <p:cNvSpPr/>
          <p:nvPr/>
        </p:nvSpPr>
        <p:spPr>
          <a:xfrm>
            <a:off x="5004542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4B8087E4-DA9D-E148-91A7-638102631DDE}"/>
              </a:ext>
            </a:extLst>
          </p:cNvPr>
          <p:cNvSpPr/>
          <p:nvPr/>
        </p:nvSpPr>
        <p:spPr>
          <a:xfrm>
            <a:off x="5292566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FAB74F90-EA09-BF4A-B4F0-B3397D8E5369}"/>
              </a:ext>
            </a:extLst>
          </p:cNvPr>
          <p:cNvSpPr/>
          <p:nvPr/>
        </p:nvSpPr>
        <p:spPr>
          <a:xfrm>
            <a:off x="5580034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F75EC17E-6473-0548-B639-F3E72BF907A0}"/>
              </a:ext>
            </a:extLst>
          </p:cNvPr>
          <p:cNvSpPr/>
          <p:nvPr/>
        </p:nvSpPr>
        <p:spPr>
          <a:xfrm>
            <a:off x="5868916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BFBF68E6-3CEC-434C-A72B-FCF87B15B353}"/>
              </a:ext>
            </a:extLst>
          </p:cNvPr>
          <p:cNvSpPr/>
          <p:nvPr/>
        </p:nvSpPr>
        <p:spPr>
          <a:xfrm>
            <a:off x="6156384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4DB3FB43-CF35-364F-89D3-AE340A228A1C}"/>
              </a:ext>
            </a:extLst>
          </p:cNvPr>
          <p:cNvSpPr/>
          <p:nvPr/>
        </p:nvSpPr>
        <p:spPr>
          <a:xfrm>
            <a:off x="6444980" y="472514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100E0895-693F-5D4D-A4D2-FFA5C0556675}"/>
              </a:ext>
            </a:extLst>
          </p:cNvPr>
          <p:cNvSpPr/>
          <p:nvPr/>
        </p:nvSpPr>
        <p:spPr>
          <a:xfrm>
            <a:off x="6732448" y="4725141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47DC8DF-692E-F64B-A69E-2D1EBDDDD8AE}"/>
              </a:ext>
            </a:extLst>
          </p:cNvPr>
          <p:cNvSpPr/>
          <p:nvPr/>
        </p:nvSpPr>
        <p:spPr>
          <a:xfrm>
            <a:off x="7019916" y="4727179"/>
            <a:ext cx="288310" cy="57402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1394903C-B5E7-1C49-95B8-BF0FA776FEF6}"/>
              </a:ext>
            </a:extLst>
          </p:cNvPr>
          <p:cNvSpPr/>
          <p:nvPr/>
        </p:nvSpPr>
        <p:spPr>
          <a:xfrm>
            <a:off x="7308790" y="4725144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2B4C480-11F3-DF4C-B9BF-C6327BAAFD5E}"/>
              </a:ext>
            </a:extLst>
          </p:cNvPr>
          <p:cNvSpPr/>
          <p:nvPr/>
        </p:nvSpPr>
        <p:spPr>
          <a:xfrm>
            <a:off x="7596822" y="4727179"/>
            <a:ext cx="288310" cy="57402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6" name="직사각형 45">
            <a:extLst>
              <a:ext uri="{FF2B5EF4-FFF2-40B4-BE49-F238E27FC236}">
                <a16:creationId xmlns:a16="http://schemas.microsoft.com/office/drawing/2014/main" id="{4ED64F31-0058-C64C-BD73-B9B3E7F80FAB}"/>
              </a:ext>
            </a:extLst>
          </p:cNvPr>
          <p:cNvSpPr/>
          <p:nvPr/>
        </p:nvSpPr>
        <p:spPr>
          <a:xfrm>
            <a:off x="7885696" y="4725144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7" name="직사각형 46">
            <a:extLst>
              <a:ext uri="{FF2B5EF4-FFF2-40B4-BE49-F238E27FC236}">
                <a16:creationId xmlns:a16="http://schemas.microsoft.com/office/drawing/2014/main" id="{9211615C-DF0C-A34F-AAAD-34B80F5041AB}"/>
              </a:ext>
            </a:extLst>
          </p:cNvPr>
          <p:cNvSpPr/>
          <p:nvPr/>
        </p:nvSpPr>
        <p:spPr>
          <a:xfrm>
            <a:off x="8172886" y="4725144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8" name="타원 47">
            <a:extLst>
              <a:ext uri="{FF2B5EF4-FFF2-40B4-BE49-F238E27FC236}">
                <a16:creationId xmlns:a16="http://schemas.microsoft.com/office/drawing/2014/main" id="{E81BF101-CFA5-B541-9E1E-9561325C574E}"/>
              </a:ext>
            </a:extLst>
          </p:cNvPr>
          <p:cNvSpPr/>
          <p:nvPr/>
        </p:nvSpPr>
        <p:spPr>
          <a:xfrm>
            <a:off x="1253742" y="3861048"/>
            <a:ext cx="366416" cy="36004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50" name="꺾인 연결선[E] 49">
            <a:extLst>
              <a:ext uri="{FF2B5EF4-FFF2-40B4-BE49-F238E27FC236}">
                <a16:creationId xmlns:a16="http://schemas.microsoft.com/office/drawing/2014/main" id="{6CE2209C-219A-ED4C-9C2B-5B4445BF444C}"/>
              </a:ext>
            </a:extLst>
          </p:cNvPr>
          <p:cNvCxnSpPr>
            <a:stCxn id="48" idx="4"/>
          </p:cNvCxnSpPr>
          <p:nvPr/>
        </p:nvCxnSpPr>
        <p:spPr>
          <a:xfrm rot="5400000">
            <a:off x="1024500" y="4312690"/>
            <a:ext cx="504053" cy="3208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꺾인 연결선[E] 51">
            <a:extLst>
              <a:ext uri="{FF2B5EF4-FFF2-40B4-BE49-F238E27FC236}">
                <a16:creationId xmlns:a16="http://schemas.microsoft.com/office/drawing/2014/main" id="{421684D9-F145-1342-8BAE-2458C9489434}"/>
              </a:ext>
            </a:extLst>
          </p:cNvPr>
          <p:cNvCxnSpPr>
            <a:stCxn id="48" idx="4"/>
            <a:endCxn id="21" idx="0"/>
          </p:cNvCxnSpPr>
          <p:nvPr/>
        </p:nvCxnSpPr>
        <p:spPr>
          <a:xfrm rot="16200000" flipH="1">
            <a:off x="1456615" y="4201422"/>
            <a:ext cx="504056" cy="54338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꺾인 연결선[E] 53">
            <a:extLst>
              <a:ext uri="{FF2B5EF4-FFF2-40B4-BE49-F238E27FC236}">
                <a16:creationId xmlns:a16="http://schemas.microsoft.com/office/drawing/2014/main" id="{88E838DB-1F01-F44B-804A-69076A9A0501}"/>
              </a:ext>
            </a:extLst>
          </p:cNvPr>
          <p:cNvCxnSpPr>
            <a:stCxn id="48" idx="4"/>
            <a:endCxn id="23" idx="0"/>
          </p:cNvCxnSpPr>
          <p:nvPr/>
        </p:nvCxnSpPr>
        <p:spPr>
          <a:xfrm rot="16200000" flipH="1">
            <a:off x="1744790" y="3913247"/>
            <a:ext cx="504056" cy="111973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자유형 59">
            <a:extLst>
              <a:ext uri="{FF2B5EF4-FFF2-40B4-BE49-F238E27FC236}">
                <a16:creationId xmlns:a16="http://schemas.microsoft.com/office/drawing/2014/main" id="{D25AB428-D586-5E46-B637-70E6906507E3}"/>
              </a:ext>
            </a:extLst>
          </p:cNvPr>
          <p:cNvSpPr/>
          <p:nvPr/>
        </p:nvSpPr>
        <p:spPr>
          <a:xfrm>
            <a:off x="1404273" y="3940230"/>
            <a:ext cx="68876" cy="219310"/>
          </a:xfrm>
          <a:custGeom>
            <a:avLst/>
            <a:gdLst>
              <a:gd name="connsiteX0" fmla="*/ 41460 w 65314"/>
              <a:gd name="connsiteY0" fmla="*/ 0 h 294198"/>
              <a:gd name="connsiteX1" fmla="*/ 49412 w 65314"/>
              <a:gd name="connsiteY1" fmla="*/ 63610 h 294198"/>
              <a:gd name="connsiteX2" fmla="*/ 65314 w 65314"/>
              <a:gd name="connsiteY2" fmla="*/ 87464 h 294198"/>
              <a:gd name="connsiteX3" fmla="*/ 1704 w 65314"/>
              <a:gd name="connsiteY3" fmla="*/ 143123 h 294198"/>
              <a:gd name="connsiteX4" fmla="*/ 9655 w 65314"/>
              <a:gd name="connsiteY4" fmla="*/ 166977 h 294198"/>
              <a:gd name="connsiteX5" fmla="*/ 65314 w 65314"/>
              <a:gd name="connsiteY5" fmla="*/ 190831 h 294198"/>
              <a:gd name="connsiteX6" fmla="*/ 57363 w 65314"/>
              <a:gd name="connsiteY6" fmla="*/ 214685 h 294198"/>
              <a:gd name="connsiteX7" fmla="*/ 33509 w 65314"/>
              <a:gd name="connsiteY7" fmla="*/ 222636 h 294198"/>
              <a:gd name="connsiteX8" fmla="*/ 9655 w 65314"/>
              <a:gd name="connsiteY8" fmla="*/ 246490 h 294198"/>
              <a:gd name="connsiteX9" fmla="*/ 1704 w 65314"/>
              <a:gd name="connsiteY9" fmla="*/ 270344 h 294198"/>
              <a:gd name="connsiteX10" fmla="*/ 49412 w 65314"/>
              <a:gd name="connsiteY10" fmla="*/ 286247 h 294198"/>
              <a:gd name="connsiteX11" fmla="*/ 57363 w 65314"/>
              <a:gd name="connsiteY11" fmla="*/ 294198 h 29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314" h="294198">
                <a:moveTo>
                  <a:pt x="41460" y="0"/>
                </a:moveTo>
                <a:cubicBezTo>
                  <a:pt x="12722" y="100586"/>
                  <a:pt x="11828" y="33543"/>
                  <a:pt x="49412" y="63610"/>
                </a:cubicBezTo>
                <a:cubicBezTo>
                  <a:pt x="56874" y="69580"/>
                  <a:pt x="60013" y="79513"/>
                  <a:pt x="65314" y="87464"/>
                </a:cubicBezTo>
                <a:cubicBezTo>
                  <a:pt x="9655" y="124570"/>
                  <a:pt x="28207" y="103366"/>
                  <a:pt x="1704" y="143123"/>
                </a:cubicBezTo>
                <a:cubicBezTo>
                  <a:pt x="4354" y="151074"/>
                  <a:pt x="4419" y="160432"/>
                  <a:pt x="9655" y="166977"/>
                </a:cubicBezTo>
                <a:cubicBezTo>
                  <a:pt x="23383" y="184137"/>
                  <a:pt x="46215" y="186056"/>
                  <a:pt x="65314" y="190831"/>
                </a:cubicBezTo>
                <a:cubicBezTo>
                  <a:pt x="62664" y="198782"/>
                  <a:pt x="63290" y="208758"/>
                  <a:pt x="57363" y="214685"/>
                </a:cubicBezTo>
                <a:cubicBezTo>
                  <a:pt x="51436" y="220612"/>
                  <a:pt x="40483" y="217987"/>
                  <a:pt x="33509" y="222636"/>
                </a:cubicBezTo>
                <a:cubicBezTo>
                  <a:pt x="24153" y="228873"/>
                  <a:pt x="17606" y="238539"/>
                  <a:pt x="9655" y="246490"/>
                </a:cubicBezTo>
                <a:cubicBezTo>
                  <a:pt x="7005" y="254441"/>
                  <a:pt x="-4223" y="264417"/>
                  <a:pt x="1704" y="270344"/>
                </a:cubicBezTo>
                <a:cubicBezTo>
                  <a:pt x="13557" y="282197"/>
                  <a:pt x="37559" y="274394"/>
                  <a:pt x="49412" y="286247"/>
                </a:cubicBezTo>
                <a:lnTo>
                  <a:pt x="57363" y="294198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2068C5EF-515D-1A40-8483-507B378D139F}"/>
              </a:ext>
            </a:extLst>
          </p:cNvPr>
          <p:cNvSpPr/>
          <p:nvPr/>
        </p:nvSpPr>
        <p:spPr>
          <a:xfrm>
            <a:off x="7489092" y="3940230"/>
            <a:ext cx="323754" cy="3240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62" name="꺾인 연결선[E] 61">
            <a:extLst>
              <a:ext uri="{FF2B5EF4-FFF2-40B4-BE49-F238E27FC236}">
                <a16:creationId xmlns:a16="http://schemas.microsoft.com/office/drawing/2014/main" id="{B2B6E60D-A3A8-E748-B101-9A80DDF35B7B}"/>
              </a:ext>
            </a:extLst>
          </p:cNvPr>
          <p:cNvCxnSpPr>
            <a:cxnSpLocks/>
            <a:endCxn id="44" idx="0"/>
          </p:cNvCxnSpPr>
          <p:nvPr/>
        </p:nvCxnSpPr>
        <p:spPr>
          <a:xfrm rot="5400000">
            <a:off x="7310894" y="4412766"/>
            <a:ext cx="454430" cy="17032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꺾인 연결선[E] 63">
            <a:extLst>
              <a:ext uri="{FF2B5EF4-FFF2-40B4-BE49-F238E27FC236}">
                <a16:creationId xmlns:a16="http://schemas.microsoft.com/office/drawing/2014/main" id="{C4E093DB-E631-EA48-B076-1B2F9C0CB856}"/>
              </a:ext>
            </a:extLst>
          </p:cNvPr>
          <p:cNvCxnSpPr>
            <a:cxnSpLocks/>
            <a:endCxn id="46" idx="0"/>
          </p:cNvCxnSpPr>
          <p:nvPr/>
        </p:nvCxnSpPr>
        <p:spPr>
          <a:xfrm rot="16200000" flipH="1">
            <a:off x="7612770" y="4308063"/>
            <a:ext cx="460880" cy="373281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00BEF02-3836-EA4D-B567-B359ECFCC0A6}"/>
              </a:ext>
            </a:extLst>
          </p:cNvPr>
          <p:cNvSpPr txBox="1"/>
          <p:nvPr/>
        </p:nvSpPr>
        <p:spPr>
          <a:xfrm>
            <a:off x="7461101" y="3951058"/>
            <a:ext cx="467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400" dirty="0">
                <a:latin typeface="Helvetica" pitchFamily="2" charset="0"/>
              </a:rPr>
              <a:t>FD</a:t>
            </a:r>
            <a:endParaRPr kumimoji="1" lang="ko-KR" altLang="en-US" sz="1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13297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A5858A-2075-894A-A4E7-56F762E5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Caching and Buffering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A5FEA3-A14D-424B-A9A7-A34FB8EF1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046" y="676333"/>
            <a:ext cx="8786812" cy="5501258"/>
          </a:xfrm>
        </p:spPr>
        <p:txBody>
          <a:bodyPr/>
          <a:lstStyle/>
          <a:p>
            <a:r>
              <a:rPr lang="en-US" altLang="ko-KR" sz="1800" dirty="0"/>
              <a:t>Page Cache</a:t>
            </a:r>
          </a:p>
          <a:p>
            <a:pPr lvl="1"/>
            <a:r>
              <a:rPr lang="en-US" altLang="ko-KR" sz="1600" dirty="0"/>
              <a:t>Merge virtual memory and buffer cache</a:t>
            </a:r>
          </a:p>
          <a:p>
            <a:pPr lvl="1"/>
            <a:r>
              <a:rPr lang="en-US" altLang="ko-KR" sz="1600" dirty="0"/>
              <a:t>A physical page frame can host either a page in the process address space or a file block.</a:t>
            </a:r>
          </a:p>
          <a:p>
            <a:pPr lvl="2"/>
            <a:r>
              <a:rPr lang="en-US" altLang="ko-KR" sz="1400" dirty="0"/>
              <a:t>Process uses page table to map a virtual page to a page frame.</a:t>
            </a:r>
          </a:p>
          <a:p>
            <a:pPr lvl="2"/>
            <a:r>
              <a:rPr lang="en-US" altLang="ko-KR" sz="1400" dirty="0"/>
              <a:t>A file IO uses “</a:t>
            </a:r>
            <a:r>
              <a:rPr lang="en-US" altLang="ko-KR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address_space</a:t>
            </a:r>
            <a:r>
              <a:rPr lang="en-US" altLang="ko-KR" sz="1400" dirty="0"/>
              <a:t>”(Linux) to map a file block to a physical page frame.</a:t>
            </a:r>
          </a:p>
          <a:p>
            <a:pPr lvl="1"/>
            <a:r>
              <a:rPr lang="en-US" altLang="ko-KR" sz="1600" dirty="0"/>
              <a:t>Dynamic partitioning</a:t>
            </a:r>
          </a:p>
          <a:p>
            <a:pPr lvl="2"/>
            <a:endParaRPr lang="en-US" altLang="ko-KR" sz="1400" dirty="0"/>
          </a:p>
          <a:p>
            <a:pPr lvl="1"/>
            <a:endParaRPr kumimoji="1" lang="ko-KR" altLang="en-US" sz="16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2EC9C95-0FED-EE41-A900-764384E4FE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B97EF9-1B32-EB4E-BC27-60C3172BB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8F6D870-CE6A-A846-AC39-554DCDE6770C}"/>
              </a:ext>
            </a:extLst>
          </p:cNvPr>
          <p:cNvSpPr/>
          <p:nvPr/>
        </p:nvSpPr>
        <p:spPr>
          <a:xfrm>
            <a:off x="683289" y="4941168"/>
            <a:ext cx="7777421" cy="57606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7B18E960-B5F3-D44D-9C12-7AFB58F2A338}"/>
              </a:ext>
            </a:extLst>
          </p:cNvPr>
          <p:cNvCxnSpPr>
            <a:cxnSpLocks/>
          </p:cNvCxnSpPr>
          <p:nvPr/>
        </p:nvCxnSpPr>
        <p:spPr>
          <a:xfrm>
            <a:off x="683289" y="5805264"/>
            <a:ext cx="7777421" cy="14063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20E2B16-EA7E-0348-ABB3-18514085D271}"/>
              </a:ext>
            </a:extLst>
          </p:cNvPr>
          <p:cNvSpPr txBox="1"/>
          <p:nvPr/>
        </p:nvSpPr>
        <p:spPr>
          <a:xfrm>
            <a:off x="3239579" y="5868992"/>
            <a:ext cx="2339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R" sz="1200" dirty="0"/>
              <a:t>Page cache</a:t>
            </a:r>
            <a:endParaRPr kumimoji="1" lang="ko-KR" altLang="en-US" sz="1200" dirty="0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44AB59CC-18E1-7045-9D24-DD305C4013FB}"/>
              </a:ext>
            </a:extLst>
          </p:cNvPr>
          <p:cNvSpPr/>
          <p:nvPr/>
        </p:nvSpPr>
        <p:spPr>
          <a:xfrm>
            <a:off x="683288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693D9B07-2740-5640-B93B-9C35CC8451AE}"/>
              </a:ext>
            </a:extLst>
          </p:cNvPr>
          <p:cNvSpPr/>
          <p:nvPr/>
        </p:nvSpPr>
        <p:spPr>
          <a:xfrm>
            <a:off x="964952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75721EC9-A1A8-CD4C-B895-EE7E0A3EEC0C}"/>
              </a:ext>
            </a:extLst>
          </p:cNvPr>
          <p:cNvSpPr/>
          <p:nvPr/>
        </p:nvSpPr>
        <p:spPr>
          <a:xfrm>
            <a:off x="1259638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D58B4D5E-C1F6-1D4B-A114-742D23F4D53E}"/>
              </a:ext>
            </a:extLst>
          </p:cNvPr>
          <p:cNvSpPr/>
          <p:nvPr/>
        </p:nvSpPr>
        <p:spPr>
          <a:xfrm>
            <a:off x="7316171" y="494017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A8BED5D-2FB0-E84D-9963-38793626CD11}"/>
              </a:ext>
            </a:extLst>
          </p:cNvPr>
          <p:cNvSpPr/>
          <p:nvPr/>
        </p:nvSpPr>
        <p:spPr>
          <a:xfrm>
            <a:off x="1835702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FA5CAB6-796D-AE44-AE56-081F6CFAFEE4}"/>
              </a:ext>
            </a:extLst>
          </p:cNvPr>
          <p:cNvSpPr/>
          <p:nvPr/>
        </p:nvSpPr>
        <p:spPr>
          <a:xfrm>
            <a:off x="2123170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F25896BD-5950-0545-8311-7A16077C7896}"/>
              </a:ext>
            </a:extLst>
          </p:cNvPr>
          <p:cNvSpPr/>
          <p:nvPr/>
        </p:nvSpPr>
        <p:spPr>
          <a:xfrm>
            <a:off x="2412052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CE2F2857-ABAC-3847-BB7F-B8F68419B8AA}"/>
              </a:ext>
            </a:extLst>
          </p:cNvPr>
          <p:cNvSpPr/>
          <p:nvPr/>
        </p:nvSpPr>
        <p:spPr>
          <a:xfrm>
            <a:off x="2699520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335CAFE3-6B12-0447-B00C-408D779EF35A}"/>
              </a:ext>
            </a:extLst>
          </p:cNvPr>
          <p:cNvSpPr/>
          <p:nvPr/>
        </p:nvSpPr>
        <p:spPr>
          <a:xfrm>
            <a:off x="7596342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B2F523D1-781E-C240-A5F2-5D5F84BE761A}"/>
              </a:ext>
            </a:extLst>
          </p:cNvPr>
          <p:cNvSpPr/>
          <p:nvPr/>
        </p:nvSpPr>
        <p:spPr>
          <a:xfrm>
            <a:off x="7885017" y="4940174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472560ED-37FD-8D48-A5C4-5F71AB2877FA}"/>
              </a:ext>
            </a:extLst>
          </p:cNvPr>
          <p:cNvSpPr/>
          <p:nvPr/>
        </p:nvSpPr>
        <p:spPr>
          <a:xfrm>
            <a:off x="3564180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288CF30D-3B59-C743-8BF8-228301635ADC}"/>
              </a:ext>
            </a:extLst>
          </p:cNvPr>
          <p:cNvSpPr/>
          <p:nvPr/>
        </p:nvSpPr>
        <p:spPr>
          <a:xfrm>
            <a:off x="3851648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12512728-E902-FE4A-A83F-F598CD040848}"/>
              </a:ext>
            </a:extLst>
          </p:cNvPr>
          <p:cNvSpPr/>
          <p:nvPr/>
        </p:nvSpPr>
        <p:spPr>
          <a:xfrm>
            <a:off x="4140244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6BF39DEC-121B-DD4B-9FD1-05E61DFF5E32}"/>
              </a:ext>
            </a:extLst>
          </p:cNvPr>
          <p:cNvSpPr/>
          <p:nvPr/>
        </p:nvSpPr>
        <p:spPr>
          <a:xfrm>
            <a:off x="4427712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C6CEFB7-5A25-1E47-9B33-51AA169D883E}"/>
              </a:ext>
            </a:extLst>
          </p:cNvPr>
          <p:cNvSpPr/>
          <p:nvPr/>
        </p:nvSpPr>
        <p:spPr>
          <a:xfrm>
            <a:off x="4716594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D255D35-E070-ED4D-8CB6-7C568FC41212}"/>
              </a:ext>
            </a:extLst>
          </p:cNvPr>
          <p:cNvSpPr/>
          <p:nvPr/>
        </p:nvSpPr>
        <p:spPr>
          <a:xfrm>
            <a:off x="5004062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C9ED337-9CD4-DC4D-911A-7BFD3724DC95}"/>
              </a:ext>
            </a:extLst>
          </p:cNvPr>
          <p:cNvSpPr/>
          <p:nvPr/>
        </p:nvSpPr>
        <p:spPr>
          <a:xfrm>
            <a:off x="5292086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373FC91B-F0F5-3847-8FF3-A8F1A26BBFAA}"/>
              </a:ext>
            </a:extLst>
          </p:cNvPr>
          <p:cNvSpPr/>
          <p:nvPr/>
        </p:nvSpPr>
        <p:spPr>
          <a:xfrm>
            <a:off x="5579554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7054C533-349D-3A41-80A8-4FF441403057}"/>
              </a:ext>
            </a:extLst>
          </p:cNvPr>
          <p:cNvSpPr/>
          <p:nvPr/>
        </p:nvSpPr>
        <p:spPr>
          <a:xfrm>
            <a:off x="5868436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2B5F751-CFF4-F64E-A62F-85B373AB06CB}"/>
              </a:ext>
            </a:extLst>
          </p:cNvPr>
          <p:cNvSpPr/>
          <p:nvPr/>
        </p:nvSpPr>
        <p:spPr>
          <a:xfrm>
            <a:off x="6155904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87C72BCB-6412-654E-B91B-C8787CFAB484}"/>
              </a:ext>
            </a:extLst>
          </p:cNvPr>
          <p:cNvSpPr/>
          <p:nvPr/>
        </p:nvSpPr>
        <p:spPr>
          <a:xfrm>
            <a:off x="6444500" y="4941168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B10EA149-DF06-EA40-AEB9-E5AA480ADF1B}"/>
              </a:ext>
            </a:extLst>
          </p:cNvPr>
          <p:cNvSpPr/>
          <p:nvPr/>
        </p:nvSpPr>
        <p:spPr>
          <a:xfrm>
            <a:off x="6731968" y="4941165"/>
            <a:ext cx="288310" cy="576061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C067E5DC-143A-E84D-80A4-7B545004F735}"/>
              </a:ext>
            </a:extLst>
          </p:cNvPr>
          <p:cNvSpPr/>
          <p:nvPr/>
        </p:nvSpPr>
        <p:spPr>
          <a:xfrm>
            <a:off x="1554324" y="4941165"/>
            <a:ext cx="288310" cy="57402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530C795-C6AB-6C40-8E6B-2A5136425AC7}"/>
              </a:ext>
            </a:extLst>
          </p:cNvPr>
          <p:cNvSpPr/>
          <p:nvPr/>
        </p:nvSpPr>
        <p:spPr>
          <a:xfrm>
            <a:off x="7018596" y="4941165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AC2DE805-E69F-2649-835E-52295E328692}"/>
              </a:ext>
            </a:extLst>
          </p:cNvPr>
          <p:cNvSpPr/>
          <p:nvPr/>
        </p:nvSpPr>
        <p:spPr>
          <a:xfrm>
            <a:off x="2980249" y="4941165"/>
            <a:ext cx="288310" cy="57402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78075B5C-8A13-7B44-9CDE-312E87E5F5A8}"/>
              </a:ext>
            </a:extLst>
          </p:cNvPr>
          <p:cNvSpPr/>
          <p:nvPr/>
        </p:nvSpPr>
        <p:spPr>
          <a:xfrm>
            <a:off x="3277557" y="4941165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D65A3D5F-A2D1-8B44-829C-693511A26757}"/>
              </a:ext>
            </a:extLst>
          </p:cNvPr>
          <p:cNvSpPr/>
          <p:nvPr/>
        </p:nvSpPr>
        <p:spPr>
          <a:xfrm>
            <a:off x="8172406" y="4941168"/>
            <a:ext cx="288310" cy="57606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EA9784E4-BC33-5F48-B1B3-161E7E5B7DB5}"/>
              </a:ext>
            </a:extLst>
          </p:cNvPr>
          <p:cNvSpPr/>
          <p:nvPr/>
        </p:nvSpPr>
        <p:spPr>
          <a:xfrm>
            <a:off x="2957324" y="4104883"/>
            <a:ext cx="366416" cy="36004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1" name="꺾인 연결선[E] 40">
            <a:extLst>
              <a:ext uri="{FF2B5EF4-FFF2-40B4-BE49-F238E27FC236}">
                <a16:creationId xmlns:a16="http://schemas.microsoft.com/office/drawing/2014/main" id="{9A10DDBF-BCE5-9249-9A68-18F23BD925F0}"/>
              </a:ext>
            </a:extLst>
          </p:cNvPr>
          <p:cNvCxnSpPr>
            <a:stCxn id="40" idx="4"/>
          </p:cNvCxnSpPr>
          <p:nvPr/>
        </p:nvCxnSpPr>
        <p:spPr>
          <a:xfrm rot="5400000">
            <a:off x="2728082" y="4556525"/>
            <a:ext cx="504053" cy="320848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꺾인 연결선[E] 41">
            <a:extLst>
              <a:ext uri="{FF2B5EF4-FFF2-40B4-BE49-F238E27FC236}">
                <a16:creationId xmlns:a16="http://schemas.microsoft.com/office/drawing/2014/main" id="{B4502DC0-F944-BE43-9357-C0B4289B19BA}"/>
              </a:ext>
            </a:extLst>
          </p:cNvPr>
          <p:cNvCxnSpPr>
            <a:stCxn id="40" idx="4"/>
          </p:cNvCxnSpPr>
          <p:nvPr/>
        </p:nvCxnSpPr>
        <p:spPr>
          <a:xfrm rot="16200000" flipH="1">
            <a:off x="3160197" y="4445257"/>
            <a:ext cx="504056" cy="54338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꺾인 연결선[E] 42">
            <a:extLst>
              <a:ext uri="{FF2B5EF4-FFF2-40B4-BE49-F238E27FC236}">
                <a16:creationId xmlns:a16="http://schemas.microsoft.com/office/drawing/2014/main" id="{D737CCD8-222B-6746-B9CB-7BF27E6972CA}"/>
              </a:ext>
            </a:extLst>
          </p:cNvPr>
          <p:cNvCxnSpPr>
            <a:stCxn id="40" idx="4"/>
          </p:cNvCxnSpPr>
          <p:nvPr/>
        </p:nvCxnSpPr>
        <p:spPr>
          <a:xfrm rot="16200000" flipH="1">
            <a:off x="3448372" y="4157082"/>
            <a:ext cx="504056" cy="111973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자유형 43">
            <a:extLst>
              <a:ext uri="{FF2B5EF4-FFF2-40B4-BE49-F238E27FC236}">
                <a16:creationId xmlns:a16="http://schemas.microsoft.com/office/drawing/2014/main" id="{0F0EA6A3-FDA3-8A43-98F1-9BBC859C2A23}"/>
              </a:ext>
            </a:extLst>
          </p:cNvPr>
          <p:cNvSpPr/>
          <p:nvPr/>
        </p:nvSpPr>
        <p:spPr>
          <a:xfrm>
            <a:off x="3107855" y="4184065"/>
            <a:ext cx="68876" cy="219310"/>
          </a:xfrm>
          <a:custGeom>
            <a:avLst/>
            <a:gdLst>
              <a:gd name="connsiteX0" fmla="*/ 41460 w 65314"/>
              <a:gd name="connsiteY0" fmla="*/ 0 h 294198"/>
              <a:gd name="connsiteX1" fmla="*/ 49412 w 65314"/>
              <a:gd name="connsiteY1" fmla="*/ 63610 h 294198"/>
              <a:gd name="connsiteX2" fmla="*/ 65314 w 65314"/>
              <a:gd name="connsiteY2" fmla="*/ 87464 h 294198"/>
              <a:gd name="connsiteX3" fmla="*/ 1704 w 65314"/>
              <a:gd name="connsiteY3" fmla="*/ 143123 h 294198"/>
              <a:gd name="connsiteX4" fmla="*/ 9655 w 65314"/>
              <a:gd name="connsiteY4" fmla="*/ 166977 h 294198"/>
              <a:gd name="connsiteX5" fmla="*/ 65314 w 65314"/>
              <a:gd name="connsiteY5" fmla="*/ 190831 h 294198"/>
              <a:gd name="connsiteX6" fmla="*/ 57363 w 65314"/>
              <a:gd name="connsiteY6" fmla="*/ 214685 h 294198"/>
              <a:gd name="connsiteX7" fmla="*/ 33509 w 65314"/>
              <a:gd name="connsiteY7" fmla="*/ 222636 h 294198"/>
              <a:gd name="connsiteX8" fmla="*/ 9655 w 65314"/>
              <a:gd name="connsiteY8" fmla="*/ 246490 h 294198"/>
              <a:gd name="connsiteX9" fmla="*/ 1704 w 65314"/>
              <a:gd name="connsiteY9" fmla="*/ 270344 h 294198"/>
              <a:gd name="connsiteX10" fmla="*/ 49412 w 65314"/>
              <a:gd name="connsiteY10" fmla="*/ 286247 h 294198"/>
              <a:gd name="connsiteX11" fmla="*/ 57363 w 65314"/>
              <a:gd name="connsiteY11" fmla="*/ 294198 h 294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314" h="294198">
                <a:moveTo>
                  <a:pt x="41460" y="0"/>
                </a:moveTo>
                <a:cubicBezTo>
                  <a:pt x="12722" y="100586"/>
                  <a:pt x="11828" y="33543"/>
                  <a:pt x="49412" y="63610"/>
                </a:cubicBezTo>
                <a:cubicBezTo>
                  <a:pt x="56874" y="69580"/>
                  <a:pt x="60013" y="79513"/>
                  <a:pt x="65314" y="87464"/>
                </a:cubicBezTo>
                <a:cubicBezTo>
                  <a:pt x="9655" y="124570"/>
                  <a:pt x="28207" y="103366"/>
                  <a:pt x="1704" y="143123"/>
                </a:cubicBezTo>
                <a:cubicBezTo>
                  <a:pt x="4354" y="151074"/>
                  <a:pt x="4419" y="160432"/>
                  <a:pt x="9655" y="166977"/>
                </a:cubicBezTo>
                <a:cubicBezTo>
                  <a:pt x="23383" y="184137"/>
                  <a:pt x="46215" y="186056"/>
                  <a:pt x="65314" y="190831"/>
                </a:cubicBezTo>
                <a:cubicBezTo>
                  <a:pt x="62664" y="198782"/>
                  <a:pt x="63290" y="208758"/>
                  <a:pt x="57363" y="214685"/>
                </a:cubicBezTo>
                <a:cubicBezTo>
                  <a:pt x="51436" y="220612"/>
                  <a:pt x="40483" y="217987"/>
                  <a:pt x="33509" y="222636"/>
                </a:cubicBezTo>
                <a:cubicBezTo>
                  <a:pt x="24153" y="228873"/>
                  <a:pt x="17606" y="238539"/>
                  <a:pt x="9655" y="246490"/>
                </a:cubicBezTo>
                <a:cubicBezTo>
                  <a:pt x="7005" y="254441"/>
                  <a:pt x="-4223" y="264417"/>
                  <a:pt x="1704" y="270344"/>
                </a:cubicBezTo>
                <a:cubicBezTo>
                  <a:pt x="13557" y="282197"/>
                  <a:pt x="37559" y="274394"/>
                  <a:pt x="49412" y="286247"/>
                </a:cubicBezTo>
                <a:lnTo>
                  <a:pt x="57363" y="294198"/>
                </a:ln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ko-KR" altLang="en-US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B7E8CEF1-4316-CA45-A161-709E9E514C36}"/>
              </a:ext>
            </a:extLst>
          </p:cNvPr>
          <p:cNvSpPr/>
          <p:nvPr/>
        </p:nvSpPr>
        <p:spPr>
          <a:xfrm>
            <a:off x="7228440" y="4146317"/>
            <a:ext cx="323754" cy="32403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kumimoji="1"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6" name="꺾인 연결선[E] 45">
            <a:extLst>
              <a:ext uri="{FF2B5EF4-FFF2-40B4-BE49-F238E27FC236}">
                <a16:creationId xmlns:a16="http://schemas.microsoft.com/office/drawing/2014/main" id="{AA1ACF51-C279-3240-95E5-784295F39E84}"/>
              </a:ext>
            </a:extLst>
          </p:cNvPr>
          <p:cNvCxnSpPr>
            <a:cxnSpLocks/>
          </p:cNvCxnSpPr>
          <p:nvPr/>
        </p:nvCxnSpPr>
        <p:spPr>
          <a:xfrm rot="5400000">
            <a:off x="7050242" y="4618853"/>
            <a:ext cx="454430" cy="17032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꺾인 연결선[E] 46">
            <a:extLst>
              <a:ext uri="{FF2B5EF4-FFF2-40B4-BE49-F238E27FC236}">
                <a16:creationId xmlns:a16="http://schemas.microsoft.com/office/drawing/2014/main" id="{9CFAC60C-C834-5647-A640-7335E28CB248}"/>
              </a:ext>
            </a:extLst>
          </p:cNvPr>
          <p:cNvCxnSpPr>
            <a:cxnSpLocks/>
          </p:cNvCxnSpPr>
          <p:nvPr/>
        </p:nvCxnSpPr>
        <p:spPr>
          <a:xfrm rot="16200000" flipH="1">
            <a:off x="7666842" y="4260702"/>
            <a:ext cx="418982" cy="880177"/>
          </a:xfrm>
          <a:prstGeom prst="bent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CA6483CF-8D87-3945-B746-021C94E5E033}"/>
              </a:ext>
            </a:extLst>
          </p:cNvPr>
          <p:cNvSpPr txBox="1"/>
          <p:nvPr/>
        </p:nvSpPr>
        <p:spPr>
          <a:xfrm>
            <a:off x="7200449" y="4157145"/>
            <a:ext cx="467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400" dirty="0">
                <a:latin typeface="Helvetica" pitchFamily="2" charset="0"/>
              </a:rPr>
              <a:t>FD</a:t>
            </a:r>
            <a:endParaRPr kumimoji="1" lang="ko-KR" altLang="en-US" sz="14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910411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F7D9A8B-528D-4957-B7A9-D65475F55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0DD22BA-44C2-40FE-AAC5-29DFA6030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Requirements for building filesystem</a:t>
            </a:r>
          </a:p>
          <a:p>
            <a:pPr lvl="1"/>
            <a:r>
              <a:rPr lang="en-US" altLang="ko-KR" dirty="0"/>
              <a:t>File information: </a:t>
            </a:r>
            <a:r>
              <a:rPr lang="en-US" altLang="ko-KR" dirty="0" err="1"/>
              <a:t>inode</a:t>
            </a:r>
            <a:endParaRPr lang="en-US" altLang="ko-KR" dirty="0"/>
          </a:p>
          <a:p>
            <a:pPr lvl="1"/>
            <a:r>
              <a:rPr lang="en-US" altLang="ko-KR" dirty="0"/>
              <a:t>File structure: indexed file</a:t>
            </a:r>
          </a:p>
          <a:p>
            <a:pPr lvl="1"/>
            <a:r>
              <a:rPr lang="en-US" altLang="ko-KR" dirty="0"/>
              <a:t>Directory (name</a:t>
            </a:r>
            <a:r>
              <a:rPr lang="ko-KR" altLang="en-US" dirty="0"/>
              <a:t>→</a:t>
            </a:r>
            <a:r>
              <a:rPr lang="en-US" altLang="ko-KR" dirty="0" err="1"/>
              <a:t>inode</a:t>
            </a:r>
            <a:r>
              <a:rPr lang="en-US" altLang="ko-KR" dirty="0"/>
              <a:t>-number): array of &lt;</a:t>
            </a:r>
            <a:r>
              <a:rPr lang="en-US" altLang="ko-KR" dirty="0" err="1"/>
              <a:t>inode</a:t>
            </a:r>
            <a:r>
              <a:rPr lang="en-US" altLang="ko-KR" dirty="0"/>
              <a:t> #, name&gt;’s</a:t>
            </a:r>
          </a:p>
          <a:p>
            <a:pPr lvl="1"/>
            <a:r>
              <a:rPr lang="en-US" altLang="ko-KR" dirty="0"/>
              <a:t>Free block information: Bitmap</a:t>
            </a:r>
          </a:p>
          <a:p>
            <a:r>
              <a:rPr lang="en-US" altLang="ko-KR" dirty="0"/>
              <a:t>All are flexible.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41FC3B9-CF0B-4757-8B1D-FCF00273D4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AF8EA5-17AB-477C-99A6-C64220D69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24713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40. Filesystem Implementation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190728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system 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What types of </a:t>
            </a:r>
            <a:r>
              <a:rPr lang="en-US" altLang="ko-KR" dirty="0">
                <a:solidFill>
                  <a:schemeClr val="accent6"/>
                </a:solidFill>
              </a:rPr>
              <a:t>data structures </a:t>
            </a:r>
            <a:r>
              <a:rPr lang="en-US" altLang="ko-KR" dirty="0"/>
              <a:t>are utilized by the file system?  </a:t>
            </a:r>
          </a:p>
          <a:p>
            <a:r>
              <a:rPr lang="en-US" altLang="ko-KR" dirty="0"/>
              <a:t>How file system organize its data and metadata? </a:t>
            </a:r>
          </a:p>
          <a:p>
            <a:r>
              <a:rPr lang="en-US" altLang="ko-KR" dirty="0"/>
              <a:t>Understand access methods of a file system.</a:t>
            </a:r>
          </a:p>
          <a:p>
            <a:pPr lvl="1"/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altLang="ko-KR" dirty="0">
                <a:cs typeface="Courier New" panose="02070309020205020404" pitchFamily="49" charset="0"/>
              </a:rPr>
              <a:t>,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 read()</a:t>
            </a:r>
            <a:r>
              <a:rPr lang="en-US" altLang="ko-KR" dirty="0">
                <a:cs typeface="Courier New" panose="02070309020205020404" pitchFamily="49" charset="0"/>
              </a:rPr>
              <a:t>, 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  <a:r>
              <a:rPr lang="en-US" altLang="ko-KR" dirty="0">
                <a:cs typeface="Courier New" panose="02070309020205020404" pitchFamily="49" charset="0"/>
              </a:rPr>
              <a:t>,</a:t>
            </a:r>
            <a:r>
              <a:rPr lang="en-US" altLang="ko-KR" dirty="0"/>
              <a:t> etc.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82746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Filesystem partition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Divide the disk into </a:t>
            </a:r>
            <a:r>
              <a:rPr lang="en-US" altLang="ko-KR" dirty="0">
                <a:solidFill>
                  <a:schemeClr val="accent6"/>
                </a:solidFill>
              </a:rPr>
              <a:t>blocks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Block size is 4 KB. </a:t>
            </a:r>
          </a:p>
          <a:p>
            <a:pPr lvl="1"/>
            <a:r>
              <a:rPr lang="en-US" altLang="ko-KR" dirty="0"/>
              <a:t>The blocks are addressed from </a:t>
            </a:r>
            <a:r>
              <a:rPr lang="en-US" altLang="ko-KR" i="1" dirty="0">
                <a:latin typeface="Courier New" panose="02070309020205020404" pitchFamily="49" charset="0"/>
                <a:cs typeface="Courier New" panose="02070309020205020404" pitchFamily="49" charset="0"/>
              </a:rPr>
              <a:t>0 to N -1.</a:t>
            </a:r>
          </a:p>
          <a:p>
            <a:pPr lvl="1"/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/>
          </p:nvPr>
        </p:nvGraphicFramePr>
        <p:xfrm>
          <a:off x="971600" y="3140968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2915816" y="3140968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4860032" y="3140968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/>
          </p:nvPr>
        </p:nvGraphicFramePr>
        <p:xfrm>
          <a:off x="6804248" y="3140968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/>
          </p:nvPr>
        </p:nvGraphicFramePr>
        <p:xfrm>
          <a:off x="971600" y="4077104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2915816" y="4077104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4860032" y="4077104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6804248" y="4077104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33500" y="3413787"/>
            <a:ext cx="1800200" cy="23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0                      7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5938" y="3413787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8                     15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5608" y="3413787"/>
            <a:ext cx="188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16                     23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37573" y="3413787"/>
            <a:ext cx="189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24                     31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9592" y="4365104"/>
            <a:ext cx="1853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32                    39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7363" y="4365104"/>
            <a:ext cx="181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40                    47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95133" y="4365104"/>
            <a:ext cx="1885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48                    55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4365104"/>
            <a:ext cx="189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56                     63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43814132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Data region in file system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Reserve </a:t>
            </a:r>
            <a:r>
              <a:rPr lang="en-US" altLang="ko-KR" dirty="0">
                <a:solidFill>
                  <a:schemeClr val="accent6"/>
                </a:solidFill>
              </a:rPr>
              <a:t>data region</a:t>
            </a:r>
            <a:r>
              <a:rPr lang="en-US" altLang="ko-KR" dirty="0"/>
              <a:t> to store user data</a:t>
            </a:r>
          </a:p>
          <a:p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dirty="0">
              <a:cs typeface="Courier New" panose="02070309020205020404" pitchFamily="49" charset="0"/>
            </a:endParaRPr>
          </a:p>
          <a:p>
            <a:r>
              <a:rPr lang="en-US" altLang="ko-KR" dirty="0">
                <a:cs typeface="Courier New" panose="02070309020205020404" pitchFamily="49" charset="0"/>
              </a:rPr>
              <a:t>File system has to track which data block comprise a file, the size of the file, its owner, etc. 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71600" y="196909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915816" y="196909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860032" y="196909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804248" y="196909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971600" y="312125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2915816" y="312125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4860032" y="312125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6804248" y="3121255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33500" y="2241914"/>
            <a:ext cx="1800200" cy="23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0                      7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5938" y="2241914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8                     15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5608" y="2241914"/>
            <a:ext cx="188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16                     23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37573" y="2241914"/>
            <a:ext cx="189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24                     31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9592" y="3409255"/>
            <a:ext cx="1853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32                    39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7363" y="3409255"/>
            <a:ext cx="181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40                    47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95133" y="3409255"/>
            <a:ext cx="1885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48                    55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409255"/>
            <a:ext cx="189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56                     63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04513" y="170080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8460432" y="170080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8460432" y="2852936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971600" y="2852936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971600" y="2924944"/>
            <a:ext cx="74888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2915495" y="1772816"/>
            <a:ext cx="554400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0259" y="2636912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57619" y="1484784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1691680" y="5229200"/>
            <a:ext cx="5832648" cy="657341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How we store these </a:t>
            </a:r>
            <a:r>
              <a:rPr lang="en-US" altLang="ko-KR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inodes</a:t>
            </a:r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 in file system?</a:t>
            </a:r>
          </a:p>
        </p:txBody>
      </p:sp>
    </p:spTree>
    <p:extLst>
      <p:ext uri="{BB962C8B-B14F-4D97-AF65-F5344CB8AC3E}">
        <p14:creationId xmlns:p14="http://schemas.microsoft.com/office/powerpoint/2010/main" val="318513593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Inode</a:t>
            </a:r>
            <a:r>
              <a:rPr lang="en-US" altLang="ko-KR" dirty="0"/>
              <a:t> table in file system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Reserve some space for </a:t>
            </a:r>
            <a:r>
              <a:rPr lang="en-US" altLang="ko-KR" dirty="0" err="1">
                <a:solidFill>
                  <a:schemeClr val="accent6"/>
                </a:solidFill>
              </a:rPr>
              <a:t>inode</a:t>
            </a:r>
            <a:r>
              <a:rPr lang="en-US" altLang="ko-KR" dirty="0">
                <a:solidFill>
                  <a:schemeClr val="accent6"/>
                </a:solidFill>
              </a:rPr>
              <a:t> table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This holds an array of on-disk </a:t>
            </a:r>
            <a:r>
              <a:rPr lang="en-US" altLang="ko-KR" dirty="0" err="1">
                <a:cs typeface="Courier New" panose="02070309020205020404" pitchFamily="49" charset="0"/>
              </a:rPr>
              <a:t>inodes</a:t>
            </a:r>
            <a:r>
              <a:rPr lang="en-US" altLang="ko-KR" dirty="0">
                <a:cs typeface="Courier New" panose="02070309020205020404" pitchFamily="49" charset="0"/>
              </a:rPr>
              <a:t>.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Ex)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tables : 3 ~ 7,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size : 256 bytes</a:t>
            </a:r>
          </a:p>
          <a:p>
            <a:pPr lvl="2"/>
            <a:r>
              <a:rPr lang="en-US" altLang="ko-KR" dirty="0">
                <a:cs typeface="Courier New" panose="02070309020205020404" pitchFamily="49" charset="0"/>
              </a:rPr>
              <a:t>4-KB block can hold 16 </a:t>
            </a:r>
            <a:r>
              <a:rPr lang="en-US" altLang="ko-KR" dirty="0" err="1">
                <a:cs typeface="Courier New" panose="02070309020205020404" pitchFamily="49" charset="0"/>
              </a:rPr>
              <a:t>inodes</a:t>
            </a:r>
            <a:r>
              <a:rPr lang="en-US" altLang="ko-KR" dirty="0">
                <a:cs typeface="Courier New" panose="02070309020205020404" pitchFamily="49" charset="0"/>
              </a:rPr>
              <a:t>.</a:t>
            </a:r>
          </a:p>
          <a:p>
            <a:pPr lvl="2"/>
            <a:r>
              <a:rPr lang="en-US" altLang="ko-KR" dirty="0">
                <a:cs typeface="Courier New" panose="02070309020205020404" pitchFamily="49" charset="0"/>
              </a:rPr>
              <a:t>The file system contains 80 </a:t>
            </a:r>
            <a:r>
              <a:rPr lang="en-US" altLang="ko-KR" dirty="0" err="1">
                <a:cs typeface="Courier New" panose="02070309020205020404" pitchFamily="49" charset="0"/>
              </a:rPr>
              <a:t>inodes</a:t>
            </a:r>
            <a:r>
              <a:rPr lang="en-US" altLang="ko-KR" dirty="0">
                <a:cs typeface="Courier New" panose="02070309020205020404" pitchFamily="49" charset="0"/>
              </a:rPr>
              <a:t>. (maximum number of files)</a:t>
            </a:r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71600" y="391331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915816" y="391331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860032" y="391331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804248" y="391331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971600" y="506547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2915816" y="506547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4860032" y="506547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6804248" y="5065471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33500" y="4186130"/>
            <a:ext cx="1800200" cy="23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0                      7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5938" y="418613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8                     15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5608" y="4186130"/>
            <a:ext cx="188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16                     23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37573" y="4186130"/>
            <a:ext cx="189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24                     31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9592" y="5353471"/>
            <a:ext cx="1853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32                    39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7363" y="5353471"/>
            <a:ext cx="181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40                    47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95133" y="5353471"/>
            <a:ext cx="1885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48                    55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5353471"/>
            <a:ext cx="189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56                     63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04513" y="3645024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8460432" y="3645024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8460432" y="4797152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971600" y="4797152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971600" y="4869160"/>
            <a:ext cx="74888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2915495" y="3717032"/>
            <a:ext cx="554400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0259" y="4581128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57619" y="3429000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7" name="직선 연결선 36"/>
          <p:cNvCxnSpPr/>
          <p:nvPr/>
        </p:nvCxnSpPr>
        <p:spPr>
          <a:xfrm>
            <a:off x="1613568" y="3645024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2627784" y="3645024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H="1">
            <a:off x="1622235" y="3717032"/>
            <a:ext cx="997136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54371" y="3429000"/>
            <a:ext cx="771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4572903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allocation structures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is to track whether </a:t>
            </a:r>
            <a:r>
              <a:rPr lang="en-US" altLang="ko-KR" dirty="0" err="1"/>
              <a:t>inodes</a:t>
            </a:r>
            <a:r>
              <a:rPr lang="en-US" altLang="ko-KR" dirty="0"/>
              <a:t> or data blocks are free or allocated. </a:t>
            </a:r>
          </a:p>
          <a:p>
            <a:r>
              <a:rPr lang="en-US" altLang="ko-KR" dirty="0"/>
              <a:t>Use </a:t>
            </a:r>
            <a:r>
              <a:rPr lang="en-US" altLang="ko-KR" dirty="0">
                <a:solidFill>
                  <a:schemeClr val="accent6"/>
                </a:solidFill>
              </a:rPr>
              <a:t>bitmap, </a:t>
            </a:r>
            <a:r>
              <a:rPr lang="en-US" altLang="ko-KR" dirty="0"/>
              <a:t>each bit indicates free(0) or in-use(1) </a:t>
            </a:r>
          </a:p>
          <a:p>
            <a:pPr lvl="1"/>
            <a:r>
              <a:rPr lang="en-US" altLang="ko-KR" dirty="0"/>
              <a:t>data bitmap: for data region for data region</a:t>
            </a:r>
          </a:p>
          <a:p>
            <a:pPr lvl="1"/>
            <a:r>
              <a:rPr lang="en-US" altLang="ko-KR" dirty="0" err="1"/>
              <a:t>inode</a:t>
            </a:r>
            <a:r>
              <a:rPr lang="en-US" altLang="ko-KR" dirty="0"/>
              <a:t> bitmap: for </a:t>
            </a:r>
            <a:r>
              <a:rPr lang="en-US" altLang="ko-KR" dirty="0" err="1"/>
              <a:t>inode</a:t>
            </a:r>
            <a:r>
              <a:rPr lang="en-US" altLang="ko-KR" dirty="0"/>
              <a:t> table</a:t>
            </a: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71600" y="369728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915816" y="369728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860032" y="369728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804248" y="369728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971600" y="484944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2915816" y="484944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4860032" y="484944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6804248" y="484944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33500" y="3970106"/>
            <a:ext cx="1800200" cy="23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0                      7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5938" y="397010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8                     15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5608" y="3970106"/>
            <a:ext cx="188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16                     23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37573" y="3970106"/>
            <a:ext cx="189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24                     31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9592" y="5137447"/>
            <a:ext cx="1853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32                    39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7363" y="5137447"/>
            <a:ext cx="181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40                    47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95133" y="5137447"/>
            <a:ext cx="1885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48                    55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5137447"/>
            <a:ext cx="189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56                     63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04513" y="342900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8460432" y="342900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8460432" y="458112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971600" y="458112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971600" y="4653136"/>
            <a:ext cx="74888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2915495" y="3501008"/>
            <a:ext cx="554400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0259" y="4365104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57619" y="3212976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7" name="직선 연결선 36"/>
          <p:cNvCxnSpPr/>
          <p:nvPr/>
        </p:nvCxnSpPr>
        <p:spPr>
          <a:xfrm>
            <a:off x="1613568" y="342900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2627784" y="342900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H="1">
            <a:off x="1622235" y="3501008"/>
            <a:ext cx="997136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54371" y="3212976"/>
            <a:ext cx="771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952049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super block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Super block contains this </a:t>
            </a:r>
            <a:r>
              <a:rPr lang="en-US" altLang="ko-KR" dirty="0">
                <a:solidFill>
                  <a:schemeClr val="accent6"/>
                </a:solidFill>
              </a:rPr>
              <a:t>information</a:t>
            </a:r>
            <a:r>
              <a:rPr lang="en-US" altLang="ko-KR" dirty="0"/>
              <a:t> for </a:t>
            </a:r>
            <a:r>
              <a:rPr lang="en-US" altLang="ko-KR" dirty="0">
                <a:solidFill>
                  <a:schemeClr val="accent6"/>
                </a:solidFill>
              </a:rPr>
              <a:t>particular file system</a:t>
            </a:r>
          </a:p>
          <a:p>
            <a:pPr lvl="1"/>
            <a:r>
              <a:rPr lang="en-US" altLang="ko-KR" dirty="0"/>
              <a:t>Ex) The number of </a:t>
            </a:r>
            <a:r>
              <a:rPr lang="en-US" altLang="ko-KR" dirty="0" err="1"/>
              <a:t>inodes</a:t>
            </a:r>
            <a:r>
              <a:rPr lang="en-US" altLang="ko-KR" dirty="0"/>
              <a:t>, begin location of </a:t>
            </a:r>
            <a:r>
              <a:rPr lang="en-US" altLang="ko-KR" dirty="0" err="1"/>
              <a:t>inode</a:t>
            </a:r>
            <a:r>
              <a:rPr lang="en-US" altLang="ko-KR" dirty="0"/>
              <a:t> table. </a:t>
            </a:r>
            <a:r>
              <a:rPr lang="en-US" altLang="ko-KR" dirty="0" err="1"/>
              <a:t>etc</a:t>
            </a:r>
            <a:endParaRPr lang="en-US" altLang="ko-KR" dirty="0"/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r>
              <a:rPr lang="en-US" altLang="ko-KR" dirty="0">
                <a:cs typeface="Courier New" panose="02070309020205020404" pitchFamily="49" charset="0"/>
              </a:rPr>
              <a:t>When mounting a file system, OS will read the superblock first, to initialize various information.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71600" y="261716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</a:t>
                      </a:r>
                      <a:endParaRPr lang="ko-KR" altLang="en-US" sz="100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915816" y="261716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4860032" y="261716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6804248" y="261716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971600" y="376932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표 12"/>
          <p:cNvGraphicFramePr>
            <a:graphicFrameLocks noGrp="1"/>
          </p:cNvGraphicFramePr>
          <p:nvPr/>
        </p:nvGraphicFramePr>
        <p:xfrm>
          <a:off x="2915816" y="376932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4860032" y="376932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/>
        </p:nvGraphicFramePr>
        <p:xfrm>
          <a:off x="6804248" y="3769327"/>
          <a:ext cx="1666240" cy="288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0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933500" y="2889986"/>
            <a:ext cx="1800200" cy="23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0                      7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75938" y="2889986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8                     15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85608" y="2889986"/>
            <a:ext cx="188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16                     23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37573" y="2889986"/>
            <a:ext cx="18912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24                     31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9592" y="4057327"/>
            <a:ext cx="1853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32                    39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7363" y="4057327"/>
            <a:ext cx="18192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40                    47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95133" y="4057327"/>
            <a:ext cx="18859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48                    55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4057327"/>
            <a:ext cx="1896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56                     63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2904513" y="234888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8460432" y="234888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8460432" y="350100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971600" y="3501008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 flipH="1">
            <a:off x="971600" y="3573016"/>
            <a:ext cx="7488832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2915495" y="2420888"/>
            <a:ext cx="5544000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40259" y="3284984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57619" y="2132856"/>
            <a:ext cx="1242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Region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7" name="직선 연결선 36"/>
          <p:cNvCxnSpPr/>
          <p:nvPr/>
        </p:nvCxnSpPr>
        <p:spPr>
          <a:xfrm>
            <a:off x="1613568" y="234888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>
            <a:off x="2627784" y="2348880"/>
            <a:ext cx="0" cy="14401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 flipH="1">
            <a:off x="1622235" y="2420888"/>
            <a:ext cx="997136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754371" y="2132856"/>
            <a:ext cx="7715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Inodes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91357656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File Organization: The </a:t>
            </a:r>
            <a:r>
              <a:rPr lang="en-US" altLang="ko-KR" dirty="0" err="1"/>
              <a:t>inode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</a:t>
            </a:r>
            <a:r>
              <a:rPr lang="en-US" altLang="ko-KR" dirty="0" err="1"/>
              <a:t>inode</a:t>
            </a:r>
            <a:r>
              <a:rPr lang="en-US" altLang="ko-KR" dirty="0"/>
              <a:t> is referred to by </a:t>
            </a:r>
            <a:r>
              <a:rPr lang="en-US" altLang="ko-KR" dirty="0" err="1"/>
              <a:t>inode</a:t>
            </a:r>
            <a:r>
              <a:rPr lang="en-US" altLang="ko-KR" dirty="0"/>
              <a:t> number.</a:t>
            </a:r>
          </a:p>
          <a:p>
            <a:pPr lvl="1"/>
            <a:r>
              <a:rPr lang="en-US" altLang="ko-KR" dirty="0"/>
              <a:t>by </a:t>
            </a:r>
            <a:r>
              <a:rPr lang="en-US" altLang="ko-KR" dirty="0" err="1"/>
              <a:t>inode</a:t>
            </a:r>
            <a:r>
              <a:rPr lang="en-US" altLang="ko-KR" dirty="0"/>
              <a:t> number, File system calculate where the </a:t>
            </a:r>
            <a:r>
              <a:rPr lang="en-US" altLang="ko-KR" dirty="0" err="1"/>
              <a:t>inode</a:t>
            </a:r>
            <a:r>
              <a:rPr lang="en-US" altLang="ko-KR" dirty="0"/>
              <a:t> is on the disk.</a:t>
            </a:r>
          </a:p>
          <a:p>
            <a:pPr lvl="1"/>
            <a:r>
              <a:rPr lang="en-US" altLang="ko-KR" dirty="0">
                <a:cs typeface="Courier New" panose="02070309020205020404" pitchFamily="49" charset="0"/>
              </a:rPr>
              <a:t>Ex)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number: 32</a:t>
            </a:r>
          </a:p>
          <a:p>
            <a:pPr lvl="2"/>
            <a:r>
              <a:rPr lang="en-US" altLang="ko-KR" dirty="0">
                <a:cs typeface="Courier New" panose="02070309020205020404" pitchFamily="49" charset="0"/>
              </a:rPr>
              <a:t>Calculate the offset into the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region (32 x </a:t>
            </a:r>
            <a:r>
              <a:rPr lang="en-US" altLang="ko-KR" dirty="0" err="1">
                <a:cs typeface="Courier New" panose="02070309020205020404" pitchFamily="49" charset="0"/>
              </a:rPr>
              <a:t>sizeof</a:t>
            </a:r>
            <a:r>
              <a:rPr lang="en-US" altLang="ko-KR" dirty="0">
                <a:cs typeface="Courier New" panose="02070309020205020404" pitchFamily="49" charset="0"/>
              </a:rPr>
              <a:t>(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) (256 bytes) = 8192</a:t>
            </a:r>
          </a:p>
          <a:p>
            <a:pPr lvl="2"/>
            <a:r>
              <a:rPr lang="en-US" altLang="ko-KR" dirty="0">
                <a:cs typeface="Courier New" panose="02070309020205020404" pitchFamily="49" charset="0"/>
              </a:rPr>
              <a:t>Add start address of the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table(12 KB) + </a:t>
            </a:r>
            <a:r>
              <a:rPr lang="en-US" altLang="ko-KR" dirty="0" err="1">
                <a:cs typeface="Courier New" panose="02070309020205020404" pitchFamily="49" charset="0"/>
              </a:rPr>
              <a:t>inode</a:t>
            </a:r>
            <a:r>
              <a:rPr lang="en-US" altLang="ko-KR" dirty="0">
                <a:cs typeface="Courier New" panose="02070309020205020404" pitchFamily="49" charset="0"/>
              </a:rPr>
              <a:t> region(8 KB) = 20 KB</a:t>
            </a: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  <a:p>
            <a:pPr lvl="1"/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984" y="4974839"/>
            <a:ext cx="491824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0KB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/>
        </p:nvGraphicFramePr>
        <p:xfrm>
          <a:off x="107504" y="4048948"/>
          <a:ext cx="8929012" cy="86409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79032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216024"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Super</a:t>
                      </a:r>
                      <a:endParaRPr lang="ko-KR" altLang="en-US" sz="12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i-bmap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d-</a:t>
                      </a:r>
                      <a:r>
                        <a:rPr lang="en-US" altLang="ko-KR" sz="1200" b="0" dirty="0" err="1">
                          <a:solidFill>
                            <a:schemeClr val="bg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bmap</a:t>
                      </a:r>
                      <a:endParaRPr lang="ko-KR" altLang="en-US" sz="1200" b="0" dirty="0">
                        <a:solidFill>
                          <a:schemeClr val="bg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69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69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69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51" name="직선 연결선 50"/>
          <p:cNvCxnSpPr/>
          <p:nvPr/>
        </p:nvCxnSpPr>
        <p:spPr>
          <a:xfrm>
            <a:off x="116360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238045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2352110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3466174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580239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694303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직선 연결선 56"/>
          <p:cNvCxnSpPr/>
          <p:nvPr/>
        </p:nvCxnSpPr>
        <p:spPr>
          <a:xfrm>
            <a:off x="6808368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>
            <a:off x="7922432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직선 연결선 58"/>
          <p:cNvCxnSpPr/>
          <p:nvPr/>
        </p:nvCxnSpPr>
        <p:spPr>
          <a:xfrm>
            <a:off x="9036496" y="3678545"/>
            <a:ext cx="0" cy="339585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635896" y="3696794"/>
            <a:ext cx="848603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iblock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0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19889" y="3696794"/>
            <a:ext cx="848603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iblock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1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883637" y="3696794"/>
            <a:ext cx="848603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iblock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2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963757" y="3696794"/>
            <a:ext cx="848603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iblock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3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115885" y="3696794"/>
            <a:ext cx="848603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iblock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4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83832" y="4974839"/>
            <a:ext cx="491824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4KB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123728" y="4974839"/>
            <a:ext cx="491824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8KB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039386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12KB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83968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16KB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36096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20KB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516216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24KB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596336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28KB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604448" y="4974839"/>
            <a:ext cx="720080" cy="254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32KB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177358" y="3286263"/>
            <a:ext cx="14737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The </a:t>
            </a:r>
            <a:r>
              <a:rPr lang="en-US" altLang="ko-KR" sz="1400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Inode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table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87214255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110162</TotalTime>
  <Words>1357</Words>
  <Application>Microsoft Office PowerPoint</Application>
  <PresentationFormat>화면 슬라이드 쇼(4:3)</PresentationFormat>
  <Paragraphs>674</Paragraphs>
  <Slides>17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8" baseType="lpstr">
      <vt:lpstr>Adobe Arabic</vt:lpstr>
      <vt:lpstr>Adobe 고딕 Std B</vt:lpstr>
      <vt:lpstr>HY견고딕</vt:lpstr>
      <vt:lpstr>굴림</vt:lpstr>
      <vt:lpstr>맑은 고딕</vt:lpstr>
      <vt:lpstr>Arial</vt:lpstr>
      <vt:lpstr>Courier New</vt:lpstr>
      <vt:lpstr>Helvetica</vt:lpstr>
      <vt:lpstr>Tahoma</vt:lpstr>
      <vt:lpstr>Wingdings</vt:lpstr>
      <vt:lpstr>양식_공청회_발표자료-총괄-양식</vt:lpstr>
      <vt:lpstr>Operating Systems </vt:lpstr>
      <vt:lpstr>PowerPoint 프레젠테이션</vt:lpstr>
      <vt:lpstr>File system Implementation</vt:lpstr>
      <vt:lpstr>Filesystem partition</vt:lpstr>
      <vt:lpstr>Data region in file system</vt:lpstr>
      <vt:lpstr>Inode table in file system</vt:lpstr>
      <vt:lpstr>allocation structures</vt:lpstr>
      <vt:lpstr>super block</vt:lpstr>
      <vt:lpstr>File Organization: The inode</vt:lpstr>
      <vt:lpstr>File Structure: Indexed Allocation</vt:lpstr>
      <vt:lpstr>Directory Structure</vt:lpstr>
      <vt:lpstr>File Read</vt:lpstr>
      <vt:lpstr>File Creation</vt:lpstr>
      <vt:lpstr>File Creation (Cont.)</vt:lpstr>
      <vt:lpstr>Caching and Buffering</vt:lpstr>
      <vt:lpstr>Caching and Buffering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4166</cp:revision>
  <cp:lastPrinted>2019-09-09T02:10:38Z</cp:lastPrinted>
  <dcterms:created xsi:type="dcterms:W3CDTF">2011-05-01T06:09:10Z</dcterms:created>
  <dcterms:modified xsi:type="dcterms:W3CDTF">2022-06-07T23:19:39Z</dcterms:modified>
  <cp:category/>
</cp:coreProperties>
</file>