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3"/>
  </p:notesMasterIdLst>
  <p:sldIdLst>
    <p:sldId id="2877" r:id="rId2"/>
    <p:sldId id="2468" r:id="rId3"/>
    <p:sldId id="281" r:id="rId4"/>
    <p:sldId id="257" r:id="rId5"/>
    <p:sldId id="258" r:id="rId6"/>
    <p:sldId id="2156" r:id="rId7"/>
    <p:sldId id="260" r:id="rId8"/>
    <p:sldId id="261" r:id="rId9"/>
    <p:sldId id="262" r:id="rId10"/>
    <p:sldId id="284" r:id="rId11"/>
    <p:sldId id="285" r:id="rId12"/>
    <p:sldId id="286" r:id="rId13"/>
    <p:sldId id="264" r:id="rId14"/>
    <p:sldId id="265" r:id="rId15"/>
    <p:sldId id="2478" r:id="rId16"/>
    <p:sldId id="2479" r:id="rId17"/>
    <p:sldId id="2480" r:id="rId18"/>
    <p:sldId id="269" r:id="rId19"/>
    <p:sldId id="270" r:id="rId20"/>
    <p:sldId id="2483" r:id="rId21"/>
    <p:sldId id="3391" r:id="rId22"/>
    <p:sldId id="272" r:id="rId23"/>
    <p:sldId id="2485" r:id="rId24"/>
    <p:sldId id="3408" r:id="rId25"/>
    <p:sldId id="288" r:id="rId26"/>
    <p:sldId id="290" r:id="rId27"/>
    <p:sldId id="2487" r:id="rId28"/>
    <p:sldId id="2488" r:id="rId29"/>
    <p:sldId id="2489" r:id="rId30"/>
    <p:sldId id="2490" r:id="rId31"/>
    <p:sldId id="2882" r:id="rId3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971" autoAdjust="0"/>
    <p:restoredTop sz="91978" autoAdjust="0"/>
  </p:normalViewPr>
  <p:slideViewPr>
    <p:cSldViewPr>
      <p:cViewPr varScale="1">
        <p:scale>
          <a:sx n="60" d="100"/>
          <a:sy n="60" d="100"/>
        </p:scale>
        <p:origin x="72" y="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29375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Writing, But Not Sequentially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open file has a </a:t>
            </a:r>
            <a:r>
              <a:rPr lang="en-US" altLang="ko-KR" b="1" dirty="0">
                <a:solidFill>
                  <a:schemeClr val="accent6"/>
                </a:solidFill>
              </a:rPr>
              <a:t>current offset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Determine </a:t>
            </a:r>
            <a:r>
              <a:rPr lang="en-US" altLang="ko-KR" b="1" dirty="0"/>
              <a:t>where</a:t>
            </a:r>
            <a:r>
              <a:rPr lang="en-US" altLang="ko-KR" dirty="0"/>
              <a:t> the next read or write will begin reading from or writing to within the file.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Update the current offset</a:t>
            </a:r>
          </a:p>
          <a:p>
            <a:pPr lvl="1"/>
            <a:r>
              <a:rPr lang="en-US" altLang="ko-KR" b="1" dirty="0"/>
              <a:t>Implicitly</a:t>
            </a:r>
            <a:r>
              <a:rPr lang="en-US" altLang="ko-KR" dirty="0"/>
              <a:t>: A read or write of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/>
              <a:t> bytes takes place,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/>
              <a:t> is added to the current offset.</a:t>
            </a:r>
          </a:p>
          <a:p>
            <a:pPr lvl="1"/>
            <a:r>
              <a:rPr lang="en-US" altLang="ko-KR" b="1" dirty="0"/>
              <a:t>Explicitly</a:t>
            </a:r>
            <a:r>
              <a:rPr lang="en-US" altLang="ko-KR" dirty="0"/>
              <a:t>: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lseek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D9D5A9-7CFC-E228-E981-E7904B7B802B}"/>
              </a:ext>
            </a:extLst>
          </p:cNvPr>
          <p:cNvSpPr/>
          <p:nvPr/>
        </p:nvSpPr>
        <p:spPr>
          <a:xfrm>
            <a:off x="1115616" y="5445224"/>
            <a:ext cx="6736180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7" name="Straight Arrow Connector 9">
            <a:extLst>
              <a:ext uri="{FF2B5EF4-FFF2-40B4-BE49-F238E27FC236}">
                <a16:creationId xmlns:a16="http://schemas.microsoft.com/office/drawing/2014/main" id="{D9B6428B-F4EC-3C49-4418-2F45AE0A9946}"/>
              </a:ext>
            </a:extLst>
          </p:cNvPr>
          <p:cNvCxnSpPr/>
          <p:nvPr/>
        </p:nvCxnSpPr>
        <p:spPr>
          <a:xfrm flipV="1">
            <a:off x="3249737" y="5774267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9282889-F3D4-628B-4D6D-91A71D10463D}"/>
              </a:ext>
            </a:extLst>
          </p:cNvPr>
          <p:cNvSpPr txBox="1"/>
          <p:nvPr/>
        </p:nvSpPr>
        <p:spPr>
          <a:xfrm>
            <a:off x="1883556" y="5923799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offset</a:t>
            </a:r>
          </a:p>
        </p:txBody>
      </p: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35BB39A5-0ADE-0F8C-1A40-4C32873DCB49}"/>
              </a:ext>
            </a:extLst>
          </p:cNvPr>
          <p:cNvCxnSpPr/>
          <p:nvPr/>
        </p:nvCxnSpPr>
        <p:spPr>
          <a:xfrm>
            <a:off x="1115616" y="5733256"/>
            <a:ext cx="0" cy="460904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4">
            <a:extLst>
              <a:ext uri="{FF2B5EF4-FFF2-40B4-BE49-F238E27FC236}">
                <a16:creationId xmlns:a16="http://schemas.microsoft.com/office/drawing/2014/main" id="{24ADDB8F-D6EE-10BA-BD6D-D102D15B0171}"/>
              </a:ext>
            </a:extLst>
          </p:cNvPr>
          <p:cNvCxnSpPr/>
          <p:nvPr/>
        </p:nvCxnSpPr>
        <p:spPr>
          <a:xfrm>
            <a:off x="1115616" y="5963708"/>
            <a:ext cx="2134121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804485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Writing, But Not Sequentially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fildes</a:t>
            </a:r>
            <a:r>
              <a:rPr lang="en-US" altLang="ko-KR" dirty="0"/>
              <a:t> : File descriptor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offset</a:t>
            </a:r>
            <a:r>
              <a:rPr lang="en-US" altLang="ko-KR" dirty="0"/>
              <a:t> : Position the file offset to a particular location within the file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whence</a:t>
            </a:r>
            <a:r>
              <a:rPr lang="en-US" altLang="ko-KR" dirty="0"/>
              <a:t> : Determine how the seek is performed</a:t>
            </a:r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196752"/>
            <a:ext cx="734481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noAutofit/>
          </a:bodyPr>
          <a:lstStyle/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lseek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fildes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offset,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whence);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4203665"/>
            <a:ext cx="676875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whence is SEEK_SET, the offset is set to offset bytes.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whence is SEEK_CUR, the offset is set to its current location plus offset bytes.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whence is SEEK_END, the offset is set to the size of the file plus offset bytes.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3913311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From the man page: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0268378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file system will </a:t>
            </a:r>
            <a:r>
              <a:rPr lang="en-US" altLang="ko-KR" b="1" dirty="0"/>
              <a:t>buffer</a:t>
            </a:r>
            <a:r>
              <a:rPr lang="en-US" altLang="ko-KR" dirty="0"/>
              <a:t> writes in memory for some time.</a:t>
            </a:r>
          </a:p>
          <a:p>
            <a:pPr lvl="1"/>
            <a:r>
              <a:rPr lang="en-US" altLang="ko-KR" dirty="0"/>
              <a:t>Ex) 5 seconds, or 30</a:t>
            </a:r>
          </a:p>
          <a:p>
            <a:pPr lvl="1"/>
            <a:r>
              <a:rPr lang="en-US" altLang="ko-KR" dirty="0"/>
              <a:t>Performance reasons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At that later point in time, the write(s) will </a:t>
            </a:r>
            <a:r>
              <a:rPr lang="en-US" altLang="ko-KR" b="1" dirty="0"/>
              <a:t>actually be issued </a:t>
            </a:r>
            <a:r>
              <a:rPr lang="en-US" altLang="ko-KR" dirty="0"/>
              <a:t>to the storage device.</a:t>
            </a:r>
          </a:p>
          <a:p>
            <a:pPr lvl="1"/>
            <a:r>
              <a:rPr lang="en-US" altLang="ko-KR" dirty="0"/>
              <a:t>Write seem to </a:t>
            </a:r>
            <a:r>
              <a:rPr lang="en-US" altLang="ko-KR" u="sng" dirty="0"/>
              <a:t>complete quickly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Data can be </a:t>
            </a:r>
            <a:r>
              <a:rPr lang="en-US" altLang="ko-KR" u="sng" dirty="0"/>
              <a:t>lost</a:t>
            </a:r>
            <a:r>
              <a:rPr lang="en-US" altLang="ko-KR" dirty="0"/>
              <a:t> (e.g., the machine crashes).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87559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/>
              <a:t>(Cont.)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However, some applications require more than eventual guarantee. </a:t>
            </a:r>
          </a:p>
          <a:p>
            <a:pPr lvl="1"/>
            <a:r>
              <a:rPr lang="en-US" altLang="ko-KR" dirty="0"/>
              <a:t>Ex) DBMS requires force writes to disk from time to time.</a:t>
            </a:r>
          </a:p>
          <a:p>
            <a:pPr lvl="1"/>
            <a:endParaRPr lang="en-US" altLang="ko-KR" dirty="0"/>
          </a:p>
          <a:p>
            <a:r>
              <a:rPr lang="en-US" altLang="ko-KR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dirty="0" err="1"/>
              <a:t>Filesystem</a:t>
            </a:r>
            <a:r>
              <a:rPr lang="en-US" altLang="ko-KR" dirty="0"/>
              <a:t> forces all dirty (i.e., not yet written) data to disk for the file referred to by the file description.</a:t>
            </a:r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/>
              <a:t>returns once all of theses writes are complete.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330333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 </a:t>
            </a:r>
            <a:r>
              <a:rPr lang="en-US" altLang="ko-KR" dirty="0" err="1"/>
              <a:t>fsync</a:t>
            </a:r>
            <a:r>
              <a:rPr lang="en-US" altLang="ko-KR" dirty="0"/>
              <a:t>()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Example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fsync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In some cases, this code needs 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/>
              <a:t>the directory that contains the file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1539949"/>
            <a:ext cx="669674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open("foo", O_CREAT | O_WRONLY | O_TRUNC);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assert 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&gt; -1)</a:t>
            </a: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write(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, buffer, size);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assert 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== size);</a:t>
            </a:r>
          </a:p>
          <a:p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fsync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  <a:sym typeface="Wingdings" pitchFamily="2" charset="2"/>
              </a:rPr>
              <a:t>assert 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  <a:sym typeface="Wingdings" pitchFamily="2" charset="2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  <a:sym typeface="Wingdings" pitchFamily="2" charset="2"/>
              </a:rPr>
              <a:t> == 0);</a:t>
            </a:r>
          </a:p>
        </p:txBody>
      </p:sp>
    </p:spTree>
    <p:extLst>
      <p:ext uri="{BB962C8B-B14F-4D97-AF65-F5344CB8AC3E}">
        <p14:creationId xmlns:p14="http://schemas.microsoft.com/office/powerpoint/2010/main" val="3823185375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Renaming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03866"/>
            <a:ext cx="8786812" cy="5501258"/>
          </a:xfrm>
        </p:spPr>
        <p:txBody>
          <a:bodyPr/>
          <a:lstStyle/>
          <a:p>
            <a:r>
              <a:rPr lang="en-US" altLang="ko-KR" sz="18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rename()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ko-KR" sz="1800" dirty="0"/>
              <a:t>rename a file to different name.</a:t>
            </a:r>
          </a:p>
          <a:p>
            <a:pPr lvl="1"/>
            <a:r>
              <a:rPr lang="en-US" altLang="ko-KR" sz="1600" dirty="0"/>
              <a:t>It implemented as an atomic call.</a:t>
            </a:r>
          </a:p>
          <a:p>
            <a:pPr lvl="1"/>
            <a:r>
              <a:rPr lang="en-US" altLang="ko-KR" sz="1600" dirty="0"/>
              <a:t>Ex) change from foo to bar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Saving a file in an editor</a:t>
            </a:r>
          </a:p>
          <a:p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2420888"/>
            <a:ext cx="7776864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promt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&gt; mv foo bar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3607998"/>
            <a:ext cx="7776864" cy="19015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 = open("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foo.txt.tmp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", O_WRONLY|O_CREAT|O_TRUNC);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 write(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, buffer, size); // write out new version of file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fsync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 close(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 rename("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foo.txt.tmp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", "</a:t>
            </a:r>
            <a:r>
              <a:rPr lang="en-US" altLang="ko-KR" sz="1600" dirty="0" err="1">
                <a:latin typeface="Courier New" charset="0"/>
                <a:ea typeface="Courier New" charset="0"/>
                <a:cs typeface="Courier New" charset="0"/>
              </a:rPr>
              <a:t>foo.txt</a:t>
            </a:r>
            <a:r>
              <a:rPr lang="en-US" altLang="ko-KR" sz="1600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579981471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Getting Information About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ko-KR" dirty="0"/>
              <a:t>Show the File metadata</a:t>
            </a:r>
          </a:p>
          <a:p>
            <a:pPr lvl="1"/>
            <a:r>
              <a:rPr lang="en-US" altLang="ko-KR" dirty="0"/>
              <a:t>metadata is information about each file, ex: size, permission, ..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altLang="ko-KR" dirty="0"/>
              <a:t> structure is below: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2553285"/>
            <a:ext cx="7776864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struct 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stat {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dev_t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ID of device containing file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st_ino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number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mode_t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st_mode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protection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nlink_t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st_nlink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number of hard links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uid_t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st_uid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user ID of owner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gid_t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st_gid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group ID of owner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dev_t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st_rdev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device ID (if special file)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off_t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st_size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total size, in bytes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blksize_t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st_blksize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blocksize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for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filesystem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I/O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blkcnt_t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st_blocks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number of blocks allocated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st_atime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time of last access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st_mtime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time of last modification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st_ctime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time of last status change */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};</a:t>
            </a:r>
            <a:endParaRPr lang="en-US" altLang="ko-KR" sz="1400" dirty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06998403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Getting Information About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example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</a:p>
          <a:p>
            <a:pPr lvl="1"/>
            <a:r>
              <a:rPr lang="en-US" altLang="ko-KR" dirty="0">
                <a:cs typeface="+mn-cs"/>
              </a:rPr>
              <a:t>All information is in a </a:t>
            </a:r>
            <a:r>
              <a:rPr lang="en-US" altLang="ko-KR" dirty="0" err="1">
                <a:cs typeface="+mn-cs"/>
              </a:rPr>
              <a:t>inode</a:t>
            </a:r>
            <a:endParaRPr lang="en-US" altLang="ko-KR" dirty="0"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1916832"/>
            <a:ext cx="7776864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File: ‘file’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Size: 6 Blocks: 8 IO Block: 4096 regular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Device: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811h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/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2065d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Access: (0640/-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rw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-r-----)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Uid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(30686/ root)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Gid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(30686/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)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Access: 2011-05-03 15:50:20.157594748 -0500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Modify: 2011-05-03 15:50:20.157594748 -0500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Change: 2011-05-03 15:50:20.157594748 -0500</a:t>
            </a:r>
          </a:p>
          <a:p>
            <a:endParaRPr lang="en-US" altLang="ko-KR" sz="1400" dirty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40708" y="2500323"/>
            <a:ext cx="7143660" cy="1656184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40623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Removing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altLang="ko-KR" dirty="0"/>
              <a:t> is Linux command to remove a file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altLang="ko-KR" dirty="0"/>
              <a:t> call 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to remove a file.</a:t>
            </a:r>
            <a:endParaRPr lang="en-US" altLang="ko-KR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1988840"/>
            <a:ext cx="669674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strace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foo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…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unlink(“foo”)		= 0	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return 0 upon success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…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</a:t>
            </a:r>
            <a:endParaRPr lang="en-US" altLang="ko-KR" sz="1400" dirty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475656" y="3645024"/>
            <a:ext cx="6264696" cy="89446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Why it calls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unlink()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? not “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remove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or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delete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We can get the answer later. </a:t>
            </a:r>
          </a:p>
        </p:txBody>
      </p:sp>
    </p:spTree>
    <p:extLst>
      <p:ext uri="{BB962C8B-B14F-4D97-AF65-F5344CB8AC3E}">
        <p14:creationId xmlns:p14="http://schemas.microsoft.com/office/powerpoint/2010/main" val="490729981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Making 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: Make a directory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When a directory is created, it is </a:t>
            </a:r>
            <a:r>
              <a:rPr lang="en-US" altLang="ko-KR" dirty="0">
                <a:solidFill>
                  <a:schemeClr val="accent1"/>
                </a:solidFill>
              </a:rPr>
              <a:t>empty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Empty directory have two entries: .</a:t>
            </a:r>
            <a:r>
              <a:rPr lang="en-US" altLang="ko-KR" dirty="0">
                <a:solidFill>
                  <a:schemeClr val="accent6"/>
                </a:solidFill>
              </a:rPr>
              <a:t> </a:t>
            </a:r>
            <a:r>
              <a:rPr lang="en-US" altLang="ko-KR" dirty="0"/>
              <a:t>(itself), ..</a:t>
            </a:r>
            <a:r>
              <a:rPr lang="en-US" altLang="ko-KR" dirty="0">
                <a:solidFill>
                  <a:schemeClr val="accent6"/>
                </a:solidFill>
              </a:rPr>
              <a:t> </a:t>
            </a:r>
            <a:r>
              <a:rPr lang="en-US" altLang="ko-KR" dirty="0"/>
              <a:t>(parent)</a:t>
            </a:r>
            <a:br>
              <a:rPr lang="en-US" altLang="ko-KR" dirty="0"/>
            </a:b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916213"/>
            <a:ext cx="662473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–a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./	../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-al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total 8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-x---  2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6 Apr 30 16:17 ./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-x--- 26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4096 Apr 30 16:17 ../</a:t>
            </a:r>
            <a:endParaRPr lang="en-US" altLang="ko-KR" sz="1400" dirty="0"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1556792"/>
            <a:ext cx="51845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…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mkdir</a:t>
            </a:r>
            <a:r>
              <a:rPr lang="en-US" altLang="ko-KR" sz="14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(“foo”, 0777)		= 0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prompt&gt;</a:t>
            </a:r>
          </a:p>
        </p:txBody>
      </p:sp>
    </p:spTree>
    <p:extLst>
      <p:ext uri="{BB962C8B-B14F-4D97-AF65-F5344CB8AC3E}">
        <p14:creationId xmlns:p14="http://schemas.microsoft.com/office/powerpoint/2010/main" val="42722603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39. File and Directories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09720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Directories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690513"/>
            <a:ext cx="8786812" cy="5501258"/>
          </a:xfrm>
        </p:spPr>
        <p:txBody>
          <a:bodyPr/>
          <a:lstStyle/>
          <a:p>
            <a:r>
              <a:rPr lang="en-US" altLang="ko-KR" sz="1800" dirty="0" err="1">
                <a:latin typeface="Courier New" charset="0"/>
                <a:ea typeface="Courier New" charset="0"/>
                <a:cs typeface="Courier New" charset="0"/>
              </a:rPr>
              <a:t>readdir</a:t>
            </a:r>
            <a:r>
              <a:rPr lang="en-US" altLang="ko-KR" sz="1800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1"/>
            <a:r>
              <a:rPr lang="en-US" altLang="ko-KR" sz="1600" dirty="0"/>
              <a:t>Directory is a file, but with a specific structure.</a:t>
            </a:r>
          </a:p>
          <a:p>
            <a:pPr lvl="1"/>
            <a:r>
              <a:rPr lang="en-US" altLang="ko-KR" sz="1600" dirty="0"/>
              <a:t>When reading a directory, we use specific system call other than read().</a:t>
            </a:r>
          </a:p>
          <a:p>
            <a:pPr lvl="1"/>
            <a:r>
              <a:rPr lang="en-US" altLang="ko-KR" sz="1600" dirty="0"/>
              <a:t>A sample code to read directory entries.</a:t>
            </a:r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51" y="2780928"/>
            <a:ext cx="7776864" cy="3297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(".");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open current directory */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assert(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struct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*d;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while ((d = </a:t>
            </a:r>
            <a:r>
              <a:rPr lang="en-US" altLang="ko-KR" sz="14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 != NULL) {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read one directory entry */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("%d %s\n",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d-&gt;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d_ino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d-&gt;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d_name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closedir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/*close current directory */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180333957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Directories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690513"/>
            <a:ext cx="8786812" cy="5501258"/>
          </a:xfrm>
        </p:spPr>
        <p:txBody>
          <a:bodyPr/>
          <a:lstStyle/>
          <a:p>
            <a:r>
              <a:rPr lang="en-US" altLang="ko-KR" sz="1800" dirty="0">
                <a:latin typeface="Helvetica" charset="0"/>
                <a:ea typeface="Helvetica" charset="0"/>
                <a:cs typeface="Helvetica" charset="0"/>
              </a:rPr>
              <a:t>Structure of the directory entry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dirent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 marL="800100" lvl="2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d_name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[256]; /* filename */</a:t>
            </a:r>
          </a:p>
          <a:p>
            <a:pPr marL="800100" lvl="2" indent="0">
              <a:buNone/>
            </a:pP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ino_t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d_ino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 /*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inode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number */</a:t>
            </a:r>
          </a:p>
          <a:p>
            <a:pPr marL="800100" lvl="2" indent="0">
              <a:buNone/>
            </a:pP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off_t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d_off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 /* offset to the next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dirent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*/</a:t>
            </a:r>
          </a:p>
          <a:p>
            <a:pPr marL="800100" lvl="2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unsigned short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d_reclen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 /* length of this record */</a:t>
            </a:r>
          </a:p>
          <a:p>
            <a:pPr marL="800100" lvl="2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unsigned char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d_type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 /* type of file */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09727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Deleting 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: Delete a directory. </a:t>
            </a:r>
          </a:p>
          <a:p>
            <a:pPr lvl="1"/>
            <a:r>
              <a:rPr lang="en-US" altLang="ko-KR" dirty="0"/>
              <a:t>Require that the directory be </a:t>
            </a:r>
            <a:r>
              <a:rPr lang="en-US" altLang="ko-KR" b="1" dirty="0"/>
              <a:t>empty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If you call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to a non-empty directory, it will fail.</a:t>
            </a:r>
          </a:p>
          <a:p>
            <a:pPr lvl="2"/>
            <a:r>
              <a:rPr lang="en-US" altLang="ko-KR" dirty="0"/>
              <a:t>I.e., Only has “.” and “..” entries.</a:t>
            </a:r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293025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link()</a:t>
            </a:r>
            <a:r>
              <a:rPr lang="en-US" altLang="ko-KR" dirty="0"/>
              <a:t>: Link old file and a new file.</a:t>
            </a:r>
          </a:p>
          <a:p>
            <a:pPr lvl="1"/>
            <a:r>
              <a:rPr lang="en-US" altLang="ko-KR" b="1" dirty="0"/>
              <a:t>Link</a:t>
            </a:r>
            <a:r>
              <a:rPr lang="en-US" altLang="ko-KR" dirty="0"/>
              <a:t> a new file name to an old one</a:t>
            </a:r>
          </a:p>
          <a:p>
            <a:pPr lvl="1"/>
            <a:r>
              <a:rPr lang="en-US" altLang="ko-KR" dirty="0"/>
              <a:t>Create another way to refer to </a:t>
            </a:r>
            <a:r>
              <a:rPr lang="en-US" altLang="ko-KR" i="1" dirty="0"/>
              <a:t>the same file</a:t>
            </a:r>
          </a:p>
          <a:p>
            <a:pPr lvl="1"/>
            <a:r>
              <a:rPr lang="en-US" altLang="ko-KR" dirty="0"/>
              <a:t>The command-line link program :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ln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198" y="4077072"/>
            <a:ext cx="777686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/* create a hard link, link file to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2781662175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/>
              <a:t>The result of 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link()</a:t>
            </a:r>
          </a:p>
          <a:p>
            <a:pPr lvl="1"/>
            <a:r>
              <a:rPr lang="en-US" altLang="ko-KR" dirty="0"/>
              <a:t>Two files have same </a:t>
            </a:r>
            <a:r>
              <a:rPr lang="en-US" altLang="ko-KR" dirty="0" err="1"/>
              <a:t>inode</a:t>
            </a:r>
            <a:r>
              <a:rPr lang="en-US" altLang="ko-KR" dirty="0"/>
              <a:t> number, but two human name(file, </a:t>
            </a:r>
            <a:r>
              <a:rPr lang="en-US" altLang="ko-KR" dirty="0" err="1"/>
              <a:t>file2</a:t>
            </a:r>
            <a:r>
              <a:rPr lang="en-US" altLang="ko-KR" dirty="0"/>
              <a:t>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068443"/>
            <a:ext cx="7776864" cy="1154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-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67158084 file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value is 67158084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67158084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value is 67158084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</a:t>
            </a:r>
          </a:p>
        </p:txBody>
      </p:sp>
    </p:spTree>
    <p:extLst>
      <p:ext uri="{BB962C8B-B14F-4D97-AF65-F5344CB8AC3E}">
        <p14:creationId xmlns:p14="http://schemas.microsoft.com/office/powerpoint/2010/main" val="3143515754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way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link</a:t>
            </a:r>
            <a:r>
              <a:rPr lang="en-US" altLang="ko-KR" dirty="0"/>
              <a:t> works:</a:t>
            </a:r>
          </a:p>
          <a:p>
            <a:pPr lvl="1"/>
            <a:r>
              <a:rPr lang="en-US" altLang="ko-KR" b="1" dirty="0"/>
              <a:t>Create</a:t>
            </a:r>
            <a:r>
              <a:rPr lang="en-US" altLang="ko-KR" dirty="0"/>
              <a:t> another name in the directory.</a:t>
            </a:r>
          </a:p>
          <a:p>
            <a:pPr lvl="1"/>
            <a:r>
              <a:rPr lang="en-US" altLang="ko-KR" b="1" dirty="0"/>
              <a:t>Refer</a:t>
            </a:r>
            <a:r>
              <a:rPr lang="en-US" altLang="ko-KR" dirty="0"/>
              <a:t> it to the </a:t>
            </a:r>
            <a:r>
              <a:rPr lang="en-US" altLang="ko-KR" u="sng" dirty="0"/>
              <a:t>same </a:t>
            </a:r>
            <a:r>
              <a:rPr lang="en-US" altLang="ko-KR" u="sng" dirty="0" err="1"/>
              <a:t>inode</a:t>
            </a:r>
            <a:r>
              <a:rPr lang="en-US" altLang="ko-KR" u="sng" dirty="0"/>
              <a:t> number</a:t>
            </a:r>
            <a:r>
              <a:rPr lang="en-US" altLang="ko-KR" dirty="0"/>
              <a:t> of the original file.</a:t>
            </a:r>
          </a:p>
          <a:p>
            <a:pPr lvl="2"/>
            <a:r>
              <a:rPr lang="en-US" altLang="ko-KR" dirty="0"/>
              <a:t>The file is not copied in any way.</a:t>
            </a:r>
          </a:p>
          <a:p>
            <a:pPr lvl="1"/>
            <a:r>
              <a:rPr lang="en-US" altLang="ko-KR" dirty="0"/>
              <a:t>Then, we now just have two human names (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altLang="ko-KR" dirty="0"/>
              <a:t> and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file2</a:t>
            </a:r>
            <a:r>
              <a:rPr lang="en-US" altLang="ko-KR" dirty="0"/>
              <a:t>) that both refer to the same file.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22288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Thus, to remove a file, we call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unlink()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i="1" dirty="0"/>
              <a:t>reference count</a:t>
            </a:r>
            <a:endParaRPr lang="en-US" altLang="ko-KR" dirty="0"/>
          </a:p>
          <a:p>
            <a:pPr lvl="2"/>
            <a:r>
              <a:rPr lang="en-US" altLang="ko-KR" dirty="0"/>
              <a:t>Track how many different file names have been linked to this </a:t>
            </a:r>
            <a:r>
              <a:rPr lang="en-US" altLang="ko-KR" dirty="0" err="1"/>
              <a:t>inode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When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unlink() </a:t>
            </a:r>
            <a:r>
              <a:rPr lang="en-US" altLang="ko-KR" dirty="0"/>
              <a:t>is called, the reference count decrements.</a:t>
            </a:r>
          </a:p>
          <a:p>
            <a:pPr lvl="2"/>
            <a:r>
              <a:rPr lang="en-US" altLang="ko-KR" dirty="0"/>
              <a:t>If the reference count reaches zero, the </a:t>
            </a:r>
            <a:r>
              <a:rPr lang="en-US" altLang="ko-KR" dirty="0" err="1"/>
              <a:t>filesystem</a:t>
            </a:r>
            <a:r>
              <a:rPr lang="en-US" altLang="ko-KR" dirty="0"/>
              <a:t> free the </a:t>
            </a:r>
            <a:r>
              <a:rPr lang="en-US" altLang="ko-KR" dirty="0" err="1"/>
              <a:t>inode</a:t>
            </a:r>
            <a:r>
              <a:rPr lang="en-US" altLang="ko-KR" dirty="0"/>
              <a:t> and related data blocks. </a:t>
            </a:r>
            <a:r>
              <a:rPr lang="en-US" altLang="ko-KR" dirty="0">
                <a:sym typeface="Wingdings" pitchFamily="2" charset="2"/>
              </a:rPr>
              <a:t> truly “delete” the file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1466781"/>
            <a:ext cx="619421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removed ‘file’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file2		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Still access the file 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2709449864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unlink Hard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  <a:r>
              <a:rPr lang="en-US" altLang="ko-KR" dirty="0"/>
              <a:t> is doing ?</a:t>
            </a:r>
          </a:p>
          <a:p>
            <a:pPr lvl="1"/>
            <a:r>
              <a:rPr lang="en-US" altLang="ko-KR" dirty="0">
                <a:solidFill>
                  <a:schemeClr val="accent1"/>
                </a:solidFill>
                <a:cs typeface="Courier New" panose="02070309020205020404" pitchFamily="49" charset="0"/>
              </a:rPr>
              <a:t>Check reference count</a:t>
            </a:r>
            <a:r>
              <a:rPr lang="en-US" altLang="ko-KR" dirty="0">
                <a:cs typeface="Courier New" panose="02070309020205020404" pitchFamily="49" charset="0"/>
              </a:rPr>
              <a:t> within the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number. </a:t>
            </a:r>
          </a:p>
          <a:p>
            <a:pPr lvl="1"/>
            <a:r>
              <a:rPr lang="en-US" altLang="ko-KR" dirty="0">
                <a:solidFill>
                  <a:schemeClr val="accent1"/>
                </a:solidFill>
                <a:cs typeface="Courier New" panose="02070309020205020404" pitchFamily="49" charset="0"/>
              </a:rPr>
              <a:t>Remove</a:t>
            </a:r>
            <a:r>
              <a:rPr lang="en-US" altLang="ko-KR" dirty="0">
                <a:cs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chemeClr val="accent1"/>
                </a:solidFill>
                <a:cs typeface="Courier New" panose="02070309020205020404" pitchFamily="49" charset="0"/>
              </a:rPr>
              <a:t>link</a:t>
            </a:r>
            <a:r>
              <a:rPr lang="en-US" altLang="ko-KR" dirty="0">
                <a:cs typeface="Courier New" panose="02070309020205020404" pitchFamily="49" charset="0"/>
              </a:rPr>
              <a:t> between human-readable name and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number.</a:t>
            </a:r>
          </a:p>
          <a:p>
            <a:pPr lvl="1"/>
            <a:r>
              <a:rPr lang="en-US" altLang="ko-KR" dirty="0">
                <a:solidFill>
                  <a:schemeClr val="accent1"/>
                </a:solidFill>
                <a:cs typeface="Courier New" panose="02070309020205020404" pitchFamily="49" charset="0"/>
              </a:rPr>
              <a:t>Decrease reference count</a:t>
            </a:r>
            <a:r>
              <a:rPr lang="en-US" altLang="ko-KR" dirty="0">
                <a:cs typeface="Courier New" panose="02070309020205020404" pitchFamily="49" charset="0"/>
              </a:rPr>
              <a:t>.</a:t>
            </a:r>
          </a:p>
          <a:p>
            <a:pPr lvl="2"/>
            <a:r>
              <a:rPr lang="en-US" altLang="ko-KR" dirty="0">
                <a:cs typeface="Courier New" panose="02070309020205020404" pitchFamily="49" charset="0"/>
              </a:rPr>
              <a:t>When only it reaches zero, It delete a file (free the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and related blocks)</a:t>
            </a:r>
          </a:p>
          <a:p>
            <a:pPr lvl="1"/>
            <a:endParaRPr lang="en-US" altLang="ko-KR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86968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unlink 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result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618922"/>
            <a:ext cx="77768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/* create file*/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1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hard link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2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...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   /* Link count is 2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hard link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3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3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       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remove file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2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remove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1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8303175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3447" y="692696"/>
            <a:ext cx="8786812" cy="5501258"/>
          </a:xfrm>
        </p:spPr>
        <p:txBody>
          <a:bodyPr/>
          <a:lstStyle/>
          <a:p>
            <a:r>
              <a:rPr lang="en-US" altLang="ko-KR" sz="1800" dirty="0">
                <a:solidFill>
                  <a:schemeClr val="accent6"/>
                </a:solidFill>
              </a:rPr>
              <a:t>Symbolic link</a:t>
            </a:r>
            <a:endParaRPr lang="en-US" altLang="ko-KR" sz="1800" dirty="0"/>
          </a:p>
          <a:p>
            <a:pPr lvl="1"/>
            <a:r>
              <a:rPr lang="en-US" altLang="ko-KR" sz="1600" dirty="0"/>
              <a:t>Special file that contains path to the source directory.</a:t>
            </a:r>
          </a:p>
          <a:p>
            <a:pPr lvl="1"/>
            <a:r>
              <a:rPr lang="en-US" altLang="ko-KR" sz="1600" dirty="0"/>
              <a:t>Hard Link cannot create to a directory. </a:t>
            </a:r>
          </a:p>
          <a:p>
            <a:pPr lvl="1"/>
            <a:r>
              <a:rPr lang="en-US" altLang="ko-KR" sz="1600" dirty="0"/>
              <a:t>Hard Link cannot create to a file to other partition.</a:t>
            </a:r>
          </a:p>
          <a:p>
            <a:r>
              <a:rPr lang="en-US" altLang="ko-KR" sz="1800" dirty="0"/>
              <a:t>An example of symbolic link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421" y="2966271"/>
            <a:ext cx="777686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–s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option –s : create a symbolic link,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37479"/>
            <a:ext cx="3635896" cy="235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728174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Persistent Storage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Keep a data </a:t>
            </a:r>
            <a:r>
              <a:rPr lang="en-US" altLang="ko-KR" b="1" dirty="0"/>
              <a:t>intact</a:t>
            </a:r>
            <a:r>
              <a:rPr lang="en-US" altLang="ko-KR" dirty="0"/>
              <a:t> even if there is </a:t>
            </a:r>
            <a:r>
              <a:rPr lang="en-US" altLang="ko-KR" u="sng" dirty="0"/>
              <a:t>a power loss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Hard disk drive</a:t>
            </a:r>
          </a:p>
          <a:p>
            <a:pPr lvl="1"/>
            <a:r>
              <a:rPr lang="en-US" altLang="ko-KR" dirty="0"/>
              <a:t>Solid-state storage device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Two key abstractions in the virtualization of storage</a:t>
            </a:r>
          </a:p>
          <a:p>
            <a:pPr lvl="1"/>
            <a:r>
              <a:rPr lang="en-US" altLang="ko-KR" dirty="0"/>
              <a:t>File</a:t>
            </a:r>
          </a:p>
          <a:p>
            <a:pPr lvl="1"/>
            <a:r>
              <a:rPr lang="en-US" altLang="ko-KR" dirty="0"/>
              <a:t>Directory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96728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800" dirty="0"/>
              <a:t>Symbolic link is different file type.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Symbolic link is subject to the dangling reference. 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8781" y="1338749"/>
            <a:ext cx="792088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-al</a:t>
            </a:r>
          </a:p>
          <a:p>
            <a:r>
              <a:rPr lang="en-US" altLang="ko-KR" sz="1400" dirty="0" err="1">
                <a:solidFill>
                  <a:schemeClr val="accent6"/>
                </a:solidFill>
                <a:latin typeface="Courier" pitchFamily="49" charset="0"/>
                <a:ea typeface="맑은 고딕" pitchFamily="50" charset="-127"/>
              </a:rPr>
              <a:t>d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rwxr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-x--- 2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29 May 3 19:10 ./</a:t>
            </a:r>
          </a:p>
          <a:p>
            <a:r>
              <a:rPr lang="en-US" altLang="ko-KR" sz="1400" dirty="0" err="1">
                <a:solidFill>
                  <a:schemeClr val="accent6"/>
                </a:solidFill>
                <a:latin typeface="Courier" pitchFamily="49" charset="0"/>
                <a:ea typeface="맑은 고딕" pitchFamily="50" charset="-127"/>
              </a:rPr>
              <a:t>d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rwxr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-x--- 27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4096 May 3 15:14 ../       /* directory */</a:t>
            </a:r>
          </a:p>
          <a:p>
            <a:r>
              <a:rPr lang="en-US" altLang="ko-KR" sz="1400" dirty="0">
                <a:solidFill>
                  <a:schemeClr val="accent6"/>
                </a:solidFill>
                <a:latin typeface="Courier" pitchFamily="49" charset="0"/>
                <a:ea typeface="맑은 고딕" pitchFamily="50" charset="-127"/>
              </a:rPr>
              <a:t>-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rw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-r----- 1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chemeClr val="accent6"/>
                </a:solidFill>
                <a:latin typeface="Courier" pitchFamily="49" charset="0"/>
                <a:ea typeface="맑은 고딕" pitchFamily="50" charset="-127"/>
              </a:rPr>
              <a:t>6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May 3 19:10 file          /* regular file */</a:t>
            </a:r>
          </a:p>
          <a:p>
            <a:r>
              <a:rPr lang="en-US" altLang="ko-KR" sz="1400" dirty="0" err="1">
                <a:solidFill>
                  <a:schemeClr val="accent6"/>
                </a:solidFill>
                <a:latin typeface="Courier" pitchFamily="49" charset="0"/>
                <a:ea typeface="맑은 고딕" pitchFamily="50" charset="-127"/>
              </a:rPr>
              <a:t>l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rwxrwxrwx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1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chemeClr val="accent6"/>
                </a:solidFill>
                <a:latin typeface="Courier" pitchFamily="49" charset="0"/>
                <a:ea typeface="맑은 고딕" pitchFamily="50" charset="-127"/>
              </a:rPr>
              <a:t>4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May 3 19:10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-&gt; file /* symbolic link */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3501008"/>
            <a:ext cx="7920880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-s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cat: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No such file or directory</a:t>
            </a:r>
          </a:p>
        </p:txBody>
      </p:sp>
      <p:sp>
        <p:nvSpPr>
          <p:cNvPr id="9" name="직사각형 7"/>
          <p:cNvSpPr/>
          <p:nvPr/>
        </p:nvSpPr>
        <p:spPr>
          <a:xfrm>
            <a:off x="947207" y="4783183"/>
            <a:ext cx="4128849" cy="241406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85234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file</a:t>
            </a:r>
          </a:p>
          <a:p>
            <a:r>
              <a:rPr lang="en-US" dirty="0"/>
              <a:t>read/write/</a:t>
            </a:r>
            <a:r>
              <a:rPr lang="en-US" dirty="0" err="1"/>
              <a:t>lseek</a:t>
            </a:r>
            <a:endParaRPr lang="en-US" dirty="0"/>
          </a:p>
          <a:p>
            <a:r>
              <a:rPr lang="en-US" dirty="0" err="1"/>
              <a:t>mkdir</a:t>
            </a:r>
            <a:r>
              <a:rPr lang="en-US" dirty="0"/>
              <a:t>/</a:t>
            </a:r>
            <a:r>
              <a:rPr lang="en-US" dirty="0" err="1"/>
              <a:t>readdir</a:t>
            </a:r>
            <a:endParaRPr lang="en-US" dirty="0"/>
          </a:p>
          <a:p>
            <a:r>
              <a:rPr lang="en-US" dirty="0" err="1"/>
              <a:t>fsync</a:t>
            </a:r>
            <a:endParaRPr lang="en-US" dirty="0"/>
          </a:p>
          <a:p>
            <a:r>
              <a:rPr lang="en-US" dirty="0" err="1"/>
              <a:t>hardlink</a:t>
            </a:r>
            <a:r>
              <a:rPr lang="en-US" dirty="0"/>
              <a:t>/</a:t>
            </a:r>
            <a:r>
              <a:rPr lang="en-US" dirty="0" err="1"/>
              <a:t>softlink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47551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linear array of bytes</a:t>
            </a:r>
          </a:p>
          <a:p>
            <a:endParaRPr lang="en-US" altLang="ko-KR" dirty="0"/>
          </a:p>
          <a:p>
            <a:r>
              <a:rPr lang="en-US" altLang="ko-KR" dirty="0"/>
              <a:t>Each file has low-level name as </a:t>
            </a:r>
            <a:r>
              <a:rPr lang="en-US" altLang="ko-KR" b="1" dirty="0" err="1">
                <a:solidFill>
                  <a:schemeClr val="accent6"/>
                </a:solidFill>
              </a:rPr>
              <a:t>inode</a:t>
            </a:r>
            <a:r>
              <a:rPr lang="en-US" altLang="ko-KR" b="1" dirty="0">
                <a:solidFill>
                  <a:schemeClr val="accent6"/>
                </a:solidFill>
              </a:rPr>
              <a:t> number</a:t>
            </a:r>
          </a:p>
          <a:p>
            <a:pPr lvl="1"/>
            <a:r>
              <a:rPr lang="en-US" altLang="ko-KR" dirty="0"/>
              <a:t>The user is not aware of this name.</a:t>
            </a:r>
          </a:p>
          <a:p>
            <a:pPr lvl="1"/>
            <a:endParaRPr lang="en-US" altLang="ko-KR" dirty="0"/>
          </a:p>
          <a:p>
            <a:r>
              <a:rPr lang="en-US" altLang="ko-KR" dirty="0" err="1"/>
              <a:t>Filesystem</a:t>
            </a:r>
            <a:r>
              <a:rPr lang="en-US" altLang="ko-KR" dirty="0"/>
              <a:t> has a responsibility to store data persistently on disk.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27801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Directory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Directory is like a file, also has a low-level name.</a:t>
            </a:r>
          </a:p>
          <a:p>
            <a:pPr lvl="1"/>
            <a:r>
              <a:rPr lang="en-US" altLang="ko-KR" dirty="0"/>
              <a:t>It contains a list of</a:t>
            </a:r>
            <a:r>
              <a:rPr lang="en-US" altLang="ko-KR" dirty="0">
                <a:solidFill>
                  <a:schemeClr val="accent1"/>
                </a:solidFill>
              </a:rPr>
              <a:t> </a:t>
            </a:r>
            <a:r>
              <a:rPr lang="en-US" altLang="ko-KR" dirty="0">
                <a:solidFill>
                  <a:schemeClr val="accent6"/>
                </a:solidFill>
              </a:rPr>
              <a:t>(user-readable name, low-level name)</a:t>
            </a:r>
            <a:r>
              <a:rPr lang="en-US" altLang="ko-KR" dirty="0"/>
              <a:t> pairs</a:t>
            </a:r>
            <a:r>
              <a:rPr lang="en-US" altLang="ko-KR" dirty="0">
                <a:solidFill>
                  <a:schemeClr val="accent1"/>
                </a:solidFill>
              </a:rPr>
              <a:t>.</a:t>
            </a:r>
          </a:p>
          <a:p>
            <a:pPr lvl="1"/>
            <a:r>
              <a:rPr lang="en-US" altLang="ko-KR" dirty="0"/>
              <a:t>Each entry in a directory refers to either </a:t>
            </a:r>
            <a:r>
              <a:rPr lang="en-US" altLang="ko-KR" i="1" dirty="0"/>
              <a:t>files</a:t>
            </a:r>
            <a:r>
              <a:rPr lang="en-US" altLang="ko-KR" dirty="0"/>
              <a:t> or other </a:t>
            </a:r>
            <a:r>
              <a:rPr lang="en-US" altLang="ko-KR" i="1" dirty="0"/>
              <a:t>directories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700532-8A38-BE85-7D56-E0F4D9F5C1CF}"/>
              </a:ext>
            </a:extLst>
          </p:cNvPr>
          <p:cNvSpPr txBox="1"/>
          <p:nvPr/>
        </p:nvSpPr>
        <p:spPr>
          <a:xfrm>
            <a:off x="1168434" y="5596952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 Example Directory Tree</a:t>
            </a:r>
          </a:p>
        </p:txBody>
      </p:sp>
      <p:grpSp>
        <p:nvGrpSpPr>
          <p:cNvPr id="7" name="Group 24">
            <a:extLst>
              <a:ext uri="{FF2B5EF4-FFF2-40B4-BE49-F238E27FC236}">
                <a16:creationId xmlns:a16="http://schemas.microsoft.com/office/drawing/2014/main" id="{68EB5E6E-AE22-5AE5-EAE1-95C9D84FE18F}"/>
              </a:ext>
            </a:extLst>
          </p:cNvPr>
          <p:cNvGrpSpPr/>
          <p:nvPr/>
        </p:nvGrpSpPr>
        <p:grpSpPr>
          <a:xfrm>
            <a:off x="1043608" y="2924944"/>
            <a:ext cx="3408922" cy="2552032"/>
            <a:chOff x="1742083" y="2857128"/>
            <a:chExt cx="3408922" cy="2552032"/>
          </a:xfrm>
        </p:grpSpPr>
        <p:sp>
          <p:nvSpPr>
            <p:cNvPr id="8" name="타원 5">
              <a:extLst>
                <a:ext uri="{FF2B5EF4-FFF2-40B4-BE49-F238E27FC236}">
                  <a16:creationId xmlns:a16="http://schemas.microsoft.com/office/drawing/2014/main" id="{DBB867F6-FD2E-2ED8-81EC-70C39CA4AE96}"/>
                </a:ext>
              </a:extLst>
            </p:cNvPr>
            <p:cNvSpPr/>
            <p:nvPr/>
          </p:nvSpPr>
          <p:spPr>
            <a:xfrm>
              <a:off x="3152545" y="2857128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/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51656A8C-7BAF-9B0F-A802-89994BFAFA9F}"/>
                </a:ext>
              </a:extLst>
            </p:cNvPr>
            <p:cNvSpPr/>
            <p:nvPr/>
          </p:nvSpPr>
          <p:spPr>
            <a:xfrm>
              <a:off x="2429336" y="3527805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foo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32B1A977-F396-E963-E369-C01CE3ABC6AB}"/>
                </a:ext>
              </a:extLst>
            </p:cNvPr>
            <p:cNvSpPr/>
            <p:nvPr/>
          </p:nvSpPr>
          <p:spPr>
            <a:xfrm>
              <a:off x="1742083" y="4185052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bar.txt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타원 8">
              <a:extLst>
                <a:ext uri="{FF2B5EF4-FFF2-40B4-BE49-F238E27FC236}">
                  <a16:creationId xmlns:a16="http://schemas.microsoft.com/office/drawing/2014/main" id="{28DF5E1C-80BC-1CDF-C7B8-87528C917B55}"/>
                </a:ext>
              </a:extLst>
            </p:cNvPr>
            <p:cNvSpPr/>
            <p:nvPr/>
          </p:nvSpPr>
          <p:spPr>
            <a:xfrm>
              <a:off x="3929404" y="3527805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타원 9">
              <a:extLst>
                <a:ext uri="{FF2B5EF4-FFF2-40B4-BE49-F238E27FC236}">
                  <a16:creationId xmlns:a16="http://schemas.microsoft.com/office/drawing/2014/main" id="{0BAFD75A-2CF4-9627-F00B-8E06DF4ED7FC}"/>
                </a:ext>
              </a:extLst>
            </p:cNvPr>
            <p:cNvSpPr/>
            <p:nvPr/>
          </p:nvSpPr>
          <p:spPr>
            <a:xfrm>
              <a:off x="4536056" y="4185052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foo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타원 10">
              <a:extLst>
                <a:ext uri="{FF2B5EF4-FFF2-40B4-BE49-F238E27FC236}">
                  <a16:creationId xmlns:a16="http://schemas.microsoft.com/office/drawing/2014/main" id="{3E53AE59-2ED4-D764-EA74-A395E2EF51E2}"/>
                </a:ext>
              </a:extLst>
            </p:cNvPr>
            <p:cNvSpPr/>
            <p:nvPr/>
          </p:nvSpPr>
          <p:spPr>
            <a:xfrm>
              <a:off x="3214503" y="4185052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타원 11">
              <a:extLst>
                <a:ext uri="{FF2B5EF4-FFF2-40B4-BE49-F238E27FC236}">
                  <a16:creationId xmlns:a16="http://schemas.microsoft.com/office/drawing/2014/main" id="{E6CC7A74-55BC-444E-8EF0-1FCD2F9CEDAB}"/>
                </a:ext>
              </a:extLst>
            </p:cNvPr>
            <p:cNvSpPr/>
            <p:nvPr/>
          </p:nvSpPr>
          <p:spPr>
            <a:xfrm>
              <a:off x="3929404" y="4869160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bar.txt</a:t>
              </a:r>
              <a:endParaRPr lang="ko-KR" altLang="en-US" sz="1400" dirty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cxnSp>
          <p:nvCxnSpPr>
            <p:cNvPr id="15" name="직선 연결선 18">
              <a:extLst>
                <a:ext uri="{FF2B5EF4-FFF2-40B4-BE49-F238E27FC236}">
                  <a16:creationId xmlns:a16="http://schemas.microsoft.com/office/drawing/2014/main" id="{3B4C850D-41FE-28DE-46E2-5E9484D48C2E}"/>
                </a:ext>
              </a:extLst>
            </p:cNvPr>
            <p:cNvCxnSpPr>
              <a:stCxn id="10" idx="3"/>
              <a:endCxn id="11" idx="7"/>
            </p:cNvCxnSpPr>
            <p:nvPr/>
          </p:nvCxnSpPr>
          <p:spPr>
            <a:xfrm flipH="1">
              <a:off x="2890255" y="3318047"/>
              <a:ext cx="341371" cy="28883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9">
              <a:extLst>
                <a:ext uri="{FF2B5EF4-FFF2-40B4-BE49-F238E27FC236}">
                  <a16:creationId xmlns:a16="http://schemas.microsoft.com/office/drawing/2014/main" id="{C7B0C18A-28D1-E9BA-B5B0-20EF2B16A15F}"/>
                </a:ext>
              </a:extLst>
            </p:cNvPr>
            <p:cNvCxnSpPr>
              <a:stCxn id="11" idx="3"/>
              <a:endCxn id="12" idx="7"/>
            </p:cNvCxnSpPr>
            <p:nvPr/>
          </p:nvCxnSpPr>
          <p:spPr>
            <a:xfrm flipH="1">
              <a:off x="2203002" y="3988724"/>
              <a:ext cx="305415" cy="27540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22">
              <a:extLst>
                <a:ext uri="{FF2B5EF4-FFF2-40B4-BE49-F238E27FC236}">
                  <a16:creationId xmlns:a16="http://schemas.microsoft.com/office/drawing/2014/main" id="{AE0D0322-C37B-1F2E-E8D8-27F77B58141C}"/>
                </a:ext>
              </a:extLst>
            </p:cNvPr>
            <p:cNvCxnSpPr>
              <a:stCxn id="13" idx="3"/>
              <a:endCxn id="15" idx="7"/>
            </p:cNvCxnSpPr>
            <p:nvPr/>
          </p:nvCxnSpPr>
          <p:spPr>
            <a:xfrm flipH="1">
              <a:off x="3675422" y="3988724"/>
              <a:ext cx="333063" cy="27540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27">
              <a:extLst>
                <a:ext uri="{FF2B5EF4-FFF2-40B4-BE49-F238E27FC236}">
                  <a16:creationId xmlns:a16="http://schemas.microsoft.com/office/drawing/2014/main" id="{3027950E-CBB3-454D-C36C-C46D05FB2B3C}"/>
                </a:ext>
              </a:extLst>
            </p:cNvPr>
            <p:cNvCxnSpPr>
              <a:stCxn id="14" idx="3"/>
              <a:endCxn id="16" idx="7"/>
            </p:cNvCxnSpPr>
            <p:nvPr/>
          </p:nvCxnSpPr>
          <p:spPr>
            <a:xfrm flipH="1">
              <a:off x="4390323" y="4645971"/>
              <a:ext cx="224814" cy="30227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30">
              <a:extLst>
                <a:ext uri="{FF2B5EF4-FFF2-40B4-BE49-F238E27FC236}">
                  <a16:creationId xmlns:a16="http://schemas.microsoft.com/office/drawing/2014/main" id="{441C3213-DC0A-310B-7F43-2C308372DE8F}"/>
                </a:ext>
              </a:extLst>
            </p:cNvPr>
            <p:cNvCxnSpPr>
              <a:stCxn id="13" idx="5"/>
              <a:endCxn id="14" idx="1"/>
            </p:cNvCxnSpPr>
            <p:nvPr/>
          </p:nvCxnSpPr>
          <p:spPr>
            <a:xfrm>
              <a:off x="4390323" y="3988724"/>
              <a:ext cx="224814" cy="27540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33">
              <a:extLst>
                <a:ext uri="{FF2B5EF4-FFF2-40B4-BE49-F238E27FC236}">
                  <a16:creationId xmlns:a16="http://schemas.microsoft.com/office/drawing/2014/main" id="{994557E2-67AB-B8CF-6422-3D81FECE8CD5}"/>
                </a:ext>
              </a:extLst>
            </p:cNvPr>
            <p:cNvCxnSpPr>
              <a:stCxn id="10" idx="5"/>
              <a:endCxn id="13" idx="1"/>
            </p:cNvCxnSpPr>
            <p:nvPr/>
          </p:nvCxnSpPr>
          <p:spPr>
            <a:xfrm>
              <a:off x="3613464" y="3318047"/>
              <a:ext cx="395021" cy="28883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6881517-64F5-0028-14FD-BE3BEE43B2EF}"/>
                </a:ext>
              </a:extLst>
            </p:cNvPr>
            <p:cNvSpPr txBox="1"/>
            <p:nvPr/>
          </p:nvSpPr>
          <p:spPr>
            <a:xfrm>
              <a:off x="3779912" y="2973239"/>
              <a:ext cx="1371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root directory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E3C34A9-9741-DC57-5211-97CF5666030D}"/>
              </a:ext>
            </a:extLst>
          </p:cNvPr>
          <p:cNvSpPr txBox="1"/>
          <p:nvPr/>
        </p:nvSpPr>
        <p:spPr>
          <a:xfrm>
            <a:off x="5788502" y="3165077"/>
            <a:ext cx="208823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vaild</a:t>
            </a:r>
            <a:r>
              <a:rPr lang="en-US" altLang="ko-KR" sz="1400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 files :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/foo/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bar.txt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/bar/foo/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bar.txt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 err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vaild</a:t>
            </a:r>
            <a:r>
              <a:rPr lang="en-US" altLang="ko-KR" sz="1400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 directory :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/foo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/bar/bar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/bar/foo/</a:t>
            </a:r>
          </a:p>
          <a:p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오른쪽 화살표 72">
            <a:extLst>
              <a:ext uri="{FF2B5EF4-FFF2-40B4-BE49-F238E27FC236}">
                <a16:creationId xmlns:a16="http://schemas.microsoft.com/office/drawing/2014/main" id="{8064CB95-8D96-7A77-BAAE-1E851DDEF7DE}"/>
              </a:ext>
            </a:extLst>
          </p:cNvPr>
          <p:cNvSpPr/>
          <p:nvPr/>
        </p:nvSpPr>
        <p:spPr>
          <a:xfrm>
            <a:off x="4996414" y="4029173"/>
            <a:ext cx="256220" cy="235769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2736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0CAE51-4810-E143-AA8C-B11B2DC8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File vs. Directory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1DC0B7F-99A5-5549-8A93-437492DBA6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7964934" y="6592713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defRPr sz="1000" b="1" kern="1200">
                <a:solidFill>
                  <a:schemeClr val="tx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7F6FAE-1FB6-3A48-8670-9D857187B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ctr" defTabSz="914400" rtl="0" eaLnBrk="1" latinLnBrk="1" hangingPunct="1">
              <a:defRPr sz="1000" b="1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0CC7459-E48E-0D48-8605-A6E5F9F770A0}"/>
              </a:ext>
            </a:extLst>
          </p:cNvPr>
          <p:cNvSpPr/>
          <p:nvPr/>
        </p:nvSpPr>
        <p:spPr>
          <a:xfrm>
            <a:off x="3347864" y="1694363"/>
            <a:ext cx="2880320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85E5C35-DE15-E44C-98C3-48DBA1575A76}"/>
              </a:ext>
            </a:extLst>
          </p:cNvPr>
          <p:cNvSpPr/>
          <p:nvPr/>
        </p:nvSpPr>
        <p:spPr>
          <a:xfrm>
            <a:off x="1115616" y="1622355"/>
            <a:ext cx="79208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C667CD-CF91-D546-AA53-E648E96FBD61}"/>
              </a:ext>
            </a:extLst>
          </p:cNvPr>
          <p:cNvSpPr txBox="1"/>
          <p:nvPr/>
        </p:nvSpPr>
        <p:spPr>
          <a:xfrm>
            <a:off x="1134139" y="235276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 err="1">
                <a:latin typeface="Helvetica" pitchFamily="2" charset="0"/>
              </a:rPr>
              <a:t>inode</a:t>
            </a:r>
            <a:endParaRPr kumimoji="1" lang="ko-KR" altLang="en-US" dirty="0">
              <a:latin typeface="Helvetica" pitchFamily="2" charset="0"/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B5613F15-C3F7-744F-A362-A4EF0821DA0B}"/>
              </a:ext>
            </a:extLst>
          </p:cNvPr>
          <p:cNvCxnSpPr/>
          <p:nvPr/>
        </p:nvCxnSpPr>
        <p:spPr>
          <a:xfrm>
            <a:off x="1602191" y="1838379"/>
            <a:ext cx="16736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오른쪽 중괄호[R] 10">
            <a:extLst>
              <a:ext uri="{FF2B5EF4-FFF2-40B4-BE49-F238E27FC236}">
                <a16:creationId xmlns:a16="http://schemas.microsoft.com/office/drawing/2014/main" id="{BF471182-7FC0-7C43-87A4-6D455DAF8E97}"/>
              </a:ext>
            </a:extLst>
          </p:cNvPr>
          <p:cNvSpPr/>
          <p:nvPr/>
        </p:nvSpPr>
        <p:spPr>
          <a:xfrm rot="5400000">
            <a:off x="4677693" y="1019051"/>
            <a:ext cx="220663" cy="2880321"/>
          </a:xfrm>
          <a:prstGeom prst="rightBrac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144240-BC96-2144-AC37-EAC7E969E137}"/>
              </a:ext>
            </a:extLst>
          </p:cNvPr>
          <p:cNvSpPr txBox="1"/>
          <p:nvPr/>
        </p:nvSpPr>
        <p:spPr>
          <a:xfrm>
            <a:off x="6533902" y="1813118"/>
            <a:ext cx="2268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{start address, offset}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EF10AB-D892-EC4D-8E7A-3937E68D7CDF}"/>
              </a:ext>
            </a:extLst>
          </p:cNvPr>
          <p:cNvSpPr txBox="1"/>
          <p:nvPr/>
        </p:nvSpPr>
        <p:spPr>
          <a:xfrm>
            <a:off x="926855" y="1107973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Regular file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6DC56389-F847-8A4E-8FCA-2EBF965E0B6C}"/>
              </a:ext>
            </a:extLst>
          </p:cNvPr>
          <p:cNvSpPr/>
          <p:nvPr/>
        </p:nvSpPr>
        <p:spPr>
          <a:xfrm>
            <a:off x="3347864" y="4531015"/>
            <a:ext cx="2880320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9C29F65-C852-6F4D-A26D-22F8705CAE17}"/>
              </a:ext>
            </a:extLst>
          </p:cNvPr>
          <p:cNvSpPr/>
          <p:nvPr/>
        </p:nvSpPr>
        <p:spPr>
          <a:xfrm>
            <a:off x="1115616" y="4459007"/>
            <a:ext cx="79208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8E0373-9304-D84F-BE36-AC5759127C6D}"/>
              </a:ext>
            </a:extLst>
          </p:cNvPr>
          <p:cNvSpPr txBox="1"/>
          <p:nvPr/>
        </p:nvSpPr>
        <p:spPr>
          <a:xfrm>
            <a:off x="1134139" y="518941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 err="1">
                <a:latin typeface="Helvetica" pitchFamily="2" charset="0"/>
              </a:rPr>
              <a:t>inode</a:t>
            </a:r>
            <a:endParaRPr kumimoji="1" lang="ko-KR" altLang="en-US" dirty="0">
              <a:latin typeface="Helvetica" pitchFamily="2" charset="0"/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8BF7E0D0-43A0-C446-8E1B-925B18D0B92E}"/>
              </a:ext>
            </a:extLst>
          </p:cNvPr>
          <p:cNvCxnSpPr/>
          <p:nvPr/>
        </p:nvCxnSpPr>
        <p:spPr>
          <a:xfrm>
            <a:off x="1602191" y="4675031"/>
            <a:ext cx="16736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DC58D84-3A7D-B347-8B1F-3725240F3E61}"/>
              </a:ext>
            </a:extLst>
          </p:cNvPr>
          <p:cNvSpPr txBox="1"/>
          <p:nvPr/>
        </p:nvSpPr>
        <p:spPr>
          <a:xfrm>
            <a:off x="445118" y="4126617"/>
            <a:ext cx="2110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Directory (file)</a:t>
            </a:r>
            <a:endParaRPr kumimoji="1" lang="ko-KR" altLang="en-US" sz="1600" dirty="0">
              <a:latin typeface="Helvetica" pitchFamily="2" charset="0"/>
            </a:endParaRPr>
          </a:p>
        </p:txBody>
      </p:sp>
      <p:cxnSp>
        <p:nvCxnSpPr>
          <p:cNvPr id="28" name="직선 연결선[R] 27">
            <a:extLst>
              <a:ext uri="{FF2B5EF4-FFF2-40B4-BE49-F238E27FC236}">
                <a16:creationId xmlns:a16="http://schemas.microsoft.com/office/drawing/2014/main" id="{71CC05A4-3C11-B74F-885A-9FBFB76C8B08}"/>
              </a:ext>
            </a:extLst>
          </p:cNvPr>
          <p:cNvCxnSpPr>
            <a:cxnSpLocks/>
          </p:cNvCxnSpPr>
          <p:nvPr/>
        </p:nvCxnSpPr>
        <p:spPr>
          <a:xfrm>
            <a:off x="3635896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[R] 29">
            <a:extLst>
              <a:ext uri="{FF2B5EF4-FFF2-40B4-BE49-F238E27FC236}">
                <a16:creationId xmlns:a16="http://schemas.microsoft.com/office/drawing/2014/main" id="{CE0633C4-E476-2441-B4F5-BD760918DBD9}"/>
              </a:ext>
            </a:extLst>
          </p:cNvPr>
          <p:cNvCxnSpPr>
            <a:cxnSpLocks/>
          </p:cNvCxnSpPr>
          <p:nvPr/>
        </p:nvCxnSpPr>
        <p:spPr>
          <a:xfrm>
            <a:off x="3923928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[R] 30">
            <a:extLst>
              <a:ext uri="{FF2B5EF4-FFF2-40B4-BE49-F238E27FC236}">
                <a16:creationId xmlns:a16="http://schemas.microsoft.com/office/drawing/2014/main" id="{F238A8E0-98C4-FB42-8422-EB1AD7DD195C}"/>
              </a:ext>
            </a:extLst>
          </p:cNvPr>
          <p:cNvCxnSpPr>
            <a:cxnSpLocks/>
          </p:cNvCxnSpPr>
          <p:nvPr/>
        </p:nvCxnSpPr>
        <p:spPr>
          <a:xfrm>
            <a:off x="4211960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[R] 31">
            <a:extLst>
              <a:ext uri="{FF2B5EF4-FFF2-40B4-BE49-F238E27FC236}">
                <a16:creationId xmlns:a16="http://schemas.microsoft.com/office/drawing/2014/main" id="{F03C021F-5958-044F-84B4-85CA05E4AC69}"/>
              </a:ext>
            </a:extLst>
          </p:cNvPr>
          <p:cNvCxnSpPr>
            <a:cxnSpLocks/>
          </p:cNvCxnSpPr>
          <p:nvPr/>
        </p:nvCxnSpPr>
        <p:spPr>
          <a:xfrm>
            <a:off x="4499992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[R] 32">
            <a:extLst>
              <a:ext uri="{FF2B5EF4-FFF2-40B4-BE49-F238E27FC236}">
                <a16:creationId xmlns:a16="http://schemas.microsoft.com/office/drawing/2014/main" id="{D78315A9-DA87-3948-9E0D-672136848E98}"/>
              </a:ext>
            </a:extLst>
          </p:cNvPr>
          <p:cNvCxnSpPr>
            <a:cxnSpLocks/>
          </p:cNvCxnSpPr>
          <p:nvPr/>
        </p:nvCxnSpPr>
        <p:spPr>
          <a:xfrm>
            <a:off x="4788024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[R] 33">
            <a:extLst>
              <a:ext uri="{FF2B5EF4-FFF2-40B4-BE49-F238E27FC236}">
                <a16:creationId xmlns:a16="http://schemas.microsoft.com/office/drawing/2014/main" id="{CB997DBE-363C-4149-A511-C24C6BCB908C}"/>
              </a:ext>
            </a:extLst>
          </p:cNvPr>
          <p:cNvCxnSpPr>
            <a:cxnSpLocks/>
          </p:cNvCxnSpPr>
          <p:nvPr/>
        </p:nvCxnSpPr>
        <p:spPr>
          <a:xfrm>
            <a:off x="5076056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[R] 34">
            <a:extLst>
              <a:ext uri="{FF2B5EF4-FFF2-40B4-BE49-F238E27FC236}">
                <a16:creationId xmlns:a16="http://schemas.microsoft.com/office/drawing/2014/main" id="{8CCDD7C1-B4F3-D140-AFB0-DE2B61C64AA6}"/>
              </a:ext>
            </a:extLst>
          </p:cNvPr>
          <p:cNvCxnSpPr>
            <a:cxnSpLocks/>
          </p:cNvCxnSpPr>
          <p:nvPr/>
        </p:nvCxnSpPr>
        <p:spPr>
          <a:xfrm>
            <a:off x="5364088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[R] 35">
            <a:extLst>
              <a:ext uri="{FF2B5EF4-FFF2-40B4-BE49-F238E27FC236}">
                <a16:creationId xmlns:a16="http://schemas.microsoft.com/office/drawing/2014/main" id="{4571E5BA-34C1-864D-B34C-CB60288EC94F}"/>
              </a:ext>
            </a:extLst>
          </p:cNvPr>
          <p:cNvCxnSpPr>
            <a:cxnSpLocks/>
          </p:cNvCxnSpPr>
          <p:nvPr/>
        </p:nvCxnSpPr>
        <p:spPr>
          <a:xfrm>
            <a:off x="5652120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[R] 36">
            <a:extLst>
              <a:ext uri="{FF2B5EF4-FFF2-40B4-BE49-F238E27FC236}">
                <a16:creationId xmlns:a16="http://schemas.microsoft.com/office/drawing/2014/main" id="{6C1063B8-62D8-8F4E-B29C-26367CA84A3D}"/>
              </a:ext>
            </a:extLst>
          </p:cNvPr>
          <p:cNvCxnSpPr>
            <a:cxnSpLocks/>
          </p:cNvCxnSpPr>
          <p:nvPr/>
        </p:nvCxnSpPr>
        <p:spPr>
          <a:xfrm>
            <a:off x="5940152" y="453101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타원 37">
            <a:extLst>
              <a:ext uri="{FF2B5EF4-FFF2-40B4-BE49-F238E27FC236}">
                <a16:creationId xmlns:a16="http://schemas.microsoft.com/office/drawing/2014/main" id="{4077576B-CF11-C54E-A0A2-CF36B8DE0CAE}"/>
              </a:ext>
            </a:extLst>
          </p:cNvPr>
          <p:cNvSpPr/>
          <p:nvPr/>
        </p:nvSpPr>
        <p:spPr>
          <a:xfrm>
            <a:off x="3510403" y="4387699"/>
            <a:ext cx="504056" cy="864096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3E03D4-6716-3443-BDD5-F8E4149B8B27}"/>
              </a:ext>
            </a:extLst>
          </p:cNvPr>
          <p:cNvSpPr txBox="1"/>
          <p:nvPr/>
        </p:nvSpPr>
        <p:spPr>
          <a:xfrm>
            <a:off x="3383182" y="5322694"/>
            <a:ext cx="1801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directory entry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7517D31-F779-4F4E-AA5B-E612D95AFF39}"/>
              </a:ext>
            </a:extLst>
          </p:cNvPr>
          <p:cNvSpPr txBox="1"/>
          <p:nvPr/>
        </p:nvSpPr>
        <p:spPr>
          <a:xfrm>
            <a:off x="6533901" y="4621002"/>
            <a:ext cx="246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Array of directory entries</a:t>
            </a:r>
            <a:endParaRPr kumimoji="1" lang="ko-KR" altLang="en-US" sz="1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4073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Creating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Use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altLang="ko-KR" dirty="0"/>
              <a:t> system call with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altLang="ko-KR" dirty="0">
                <a:solidFill>
                  <a:schemeClr val="accent1"/>
                </a:solidFill>
              </a:rPr>
              <a:t> </a:t>
            </a:r>
            <a:r>
              <a:rPr lang="en-US" altLang="ko-KR" dirty="0"/>
              <a:t>flag.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altLang="ko-KR" dirty="0"/>
              <a:t> </a:t>
            </a:r>
            <a:r>
              <a:rPr lang="en-US" altLang="ko-KR" dirty="0">
                <a:sym typeface="Wingdings" panose="05000000000000000000" pitchFamily="2" charset="2"/>
              </a:rPr>
              <a:t>:</a:t>
            </a:r>
            <a:r>
              <a:rPr lang="en-US" altLang="ko-KR" dirty="0"/>
              <a:t> create file.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altLang="ko-KR" dirty="0"/>
              <a:t> : only write to that file while opened.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O_TRUNC</a:t>
            </a:r>
            <a:r>
              <a:rPr lang="en-US" altLang="ko-KR" dirty="0"/>
              <a:t> : make the file size zero (remove any existing content).</a:t>
            </a: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altLang="ko-KR" dirty="0"/>
              <a:t> system call returns </a:t>
            </a:r>
            <a:r>
              <a:rPr lang="en-US" altLang="ko-KR" b="1" dirty="0">
                <a:solidFill>
                  <a:schemeClr val="accent6"/>
                </a:solidFill>
              </a:rPr>
              <a:t>file descriptor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i="1" dirty="0"/>
              <a:t>File descriptor </a:t>
            </a:r>
            <a:r>
              <a:rPr lang="en-US" altLang="ko-KR" dirty="0"/>
              <a:t>is an </a:t>
            </a:r>
            <a:r>
              <a:rPr lang="en-US" altLang="ko-KR" u="sng" dirty="0"/>
              <a:t>integer</a:t>
            </a:r>
            <a:r>
              <a:rPr lang="en-US" altLang="ko-KR" dirty="0"/>
              <a:t>, and is used to access files.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71600" y="1628800"/>
            <a:ext cx="7056784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fd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open(“foo”, O_CREAT | O_WRONLY | O_TRUNC); </a:t>
            </a:r>
            <a:endParaRPr lang="ko-KR" altLang="en-US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135620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Example of reading and writing ‘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/>
              <a:t>’ file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altLang="ko-KR" dirty="0">
                <a:cs typeface="Courier New" pitchFamily="49" charset="0"/>
              </a:rPr>
              <a:t>: redirect the output of echo to the file foo </a:t>
            </a:r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altLang="ko-KR" dirty="0"/>
              <a:t> : dump the contents of a file to the screen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700808"/>
            <a:ext cx="367240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echo hello &gt; foo  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cat foo 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755576" y="4118716"/>
            <a:ext cx="7776864" cy="96646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How does the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cat</a:t>
            </a: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program access the file foo ? 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We can use </a:t>
            </a:r>
            <a:r>
              <a:rPr lang="en-US" altLang="ko-KR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strace</a:t>
            </a: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to trace the system calls made by a program.</a:t>
            </a:r>
          </a:p>
        </p:txBody>
      </p:sp>
    </p:spTree>
    <p:extLst>
      <p:ext uri="{BB962C8B-B14F-4D97-AF65-F5344CB8AC3E}">
        <p14:creationId xmlns:p14="http://schemas.microsoft.com/office/powerpoint/2010/main" val="176723443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altLang="ko-KR" dirty="0">
                <a:cs typeface="Courier New" panose="02070309020205020404" pitchFamily="49" charset="0"/>
              </a:rPr>
              <a:t>file descriptor, flags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dirty="0"/>
              <a:t>Return file descriptor (3 in example)</a:t>
            </a:r>
          </a:p>
          <a:p>
            <a:pPr lvl="2"/>
            <a:r>
              <a:rPr lang="en-US" altLang="ko-KR" dirty="0"/>
              <a:t>File descriptor 0, 1, 2, is for standard input/ output/ error.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altLang="ko-KR" dirty="0">
                <a:cs typeface="Courier New" panose="02070309020205020404" pitchFamily="49" charset="0"/>
              </a:rPr>
              <a:t>file descriptor, buffer pointer, the size of the buffer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ko-KR" dirty="0"/>
          </a:p>
          <a:p>
            <a:pPr lvl="2"/>
            <a:r>
              <a:rPr lang="en-US" altLang="ko-KR" dirty="0"/>
              <a:t>Return the number of bytes it read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write(</a:t>
            </a:r>
            <a:r>
              <a:rPr lang="en-US" altLang="ko-KR" dirty="0">
                <a:cs typeface="Courier New" panose="02070309020205020404" pitchFamily="49" charset="0"/>
              </a:rPr>
              <a:t>file descriptor, buffer pointer, the size of the buffer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dirty="0"/>
              <a:t>Return the number of bytes it write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038215"/>
            <a:ext cx="8208912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strace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cat foo   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open(“foo”, O_RDONLY|O_LARGEFILE)	= 3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read(3, “hello\n”, 4096)   	= 6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write(1, “hello\n”, 6)		= 6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file descriptor 1: standard out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read(3, “”, 4096)     		= 0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0: no bytes left in the file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close(3)				= 0 	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</a:p>
        </p:txBody>
      </p:sp>
    </p:spTree>
    <p:extLst>
      <p:ext uri="{BB962C8B-B14F-4D97-AF65-F5344CB8AC3E}">
        <p14:creationId xmlns:p14="http://schemas.microsoft.com/office/powerpoint/2010/main" val="1441587769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110152</TotalTime>
  <Words>2498</Words>
  <Application>Microsoft Office PowerPoint</Application>
  <PresentationFormat>화면 슬라이드 쇼(4:3)</PresentationFormat>
  <Paragraphs>406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2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Persistent Storage</vt:lpstr>
      <vt:lpstr>File</vt:lpstr>
      <vt:lpstr>Directory</vt:lpstr>
      <vt:lpstr>File vs. Directory</vt:lpstr>
      <vt:lpstr>Creating Files</vt:lpstr>
      <vt:lpstr>Reading and Writing Files </vt:lpstr>
      <vt:lpstr>Reading and Writing Files (Cont.)</vt:lpstr>
      <vt:lpstr>Reading And Writing, But Not Sequentially</vt:lpstr>
      <vt:lpstr>Reading And Writing, But Not Sequentially (Cont.)</vt:lpstr>
      <vt:lpstr>Writing Immediately with fsync()</vt:lpstr>
      <vt:lpstr>Writing Immediately with fsync() (Cont.) </vt:lpstr>
      <vt:lpstr>Writing Immediately with fsync() (Cont.)</vt:lpstr>
      <vt:lpstr>Renaming Files</vt:lpstr>
      <vt:lpstr>Getting Information About Files</vt:lpstr>
      <vt:lpstr>Getting Information About Files (Cont.)</vt:lpstr>
      <vt:lpstr>Removing Files</vt:lpstr>
      <vt:lpstr>Making Directories</vt:lpstr>
      <vt:lpstr>Reading Directories </vt:lpstr>
      <vt:lpstr>Reading Directories </vt:lpstr>
      <vt:lpstr>Deleting Directories</vt:lpstr>
      <vt:lpstr>Hard Links</vt:lpstr>
      <vt:lpstr>Hard Links</vt:lpstr>
      <vt:lpstr>Hard Links (Cont.)</vt:lpstr>
      <vt:lpstr>Hard Links (Cont.)</vt:lpstr>
      <vt:lpstr>unlink Hard Links</vt:lpstr>
      <vt:lpstr>unlink Hard Links (Cont.)</vt:lpstr>
      <vt:lpstr>Symbolic Links</vt:lpstr>
      <vt:lpstr>Symbolic Links (Cont.)</vt:lpstr>
      <vt:lpstr>Summary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4162</cp:revision>
  <cp:lastPrinted>2019-09-09T02:10:38Z</cp:lastPrinted>
  <dcterms:created xsi:type="dcterms:W3CDTF">2011-05-01T06:09:10Z</dcterms:created>
  <dcterms:modified xsi:type="dcterms:W3CDTF">2022-06-07T23:19:14Z</dcterms:modified>
  <cp:category/>
</cp:coreProperties>
</file>