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18"/>
  </p:notesMasterIdLst>
  <p:sldIdLst>
    <p:sldId id="2877" r:id="rId2"/>
    <p:sldId id="2458" r:id="rId3"/>
    <p:sldId id="2459" r:id="rId4"/>
    <p:sldId id="2878" r:id="rId5"/>
    <p:sldId id="2460" r:id="rId6"/>
    <p:sldId id="2461" r:id="rId7"/>
    <p:sldId id="2692" r:id="rId8"/>
    <p:sldId id="2462" r:id="rId9"/>
    <p:sldId id="2879" r:id="rId10"/>
    <p:sldId id="2463" r:id="rId11"/>
    <p:sldId id="2464" r:id="rId12"/>
    <p:sldId id="2880" r:id="rId13"/>
    <p:sldId id="2465" r:id="rId14"/>
    <p:sldId id="2466" r:id="rId15"/>
    <p:sldId id="2881" r:id="rId16"/>
    <p:sldId id="2467" r:id="rId17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15" autoAdjust="0"/>
    <p:restoredTop sz="91978" autoAdjust="0"/>
  </p:normalViewPr>
  <p:slideViewPr>
    <p:cSldViewPr>
      <p:cViewPr varScale="1">
        <p:scale>
          <a:sx n="68" d="100"/>
          <a:sy n="68" d="100"/>
        </p:scale>
        <p:origin x="84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2022-06-08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oslab.kaist.ac.kr/" TargetMode="Externa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pic>
        <p:nvPicPr>
          <p:cNvPr id="9" name="Picture 2">
            <a:hlinkClick r:id="rId5"/>
            <a:extLst>
              <a:ext uri="{FF2B5EF4-FFF2-40B4-BE49-F238E27FC236}">
                <a16:creationId xmlns:a16="http://schemas.microsoft.com/office/drawing/2014/main" id="{02C5B705-6683-0E42-9CAB-8553C64C4F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429375"/>
            <a:ext cx="2429396" cy="504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2989" y="764704"/>
            <a:ext cx="8786812" cy="5501258"/>
          </a:xfrm>
        </p:spPr>
        <p:txBody>
          <a:bodyPr/>
          <a:lstStyle/>
          <a:p>
            <a:r>
              <a:rPr lang="en-US" altLang="ko-KR" dirty="0"/>
              <a:t>RAID Level 4 is to add redundancy to a disk array as </a:t>
            </a:r>
            <a:r>
              <a:rPr lang="en-US" altLang="ko-KR" b="1" dirty="0"/>
              <a:t>parity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42667" y="3708511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Simple RAID-4 with parity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835696" y="1844824"/>
          <a:ext cx="51648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007655" y="1466776"/>
            <a:ext cx="10418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* P: Parity</a:t>
            </a:r>
          </a:p>
        </p:txBody>
      </p:sp>
      <p:graphicFrame>
        <p:nvGraphicFramePr>
          <p:cNvPr id="11" name="표 8"/>
          <p:cNvGraphicFramePr>
            <a:graphicFrameLocks noGrp="1"/>
          </p:cNvGraphicFramePr>
          <p:nvPr/>
        </p:nvGraphicFramePr>
        <p:xfrm>
          <a:off x="2043979" y="5013176"/>
          <a:ext cx="516483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xor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(0,0,1,1)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Xor</a:t>
                      </a: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(0,1,0,0)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239610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4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simple RAID Level 4 optimization known as a </a:t>
            </a:r>
            <a:r>
              <a:rPr lang="en-US" altLang="ko-KR" b="1" dirty="0"/>
              <a:t>Full-stripe write.</a:t>
            </a:r>
          </a:p>
          <a:p>
            <a:pPr lvl="1"/>
            <a:r>
              <a:rPr lang="en-US" altLang="ko-KR" dirty="0"/>
              <a:t>Calculate the new value of </a:t>
            </a:r>
            <a:r>
              <a:rPr lang="en-US" altLang="ko-KR" dirty="0" err="1"/>
              <a:t>P0</a:t>
            </a:r>
            <a:r>
              <a:rPr lang="en-US" altLang="ko-KR" dirty="0"/>
              <a:t> (Parity 0)</a:t>
            </a:r>
          </a:p>
          <a:p>
            <a:pPr lvl="1"/>
            <a:r>
              <a:rPr lang="en-US" altLang="ko-KR" dirty="0"/>
              <a:t>Write all of the blocks to the five disks above in parallel</a:t>
            </a:r>
          </a:p>
          <a:p>
            <a:pPr lvl="1"/>
            <a:r>
              <a:rPr lang="en-US" altLang="ko-KR" dirty="0"/>
              <a:t>Full-stripe writes are the most efficient way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8761" y="5263455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Full-stripe Writes In RAID-4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071464" y="3140968"/>
          <a:ext cx="516483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022755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Anlaysis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684" y="853030"/>
            <a:ext cx="8786812" cy="5501258"/>
          </a:xfrm>
        </p:spPr>
        <p:txBody>
          <a:bodyPr/>
          <a:lstStyle/>
          <a:p>
            <a:r>
              <a:rPr lang="en-US" sz="1800" dirty="0"/>
              <a:t>Capacity: </a:t>
            </a:r>
            <a:r>
              <a:rPr lang="en-US" sz="1600" dirty="0"/>
              <a:t>(N-1)*B</a:t>
            </a:r>
          </a:p>
          <a:p>
            <a:r>
              <a:rPr lang="en-US" sz="1800" dirty="0"/>
              <a:t>Sequential read: (N-1)*S</a:t>
            </a:r>
          </a:p>
          <a:p>
            <a:r>
              <a:rPr lang="en-US" sz="1800" dirty="0"/>
              <a:t>Sequential write: (N-1)*S for full stripe write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Random read: (N-1)*R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3924164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29863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49806"/>
            <a:ext cx="8534151" cy="5501258"/>
          </a:xfrm>
        </p:spPr>
        <p:txBody>
          <a:bodyPr/>
          <a:lstStyle/>
          <a:p>
            <a:r>
              <a:rPr lang="en-US" sz="1800" dirty="0"/>
              <a:t>Random write: Read-Modify-Write</a:t>
            </a:r>
          </a:p>
          <a:p>
            <a:pPr lvl="1"/>
            <a:r>
              <a:rPr lang="en-US" sz="1600" dirty="0"/>
              <a:t>Additive Parity update: read all blocks, update the block, compute the new parity and write the updated block and the updated parity.</a:t>
            </a:r>
          </a:p>
          <a:p>
            <a:pPr lvl="1"/>
            <a:r>
              <a:rPr lang="en-US" sz="1600" dirty="0"/>
              <a:t>Subtractive parity update: read the parity, write (new </a:t>
            </a:r>
            <a:r>
              <a:rPr lang="en-US" sz="1600" dirty="0" err="1"/>
              <a:t>xor</a:t>
            </a:r>
            <a:r>
              <a:rPr lang="en-US" sz="1600" dirty="0"/>
              <a:t> old) </a:t>
            </a:r>
            <a:r>
              <a:rPr lang="en-US" sz="1600" dirty="0" err="1"/>
              <a:t>xor</a:t>
            </a:r>
            <a:r>
              <a:rPr lang="en-US" sz="1600" dirty="0"/>
              <a:t> (old parity). (read on parity disk)</a:t>
            </a:r>
          </a:p>
          <a:p>
            <a:pPr lvl="1"/>
            <a:r>
              <a:rPr lang="en-US" altLang="ko-KR" sz="1800" dirty="0"/>
              <a:t> </a:t>
            </a:r>
            <a:r>
              <a:rPr lang="en-US" altLang="ko-KR" sz="1600" dirty="0"/>
              <a:t>For each write, the RAID perform </a:t>
            </a:r>
            <a:r>
              <a:rPr lang="en-US" altLang="ko-KR" sz="1600" b="1" dirty="0"/>
              <a:t>4 physical I/O</a:t>
            </a:r>
            <a:r>
              <a:rPr lang="en-US" altLang="ko-KR" sz="1600" dirty="0"/>
              <a:t>. (two read and writes)</a:t>
            </a:r>
          </a:p>
          <a:p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970535" y="3435394"/>
          <a:ext cx="4689695" cy="1577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7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9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55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5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5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55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*13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+</a:t>
                      </a:r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모서리가 둥근 직사각형 9"/>
          <p:cNvSpPr/>
          <p:nvPr/>
        </p:nvSpPr>
        <p:spPr>
          <a:xfrm>
            <a:off x="1575717" y="5489601"/>
            <a:ext cx="5811341" cy="752185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Random write performance:  (R/2) MB/sec</a:t>
            </a:r>
          </a:p>
          <a:p>
            <a:pPr algn="ct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Small write problem happens </a:t>
            </a:r>
          </a:p>
        </p:txBody>
      </p:sp>
    </p:spTree>
    <p:extLst>
      <p:ext uri="{BB962C8B-B14F-4D97-AF65-F5344CB8AC3E}">
        <p14:creationId xmlns:p14="http://schemas.microsoft.com/office/powerpoint/2010/main" val="3997739932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5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50379"/>
            <a:ext cx="8786812" cy="5501258"/>
          </a:xfrm>
        </p:spPr>
        <p:txBody>
          <a:bodyPr/>
          <a:lstStyle/>
          <a:p>
            <a:r>
              <a:rPr lang="en-US" altLang="ko-KR" sz="1800" dirty="0"/>
              <a:t>RAID Level 5 is solution of small write problem.</a:t>
            </a:r>
          </a:p>
          <a:p>
            <a:pPr lvl="1"/>
            <a:r>
              <a:rPr lang="en-US" altLang="ko-KR" sz="1600" dirty="0"/>
              <a:t>small write problem cause parity-disk bottleneck of RAID Level 4.</a:t>
            </a:r>
          </a:p>
          <a:p>
            <a:pPr lvl="1"/>
            <a:r>
              <a:rPr lang="en-US" altLang="ko-KR" sz="1600" dirty="0"/>
              <a:t>works almost identically to RAID-4, except that it rotates the parity blocks across drives.</a:t>
            </a:r>
          </a:p>
          <a:p>
            <a:r>
              <a:rPr lang="en-US" altLang="ko-KR" sz="1800" dirty="0"/>
              <a:t>RAID Level 5’s Each stripe is now rotated across the disks.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8763" y="5857527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RAID-5 with Rotated Parity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927450" y="3501008"/>
          <a:ext cx="516483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9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 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127086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50379"/>
            <a:ext cx="8786812" cy="5501258"/>
          </a:xfrm>
        </p:spPr>
        <p:txBody>
          <a:bodyPr/>
          <a:lstStyle/>
          <a:p>
            <a:r>
              <a:rPr lang="en-US" altLang="ko-KR" sz="1800" dirty="0"/>
              <a:t>Capacity: (N-1)*B</a:t>
            </a:r>
          </a:p>
          <a:p>
            <a:r>
              <a:rPr lang="en-US" altLang="ko-KR" sz="1800" dirty="0"/>
              <a:t>Reliability: 1</a:t>
            </a:r>
          </a:p>
          <a:p>
            <a:r>
              <a:rPr lang="en-US" altLang="ko-KR" sz="1800" dirty="0"/>
              <a:t>Performance</a:t>
            </a:r>
          </a:p>
          <a:p>
            <a:pPr lvl="1"/>
            <a:r>
              <a:rPr lang="en-US" altLang="ko-KR" sz="1600" dirty="0"/>
              <a:t>Sequential read, sequential write: (N-1)S</a:t>
            </a:r>
          </a:p>
          <a:p>
            <a:pPr lvl="1"/>
            <a:r>
              <a:rPr lang="en-US" altLang="ko-KR" sz="1600" dirty="0"/>
              <a:t>Random read: N*R</a:t>
            </a:r>
          </a:p>
          <a:p>
            <a:pPr lvl="1"/>
            <a:r>
              <a:rPr lang="en-US" altLang="ko-KR" sz="1600" dirty="0"/>
              <a:t>Random write: single write can cause 4 IO’s (two read, two write), All N disks can work in parallel: (N*R)/4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84609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01025" y="4489375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RAID-5 with Rotated Parity</a:t>
            </a: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1456605" y="1524474"/>
          <a:ext cx="6192690" cy="416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8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8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RAID-0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RAID-1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RAID-4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RAID-5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Capacity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N/2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N-1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Reliability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 (for sure)</a:t>
                      </a:r>
                    </a:p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N/2</a:t>
                      </a: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(if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lucky)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Throughput</a:t>
                      </a:r>
                      <a:endParaRPr lang="ko-KR" altLang="en-US" sz="12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Sequential Read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(N/2)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(N-1)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(N-1)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Sequential 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NS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(N/2)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(N-1)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(N-1)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Random</a:t>
                      </a:r>
                      <a:r>
                        <a:rPr lang="en-US" altLang="ko-KR" sz="12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(N-1)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Random</a:t>
                      </a:r>
                      <a:r>
                        <a:rPr lang="en-US" altLang="ko-KR" sz="1200" baseline="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(N/2)</a:t>
                      </a:r>
                      <a:r>
                        <a:rPr lang="en-US" altLang="ko-KR" sz="12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R/2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20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(N/4)R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Latency</a:t>
                      </a:r>
                      <a:endParaRPr lang="ko-KR" altLang="en-US" sz="1200" b="1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Read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Write</a:t>
                      </a:r>
                      <a:endParaRPr lang="ko-KR" altLang="en-US" sz="1200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2D</a:t>
                      </a:r>
                      <a:endParaRPr lang="ko-KR" altLang="en-US" sz="12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5580112" y="4149080"/>
            <a:ext cx="492076" cy="432048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515407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38. RAID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dirty="0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81276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(Redundant Array of Inexpensive Disks)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1" dirty="0"/>
              <a:t>RAID</a:t>
            </a:r>
            <a:r>
              <a:rPr lang="en-US" altLang="ko-KR" sz="1800" dirty="0"/>
              <a:t> is to use multiple disks to build </a:t>
            </a:r>
            <a:r>
              <a:rPr lang="en-US" altLang="ko-KR" sz="1800" b="1" dirty="0"/>
              <a:t>faster, bigger, and more reliable </a:t>
            </a:r>
            <a:r>
              <a:rPr lang="en-US" altLang="ko-KR" sz="1800" dirty="0"/>
              <a:t>disk system. </a:t>
            </a:r>
          </a:p>
          <a:p>
            <a:r>
              <a:rPr lang="en-US" altLang="ko-KR" sz="1800" dirty="0"/>
              <a:t>RAID is arranged into six different levels.</a:t>
            </a:r>
          </a:p>
          <a:p>
            <a:pPr lvl="1"/>
            <a:r>
              <a:rPr lang="en-US" altLang="ko-KR" sz="1600" dirty="0"/>
              <a:t>RAID Level 0: Striping multiple disks</a:t>
            </a:r>
          </a:p>
          <a:p>
            <a:pPr lvl="1"/>
            <a:r>
              <a:rPr lang="en-US" altLang="ko-KR" sz="1600" dirty="0"/>
              <a:t>RAID Level 1: Use mirroring</a:t>
            </a:r>
            <a:endParaRPr lang="ko-KR" altLang="en-US" sz="1600" dirty="0"/>
          </a:p>
          <a:p>
            <a:pPr lvl="1"/>
            <a:r>
              <a:rPr lang="en-US" altLang="ko-KR" sz="1600" dirty="0"/>
              <a:t>RAID Level 4, level 5: Parity based redundancy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19232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Capacity</a:t>
            </a:r>
          </a:p>
          <a:p>
            <a:pPr lvl="1"/>
            <a:r>
              <a:rPr lang="en-US" dirty="0"/>
              <a:t>N disks, B blocks per disk</a:t>
            </a:r>
          </a:p>
          <a:p>
            <a:pPr lvl="1"/>
            <a:r>
              <a:rPr lang="en-US" dirty="0"/>
              <a:t>N*B blocks in total </a:t>
            </a:r>
            <a:r>
              <a:rPr lang="en-US" dirty="0">
                <a:sym typeface="Wingdings"/>
              </a:rPr>
              <a:t> How much useful capacity is available to the clients of RAID?</a:t>
            </a:r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How many disk faults can the RAID tolerate ?</a:t>
            </a:r>
          </a:p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Read</a:t>
            </a:r>
          </a:p>
          <a:p>
            <a:pPr lvl="1"/>
            <a:r>
              <a:rPr lang="en-US" dirty="0"/>
              <a:t>write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953758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0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RAID Level 0 is the simplest form as </a:t>
            </a:r>
            <a:r>
              <a:rPr lang="en-US" altLang="ko-KR" sz="1800" b="1" dirty="0"/>
              <a:t>striping</a:t>
            </a:r>
            <a:r>
              <a:rPr lang="en-US" altLang="ko-KR" sz="1800" dirty="0"/>
              <a:t> blocks.</a:t>
            </a:r>
          </a:p>
          <a:p>
            <a:pPr lvl="1"/>
            <a:r>
              <a:rPr lang="en-US" altLang="ko-KR" sz="1600" dirty="0"/>
              <a:t>Spread the blocks across the disks in a round-robin fashion.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143472" y="2366888"/>
          <a:ext cx="45887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420769" y="4489375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RAID-0: Simple Striping</a:t>
            </a:r>
          </a:p>
        </p:txBody>
      </p:sp>
    </p:spTree>
    <p:extLst>
      <p:ext uri="{BB962C8B-B14F-4D97-AF65-F5344CB8AC3E}">
        <p14:creationId xmlns:p14="http://schemas.microsoft.com/office/powerpoint/2010/main" val="3899547931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0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764704"/>
            <a:ext cx="8786812" cy="5501258"/>
          </a:xfrm>
        </p:spPr>
        <p:txBody>
          <a:bodyPr/>
          <a:lstStyle/>
          <a:p>
            <a:r>
              <a:rPr lang="en-US" altLang="ko-KR" sz="1600" dirty="0"/>
              <a:t>Chunk size</a:t>
            </a:r>
          </a:p>
          <a:p>
            <a:pPr lvl="1"/>
            <a:r>
              <a:rPr lang="en-US" altLang="ko-KR" sz="1400" dirty="0"/>
              <a:t>Small chunk: </a:t>
            </a:r>
          </a:p>
          <a:p>
            <a:pPr lvl="2"/>
            <a:r>
              <a:rPr lang="en-US" altLang="ko-KR" sz="1200" dirty="0"/>
              <a:t>more intra-file parallelism</a:t>
            </a:r>
          </a:p>
          <a:p>
            <a:pPr lvl="2"/>
            <a:r>
              <a:rPr lang="en-US" altLang="ko-KR" sz="1200" dirty="0"/>
              <a:t>Larger positioning time: positioning time is the max positioning time of the disks</a:t>
            </a:r>
          </a:p>
          <a:p>
            <a:pPr lvl="1"/>
            <a:r>
              <a:rPr lang="en-US" altLang="ko-KR" sz="1400" dirty="0"/>
              <a:t>Large chunk: </a:t>
            </a:r>
          </a:p>
          <a:p>
            <a:pPr lvl="2"/>
            <a:r>
              <a:rPr lang="en-US" altLang="ko-KR" sz="1200" dirty="0"/>
              <a:t>Reduced intra-file parallelism</a:t>
            </a:r>
          </a:p>
          <a:p>
            <a:pPr lvl="2"/>
            <a:r>
              <a:rPr lang="en-US" altLang="ko-KR" sz="1300" dirty="0"/>
              <a:t>Smaller positioning time</a:t>
            </a:r>
          </a:p>
          <a:p>
            <a:r>
              <a:rPr lang="en-US" altLang="ko-KR" sz="1600" dirty="0"/>
              <a:t>An example of RAID Label 0 with a bigger chunk size</a:t>
            </a:r>
            <a:endParaRPr lang="en-US" altLang="ko-KR" sz="1800" dirty="0"/>
          </a:p>
          <a:p>
            <a:pPr lvl="1"/>
            <a:r>
              <a:rPr lang="en-US" altLang="ko-KR" sz="1400" dirty="0"/>
              <a:t>Chunk size : 2 blocks (</a:t>
            </a:r>
            <a:r>
              <a:rPr lang="en-US" altLang="ko-KR" sz="1400" dirty="0" err="1"/>
              <a:t>8KB</a:t>
            </a:r>
            <a:r>
              <a:rPr lang="en-US" altLang="ko-KR" sz="1400" dirty="0"/>
              <a:t>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1979712" y="4189563"/>
          <a:ext cx="5524870" cy="1602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0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chunk</a:t>
                      </a:r>
                      <a:r>
                        <a:rPr lang="en-US" altLang="ko-KR" sz="1400" b="1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size: </a:t>
                      </a:r>
                    </a:p>
                    <a:p>
                      <a:pPr algn="ctr" latinLnBrk="1"/>
                      <a:r>
                        <a:rPr lang="en-US" altLang="ko-KR" sz="1400" b="1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 blocks</a:t>
                      </a:r>
                      <a:endParaRPr lang="ko-KR" altLang="en-US" sz="1400" b="1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5890199"/>
            <a:ext cx="4167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Striping with a Bigger Chunk Size</a:t>
            </a:r>
          </a:p>
        </p:txBody>
      </p:sp>
    </p:spTree>
    <p:extLst>
      <p:ext uri="{BB962C8B-B14F-4D97-AF65-F5344CB8AC3E}">
        <p14:creationId xmlns:p14="http://schemas.microsoft.com/office/powerpoint/2010/main" val="50978318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0 </a:t>
            </a:r>
            <a:r>
              <a:rPr lang="en-US" altLang="ko-KR" dirty="0" err="1"/>
              <a:t>Analysi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214313" y="764704"/>
                <a:ext cx="8786812" cy="5501258"/>
              </a:xfrm>
            </p:spPr>
            <p:txBody>
              <a:bodyPr/>
              <a:lstStyle/>
              <a:p>
                <a:r>
                  <a:rPr lang="en-US" altLang="ko-KR" sz="1800" dirty="0"/>
                  <a:t>Single Disk</a:t>
                </a:r>
              </a:p>
              <a:p>
                <a:pPr lvl="1"/>
                <a:r>
                  <a:rPr lang="en-US" altLang="ko-KR" sz="1600" dirty="0"/>
                  <a:t>Average seek time: 7 </a:t>
                </a:r>
                <a:r>
                  <a:rPr lang="en-US" altLang="ko-KR" sz="1600" dirty="0" err="1"/>
                  <a:t>ms</a:t>
                </a:r>
                <a:endParaRPr lang="en-US" altLang="ko-KR" sz="1600" dirty="0"/>
              </a:p>
              <a:p>
                <a:pPr lvl="1"/>
                <a:r>
                  <a:rPr lang="en-US" altLang="ko-KR" sz="1600" dirty="0"/>
                  <a:t>Average rotational delay: 3 </a:t>
                </a:r>
                <a:r>
                  <a:rPr lang="en-US" altLang="ko-KR" sz="1600" dirty="0" err="1"/>
                  <a:t>ms</a:t>
                </a:r>
                <a:endParaRPr lang="en-US" altLang="ko-KR" sz="1600" dirty="0"/>
              </a:p>
              <a:p>
                <a:pPr lvl="1"/>
                <a:r>
                  <a:rPr lang="en-US" altLang="ko-KR" sz="1600" dirty="0"/>
                  <a:t>Transfer rate of disk: 50 MB/s</a:t>
                </a:r>
              </a:p>
              <a:p>
                <a:r>
                  <a:rPr lang="en-US" altLang="ko-KR" sz="1800" dirty="0"/>
                  <a:t>Single Disk Performance</a:t>
                </a:r>
              </a:p>
              <a:p>
                <a:pPr lvl="1"/>
                <a:r>
                  <a:rPr lang="en-US" altLang="ko-KR" sz="1600" dirty="0"/>
                  <a:t>10 Mbyte seq. IO, 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600" b="0" i="1" smtClean="0">
                            <a:latin typeface="Cambria Math"/>
                          </a:rPr>
                          <m:t>𝐴𝑚𝑜𝑢𝑛𝑡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𝑜𝑓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𝐷𝑎𝑡𝑎</m:t>
                        </m:r>
                      </m:num>
                      <m:den>
                        <m:r>
                          <a:rPr lang="en-US" altLang="ko-KR" sz="1600" b="0" i="1" smtClean="0">
                            <a:latin typeface="Cambria Math"/>
                          </a:rPr>
                          <m:t>𝑇𝑖𝑚𝑒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𝑡𝑜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𝑎𝑐𝑐𝑒𝑠𝑠</m:t>
                        </m:r>
                      </m:den>
                    </m:f>
                  </m:oMath>
                </a14:m>
                <a:r>
                  <a:rPr lang="en-US" altLang="ko-KR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600" b="0" i="1" smtClean="0">
                            <a:latin typeface="Cambria Math"/>
                          </a:rPr>
                          <m:t>10 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𝑀𝐵</m:t>
                        </m:r>
                      </m:num>
                      <m:den>
                        <m:r>
                          <a:rPr lang="en-US" altLang="ko-KR" sz="1600" b="0" i="1" smtClean="0">
                            <a:latin typeface="Cambria Math" charset="0"/>
                          </a:rPr>
                          <m:t>(7+3+200)=210 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𝑚𝑠</m:t>
                        </m:r>
                      </m:den>
                    </m:f>
                  </m:oMath>
                </a14:m>
                <a:r>
                  <a:rPr lang="en-US" altLang="ko-KR" sz="1600" dirty="0"/>
                  <a:t>  = 47.62 MB /s</a:t>
                </a:r>
              </a:p>
              <a:p>
                <a:pPr lvl="1"/>
                <a:r>
                  <a:rPr lang="en-US" altLang="ko-KR" sz="1600" dirty="0"/>
                  <a:t>10 Kbyte Random IO, 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600" i="1">
                            <a:latin typeface="Cambria Math"/>
                          </a:rPr>
                          <m:t>𝐴𝑚𝑜𝑢𝑛𝑡</m:t>
                        </m:r>
                        <m:r>
                          <a:rPr lang="en-US" altLang="ko-KR" sz="1600" i="1">
                            <a:latin typeface="Cambria Math"/>
                          </a:rPr>
                          <m:t> </m:t>
                        </m:r>
                        <m:r>
                          <a:rPr lang="en-US" altLang="ko-KR" sz="1600" i="1">
                            <a:latin typeface="Cambria Math"/>
                          </a:rPr>
                          <m:t>𝑜𝑓</m:t>
                        </m:r>
                        <m:r>
                          <a:rPr lang="en-US" altLang="ko-KR" sz="1600" i="1">
                            <a:latin typeface="Cambria Math"/>
                          </a:rPr>
                          <m:t> </m:t>
                        </m:r>
                        <m:r>
                          <a:rPr lang="en-US" altLang="ko-KR" sz="1600" i="1">
                            <a:latin typeface="Cambria Math"/>
                          </a:rPr>
                          <m:t>𝐷𝑎𝑡𝑎</m:t>
                        </m:r>
                      </m:num>
                      <m:den>
                        <m:r>
                          <a:rPr lang="en-US" altLang="ko-KR" sz="1600" i="1">
                            <a:latin typeface="Cambria Math"/>
                          </a:rPr>
                          <m:t>𝑇𝑖𝑚𝑒</m:t>
                        </m:r>
                        <m:r>
                          <a:rPr lang="en-US" altLang="ko-KR" sz="1600" i="1">
                            <a:latin typeface="Cambria Math"/>
                          </a:rPr>
                          <m:t> </m:t>
                        </m:r>
                        <m:r>
                          <a:rPr lang="en-US" altLang="ko-KR" sz="1600" i="1">
                            <a:latin typeface="Cambria Math"/>
                          </a:rPr>
                          <m:t>𝑡𝑜</m:t>
                        </m:r>
                        <m:r>
                          <a:rPr lang="en-US" altLang="ko-KR" sz="1600" i="1">
                            <a:latin typeface="Cambria Math"/>
                          </a:rPr>
                          <m:t> </m:t>
                        </m:r>
                        <m:r>
                          <a:rPr lang="en-US" altLang="ko-KR" sz="1600" i="1">
                            <a:latin typeface="Cambria Math"/>
                          </a:rPr>
                          <m:t>𝑎𝑐𝑐𝑒𝑠𝑠</m:t>
                        </m:r>
                      </m:den>
                    </m:f>
                  </m:oMath>
                </a14:m>
                <a:r>
                  <a:rPr lang="en-US" altLang="ko-KR" sz="16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sz="1600" i="1">
                            <a:latin typeface="Cambria Math"/>
                          </a:rPr>
                          <m:t>10 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𝐾</m:t>
                        </m:r>
                        <m:r>
                          <a:rPr lang="en-US" altLang="ko-KR" sz="1600" i="1">
                            <a:latin typeface="Cambria Math"/>
                          </a:rPr>
                          <m:t>𝐵</m:t>
                        </m:r>
                      </m:num>
                      <m:den>
                        <m:d>
                          <m:dPr>
                            <m:ctrlPr>
                              <a:rPr lang="en-US" altLang="ko-KR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1600" b="0" i="1" smtClean="0">
                                <a:latin typeface="Cambria Math" charset="0"/>
                              </a:rPr>
                              <m:t>7+3+0.195</m:t>
                            </m:r>
                          </m:e>
                        </m:d>
                        <m:r>
                          <a:rPr lang="en-US" altLang="ko-KR" sz="1600" b="0" i="1" smtClean="0">
                            <a:latin typeface="Cambria Math" charset="0"/>
                          </a:rPr>
                          <m:t>=1</m:t>
                        </m:r>
                        <m:r>
                          <a:rPr lang="en-US" altLang="ko-KR" sz="1600" b="0" i="1" smtClean="0">
                            <a:latin typeface="Cambria Math"/>
                          </a:rPr>
                          <m:t>0.195</m:t>
                        </m:r>
                        <m:r>
                          <a:rPr lang="en-US" altLang="ko-KR" sz="1600" i="1">
                            <a:latin typeface="Cambria Math"/>
                          </a:rPr>
                          <m:t> </m:t>
                        </m:r>
                        <m:r>
                          <a:rPr lang="en-US" altLang="ko-KR" sz="1600" i="1">
                            <a:latin typeface="Cambria Math"/>
                          </a:rPr>
                          <m:t>𝑚𝑠</m:t>
                        </m:r>
                      </m:den>
                    </m:f>
                  </m:oMath>
                </a14:m>
                <a:r>
                  <a:rPr lang="en-US" altLang="ko-KR" sz="1600" dirty="0"/>
                  <a:t>  = 0.981 MB /s</a:t>
                </a:r>
              </a:p>
              <a:p>
                <a:r>
                  <a:rPr lang="en-US" altLang="ko-KR" dirty="0"/>
                  <a:t>RAID 0</a:t>
                </a:r>
              </a:p>
              <a:p>
                <a:pPr lvl="1"/>
                <a:r>
                  <a:rPr lang="en-US" altLang="ko-KR" sz="1600" dirty="0"/>
                  <a:t>Random write, random read = N*R</a:t>
                </a:r>
              </a:p>
              <a:p>
                <a:pPr lvl="1"/>
                <a:r>
                  <a:rPr lang="en-US" altLang="ko-KR" sz="1600" dirty="0"/>
                  <a:t>Sequential write, sequential read = N*S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4313" y="764704"/>
                <a:ext cx="8786812" cy="5501258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93230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RAID Level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RAID Level 1 is mirroring</a:t>
            </a:r>
          </a:p>
          <a:p>
            <a:pPr lvl="1"/>
            <a:r>
              <a:rPr lang="en-US" altLang="ko-KR" dirty="0"/>
              <a:t>Copy more than one of each block in the system.</a:t>
            </a:r>
          </a:p>
          <a:p>
            <a:pPr lvl="1"/>
            <a:r>
              <a:rPr lang="en-US" altLang="ko-KR" dirty="0"/>
              <a:t>Copy block places on a separate disk to tolerate the disk failures.</a:t>
            </a:r>
          </a:p>
          <a:p>
            <a:pPr marL="457200" lvl="1" indent="0">
              <a:buNone/>
            </a:pP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4993431"/>
            <a:ext cx="35193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Simple RAID-1</a:t>
            </a:r>
            <a:r>
              <a:rPr lang="en-US" altLang="ko-KR" sz="1400" b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: Mirroring</a:t>
            </a:r>
            <a:endParaRPr lang="en-US" altLang="ko-KR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2071464" y="2870944"/>
          <a:ext cx="458876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7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Disk</a:t>
                      </a:r>
                      <a:r>
                        <a:rPr lang="en-US" altLang="ko-KR" sz="1400" baseline="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altLang="en-US" sz="1400" dirty="0">
                        <a:solidFill>
                          <a:schemeClr val="tx1"/>
                        </a:solidFill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954781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RAID level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Capacity N*B/2</a:t>
            </a:r>
          </a:p>
          <a:p>
            <a:r>
              <a:rPr lang="en-US" dirty="0"/>
              <a:t>Reliability</a:t>
            </a:r>
          </a:p>
          <a:p>
            <a:pPr lvl="1"/>
            <a:r>
              <a:rPr lang="en-US" dirty="0"/>
              <a:t>From one to </a:t>
            </a:r>
            <a:r>
              <a:rPr lang="en-US" dirty="0" err="1"/>
              <a:t>upto</a:t>
            </a:r>
            <a:r>
              <a:rPr lang="en-US" dirty="0"/>
              <a:t> N/2 depending upon the failure disk</a:t>
            </a:r>
          </a:p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Sequential write: N*S/2</a:t>
            </a:r>
          </a:p>
          <a:p>
            <a:pPr lvl="1"/>
            <a:r>
              <a:rPr lang="en-US" dirty="0"/>
              <a:t>Sequential read: N*S/2</a:t>
            </a:r>
          </a:p>
          <a:p>
            <a:pPr lvl="1"/>
            <a:r>
              <a:rPr lang="en-US" dirty="0"/>
              <a:t>Random write: N*R/2</a:t>
            </a:r>
          </a:p>
          <a:p>
            <a:pPr lvl="1"/>
            <a:r>
              <a:rPr lang="en-US" dirty="0"/>
              <a:t>Random Read: N*R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>
                <a:solidFill>
                  <a:prstClr val="black"/>
                </a:solidFill>
              </a:rPr>
              <a:t>Youjip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713215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110124</TotalTime>
  <Words>1069</Words>
  <Application>Microsoft Office PowerPoint</Application>
  <PresentationFormat>화면 슬라이드 쇼(4:3)</PresentationFormat>
  <Paragraphs>357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6" baseType="lpstr">
      <vt:lpstr>Adobe Arabic</vt:lpstr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Wingdings</vt:lpstr>
      <vt:lpstr>양식_공청회_발표자료-총괄-양식</vt:lpstr>
      <vt:lpstr>Operating Systems </vt:lpstr>
      <vt:lpstr>PowerPoint 프레젠테이션</vt:lpstr>
      <vt:lpstr>RAID (Redundant Array of Inexpensive Disks)</vt:lpstr>
      <vt:lpstr>Evaluation</vt:lpstr>
      <vt:lpstr>RAID Level 0</vt:lpstr>
      <vt:lpstr>RAID Level 0 (Cont.)</vt:lpstr>
      <vt:lpstr>RAID Level 0 Analysi</vt:lpstr>
      <vt:lpstr>RAID Level 1</vt:lpstr>
      <vt:lpstr>RAID level 1</vt:lpstr>
      <vt:lpstr>RAID Level 4</vt:lpstr>
      <vt:lpstr>RAID Level 4 (Cont.)</vt:lpstr>
      <vt:lpstr>Anlaysis </vt:lpstr>
      <vt:lpstr>Analysis</vt:lpstr>
      <vt:lpstr>RAID Level 5</vt:lpstr>
      <vt:lpstr>Analysis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4158</cp:revision>
  <cp:lastPrinted>2019-09-09T02:10:38Z</cp:lastPrinted>
  <dcterms:created xsi:type="dcterms:W3CDTF">2011-05-01T06:09:10Z</dcterms:created>
  <dcterms:modified xsi:type="dcterms:W3CDTF">2022-06-07T23:18:36Z</dcterms:modified>
  <cp:category/>
</cp:coreProperties>
</file>