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3"/>
  </p:notesMasterIdLst>
  <p:sldIdLst>
    <p:sldId id="2877" r:id="rId2"/>
    <p:sldId id="2435" r:id="rId3"/>
    <p:sldId id="2437" r:id="rId4"/>
    <p:sldId id="2439" r:id="rId5"/>
    <p:sldId id="2440" r:id="rId6"/>
    <p:sldId id="2441" r:id="rId7"/>
    <p:sldId id="2442" r:id="rId8"/>
    <p:sldId id="2443" r:id="rId9"/>
    <p:sldId id="2444" r:id="rId10"/>
    <p:sldId id="2446" r:id="rId11"/>
    <p:sldId id="2447" r:id="rId12"/>
    <p:sldId id="3019" r:id="rId13"/>
    <p:sldId id="3166" r:id="rId14"/>
    <p:sldId id="3381" r:id="rId15"/>
    <p:sldId id="3382" r:id="rId16"/>
    <p:sldId id="3383" r:id="rId17"/>
    <p:sldId id="3167" r:id="rId18"/>
    <p:sldId id="3384" r:id="rId19"/>
    <p:sldId id="3171" r:id="rId20"/>
    <p:sldId id="3385" r:id="rId21"/>
    <p:sldId id="3387" r:id="rId22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15" autoAdjust="0"/>
    <p:restoredTop sz="92002" autoAdjust="0"/>
  </p:normalViewPr>
  <p:slideViewPr>
    <p:cSldViewPr>
      <p:cViewPr varScale="1">
        <p:scale>
          <a:sx n="68" d="100"/>
          <a:sy n="68" d="100"/>
        </p:scale>
        <p:origin x="84" y="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slab.kaist.ac.kr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429375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DMA (Direct Memory Access)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b="1" dirty="0"/>
              <a:t>Copy data </a:t>
            </a:r>
            <a:r>
              <a:rPr lang="en-US" altLang="ko-KR" dirty="0"/>
              <a:t>in memory</a:t>
            </a:r>
            <a:r>
              <a:rPr lang="en-US" altLang="ko-KR" b="1" dirty="0"/>
              <a:t> </a:t>
            </a:r>
            <a:r>
              <a:rPr lang="en-US" altLang="ko-KR" dirty="0"/>
              <a:t>by knowing “where the data lives in memory, how much data to copy”</a:t>
            </a:r>
          </a:p>
          <a:p>
            <a:r>
              <a:rPr lang="en-US" altLang="ko-KR" dirty="0"/>
              <a:t>When completed, DMA raises an interrupt, I/O begins on Disk.</a:t>
            </a:r>
            <a:endParaRPr lang="en-US" altLang="ko-KR" b="1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619672" y="416011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5870" y="4160112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5870" y="4797152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DMA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6021288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Diagram of CPU utilization by DMA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4484216" y="5434424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직사각형 11"/>
          <p:cNvSpPr/>
          <p:nvPr/>
        </p:nvSpPr>
        <p:spPr>
          <a:xfrm>
            <a:off x="467544" y="2996952"/>
            <a:ext cx="8352928" cy="297381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/>
          </p:nvPr>
        </p:nvGraphicFramePr>
        <p:xfrm>
          <a:off x="3260080" y="4806097"/>
          <a:ext cx="1219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27584" y="5425479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Disk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16216" y="317166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1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/>
          </p:nvPr>
        </p:nvGraphicFramePr>
        <p:xfrm>
          <a:off x="6087467" y="3137759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7812360" y="31716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2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/>
          </p:nvPr>
        </p:nvGraphicFramePr>
        <p:xfrm>
          <a:off x="7383611" y="3137759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표 26"/>
          <p:cNvGraphicFramePr>
            <a:graphicFrameLocks noGrp="1"/>
          </p:cNvGraphicFramePr>
          <p:nvPr>
            <p:extLst/>
          </p:nvPr>
        </p:nvGraphicFramePr>
        <p:xfrm>
          <a:off x="6084168" y="3634224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535612" y="3677528"/>
            <a:ext cx="2428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copy data from memory</a:t>
            </a:r>
          </a:p>
        </p:txBody>
      </p:sp>
    </p:spTree>
    <p:extLst>
      <p:ext uri="{BB962C8B-B14F-4D97-AF65-F5344CB8AC3E}">
        <p14:creationId xmlns:p14="http://schemas.microsoft.com/office/powerpoint/2010/main" val="1809365746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Device interaction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/>
              <a:t>How the OS communicates with the </a:t>
            </a:r>
            <a:r>
              <a:rPr lang="en-US" altLang="ko-KR" b="1" dirty="0"/>
              <a:t>device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Solutions</a:t>
            </a:r>
          </a:p>
          <a:p>
            <a:pPr lvl="1"/>
            <a:r>
              <a:rPr lang="en-US" altLang="ko-KR" dirty="0">
                <a:solidFill>
                  <a:srgbClr val="0070C0"/>
                </a:solidFill>
                <a:cs typeface="+mn-cs"/>
              </a:rPr>
              <a:t>I/O instructions</a:t>
            </a:r>
            <a:r>
              <a:rPr lang="en-US" altLang="ko-KR" dirty="0">
                <a:cs typeface="+mn-cs"/>
              </a:rPr>
              <a:t>:</a:t>
            </a:r>
            <a:r>
              <a:rPr lang="en-US" altLang="ko-KR" dirty="0"/>
              <a:t> a way for the OS to send data to specific device registers.</a:t>
            </a:r>
          </a:p>
          <a:p>
            <a:pPr lvl="2"/>
            <a:r>
              <a:rPr lang="en-US" altLang="ko-KR" dirty="0"/>
              <a:t>Ex)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ko-KR" dirty="0"/>
              <a:t> and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altLang="ko-KR" dirty="0"/>
              <a:t> instructions on x86</a:t>
            </a:r>
          </a:p>
          <a:p>
            <a:pPr lvl="1"/>
            <a:r>
              <a:rPr lang="en-US" altLang="ko-KR" dirty="0">
                <a:solidFill>
                  <a:srgbClr val="0070C0"/>
                </a:solidFill>
                <a:cs typeface="+mn-cs"/>
              </a:rPr>
              <a:t>memory-mapped I/O </a:t>
            </a:r>
          </a:p>
          <a:p>
            <a:pPr lvl="2"/>
            <a:r>
              <a:rPr lang="en-US" altLang="ko-KR" dirty="0"/>
              <a:t>Device registers available as if they were memory locations.</a:t>
            </a:r>
          </a:p>
          <a:p>
            <a:pPr lvl="2"/>
            <a:r>
              <a:rPr lang="en-US" altLang="ko-KR" dirty="0"/>
              <a:t>The OS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load</a:t>
            </a:r>
            <a:r>
              <a:rPr lang="en-US" altLang="ko-KR" dirty="0"/>
              <a:t> (to read) or 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store</a:t>
            </a:r>
            <a:r>
              <a:rPr lang="en-US" altLang="ko-KR" dirty="0"/>
              <a:t> (to write) to the device instead of main memory.</a:t>
            </a:r>
            <a:endParaRPr lang="ko-KR" altLang="en-US" sz="14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789307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protocol of IDE device driver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Wait for the drive to be ready.</a:t>
            </a:r>
          </a:p>
          <a:p>
            <a:r>
              <a:rPr lang="en-US" altLang="ko-KR" sz="1600" dirty="0"/>
              <a:t>Write parameters to command registers.</a:t>
            </a:r>
          </a:p>
          <a:p>
            <a:pPr lvl="1"/>
            <a:r>
              <a:rPr lang="en-US" altLang="ko-KR" sz="1400" dirty="0"/>
              <a:t>Sector count</a:t>
            </a:r>
          </a:p>
          <a:p>
            <a:pPr lvl="1"/>
            <a:r>
              <a:rPr lang="en-US" altLang="ko-KR" sz="1400" dirty="0"/>
              <a:t>logical block address (LBA) of sector</a:t>
            </a:r>
          </a:p>
          <a:p>
            <a:pPr lvl="1"/>
            <a:r>
              <a:rPr lang="en-US" altLang="ko-KR" sz="1400" dirty="0"/>
              <a:t>Driver number</a:t>
            </a:r>
          </a:p>
          <a:p>
            <a:r>
              <a:rPr lang="en-US" altLang="ko-KR" sz="1600" dirty="0"/>
              <a:t>Issue read/write to command register.</a:t>
            </a:r>
          </a:p>
          <a:p>
            <a:pPr lvl="1"/>
            <a:r>
              <a:rPr lang="en-US" altLang="ko-KR" sz="1400" dirty="0"/>
              <a:t>Read or Write</a:t>
            </a:r>
          </a:p>
          <a:p>
            <a:pPr lvl="1"/>
            <a:r>
              <a:rPr lang="en-US" altLang="ko-KR" sz="1400" dirty="0"/>
              <a:t>For write command, transfer data</a:t>
            </a:r>
          </a:p>
          <a:p>
            <a:r>
              <a:rPr lang="en-US" altLang="ko-KR" sz="1600" dirty="0"/>
              <a:t>Handle interrupt.</a:t>
            </a:r>
          </a:p>
          <a:p>
            <a:r>
              <a:rPr lang="en-US" altLang="ko-KR" sz="1600" dirty="0"/>
              <a:t>Handle Error.</a:t>
            </a:r>
          </a:p>
          <a:p>
            <a:endParaRPr lang="en-US" altLang="ko-KR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5529514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 device driver in xv6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588" y="756459"/>
            <a:ext cx="7416824" cy="3744416"/>
          </a:xfrm>
        </p:spPr>
        <p:txBody>
          <a:bodyPr/>
          <a:lstStyle/>
          <a:p>
            <a:pPr marL="114300" indent="0">
              <a:buNone/>
            </a:pP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ide_rw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{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acquire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(&amp;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ide_lock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**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pp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= &amp;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ide_queue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; 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pp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pp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=&amp;(*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pp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)-&gt;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qnext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;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pp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;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(ide_queue == b)      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ko-KR" alt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ko-KR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ko-KR" alt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ko-KR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r>
              <a:rPr lang="ko-KR" alt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ko-KR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empty,</a:t>
            </a:r>
            <a:endParaRPr lang="en-US" sz="1400" dirty="0">
              <a:solidFill>
                <a:schemeClr val="accent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ide_start_request(b); 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send request to disk.</a:t>
            </a:r>
            <a:endParaRPr lang="en-US" altLang="ko-KR" sz="1400" dirty="0">
              <a:solidFill>
                <a:schemeClr val="accent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while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((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flags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&amp; 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B_VALID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|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B_DIRTY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)) !=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B_VALID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   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sleep(b, &amp;ide_lock); 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wait for completion</a:t>
            </a: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release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(&amp;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ide_lock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4D71DAC8-98BE-423B-A5B3-16AC0F3A7E05}"/>
              </a:ext>
            </a:extLst>
          </p:cNvPr>
          <p:cNvSpPr/>
          <p:nvPr/>
        </p:nvSpPr>
        <p:spPr bwMode="auto">
          <a:xfrm>
            <a:off x="1763688" y="1620554"/>
            <a:ext cx="6516724" cy="576064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55000"/>
              <a:buFont typeface="Wingdings" pitchFamily="2" charset="2"/>
              <a:buBlip>
                <a:blip r:embed="rId2"/>
              </a:buBlip>
              <a:tabLst/>
            </a:pPr>
            <a:endParaRPr kumimoji="0" lang="ko-KR" altLang="en-US" sz="1600" b="0" i="0" u="none" strike="noStrike" cap="none" normalizeH="0" baseline="0">
              <a:ln>
                <a:noFill/>
              </a:ln>
              <a:solidFill>
                <a:srgbClr val="000099"/>
              </a:solidFill>
              <a:effectLst/>
              <a:latin typeface="-소망M" pitchFamily="18" charset="-127"/>
              <a:ea typeface="-소망M" pitchFamily="18" charset="-127"/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59DFA317-9562-43F5-828D-C957637F6F8F}"/>
              </a:ext>
            </a:extLst>
          </p:cNvPr>
          <p:cNvSpPr/>
          <p:nvPr/>
        </p:nvSpPr>
        <p:spPr bwMode="auto">
          <a:xfrm>
            <a:off x="1763688" y="2340635"/>
            <a:ext cx="6516724" cy="576064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55000"/>
              <a:buFont typeface="Wingdings" pitchFamily="2" charset="2"/>
              <a:buBlip>
                <a:blip r:embed="rId2"/>
              </a:buBlip>
              <a:tabLst/>
            </a:pPr>
            <a:endParaRPr kumimoji="0" lang="ko-KR" altLang="en-US" sz="1600" b="0" i="0" u="none" strike="noStrike" cap="none" normalizeH="0" baseline="0">
              <a:ln>
                <a:noFill/>
              </a:ln>
              <a:solidFill>
                <a:srgbClr val="000099"/>
              </a:solidFill>
              <a:effectLst/>
              <a:latin typeface="-소망M" pitchFamily="18" charset="-127"/>
              <a:ea typeface="-소망M" pitchFamily="18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FB21B029-DFFA-4858-9345-D516139C1595}"/>
              </a:ext>
            </a:extLst>
          </p:cNvPr>
          <p:cNvSpPr/>
          <p:nvPr/>
        </p:nvSpPr>
        <p:spPr bwMode="auto">
          <a:xfrm>
            <a:off x="1763688" y="3060713"/>
            <a:ext cx="6516724" cy="576064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55000"/>
              <a:buFont typeface="Wingdings" pitchFamily="2" charset="2"/>
              <a:buBlip>
                <a:blip r:embed="rId2"/>
              </a:buBlip>
              <a:tabLst/>
            </a:pPr>
            <a:endParaRPr kumimoji="0" lang="ko-KR" altLang="en-US" sz="1600" b="0" i="0" u="none" strike="noStrike" cap="none" normalizeH="0" baseline="0">
              <a:ln>
                <a:noFill/>
              </a:ln>
              <a:solidFill>
                <a:srgbClr val="000099"/>
              </a:solidFill>
              <a:effectLst/>
              <a:latin typeface="-소망M" pitchFamily="18" charset="-127"/>
              <a:ea typeface="-소망M" pitchFamily="18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A22CC-F6A2-4959-911A-DDDD977DAC1C}"/>
              </a:ext>
            </a:extLst>
          </p:cNvPr>
          <p:cNvSpPr txBox="1"/>
          <p:nvPr/>
        </p:nvSpPr>
        <p:spPr>
          <a:xfrm>
            <a:off x="1474826" y="1754697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1</a:t>
            </a:r>
            <a:endParaRPr lang="ko-KR" altLang="en-US" sz="14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FEE62E-A38A-4BFF-AF0E-E498125A2B9B}"/>
              </a:ext>
            </a:extLst>
          </p:cNvPr>
          <p:cNvSpPr txBox="1"/>
          <p:nvPr/>
        </p:nvSpPr>
        <p:spPr>
          <a:xfrm>
            <a:off x="1474826" y="2474778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2</a:t>
            </a:r>
            <a:endParaRPr lang="ko-KR" altLang="en-US" sz="14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2FE57D-0BCD-4D4F-92C1-A9C14116A48F}"/>
              </a:ext>
            </a:extLst>
          </p:cNvPr>
          <p:cNvSpPr txBox="1"/>
          <p:nvPr/>
        </p:nvSpPr>
        <p:spPr>
          <a:xfrm>
            <a:off x="1474826" y="3193420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3</a:t>
            </a:r>
            <a:endParaRPr lang="ko-KR" altLang="en-US" sz="14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B25261-C527-4B3C-99CE-54DE2AB47C28}"/>
              </a:ext>
            </a:extLst>
          </p:cNvPr>
          <p:cNvSpPr txBox="1"/>
          <p:nvPr/>
        </p:nvSpPr>
        <p:spPr>
          <a:xfrm>
            <a:off x="1403648" y="4707921"/>
            <a:ext cx="707121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Helvetica" charset="0"/>
                <a:ea typeface="Helvetica" charset="0"/>
                <a:cs typeface="Helvetica" charset="0"/>
              </a:rPr>
              <a:t>Enqueue the buffer to the </a:t>
            </a:r>
            <a:r>
              <a:rPr lang="en-US" altLang="ko-KR" sz="14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ide_queue</a:t>
            </a:r>
            <a:r>
              <a:rPr lang="en-US" altLang="ko-KR" sz="14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.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Helvetica" charset="0"/>
                <a:ea typeface="Helvetica" charset="0"/>
                <a:cs typeface="Helvetica" charset="0"/>
              </a:rPr>
              <a:t>If the buffer is the only entry in the </a:t>
            </a:r>
            <a:r>
              <a:rPr lang="en-US" altLang="ko-KR" sz="1400" dirty="0" err="1">
                <a:latin typeface="Courier New" charset="0"/>
                <a:ea typeface="Courier New" charset="0"/>
                <a:cs typeface="Courier New" charset="0"/>
              </a:rPr>
              <a:t>ide_queue</a:t>
            </a:r>
            <a:r>
              <a:rPr lang="en-US" altLang="ko-KR" sz="1400" dirty="0">
                <a:latin typeface="Helvetica" charset="0"/>
                <a:ea typeface="Helvetica" charset="0"/>
                <a:cs typeface="Helvetica" charset="0"/>
              </a:rPr>
              <a:t>, start the IO right away.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Wait for the completion of the IO.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If the IO is READ, interrupt handler resets the </a:t>
            </a:r>
            <a:r>
              <a:rPr lang="en-US" altLang="ko-KR" sz="1400" dirty="0">
                <a:latin typeface="Courier New" charset="0"/>
                <a:ea typeface="Courier New" charset="0"/>
                <a:cs typeface="Courier New" charset="0"/>
              </a:rPr>
              <a:t>B_VALID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 flag.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If the IO is write, interrupt handler resets the </a:t>
            </a:r>
            <a:r>
              <a:rPr lang="en-US" altLang="ko-KR" sz="1400" dirty="0">
                <a:latin typeface="Courier New" charset="0"/>
                <a:ea typeface="Courier New" charset="0"/>
                <a:cs typeface="Courier New" charset="0"/>
              </a:rPr>
              <a:t>B_DIRTY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 flag.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8C4D14-FEE3-464E-88DD-AD006BBBC5C6}"/>
              </a:ext>
            </a:extLst>
          </p:cNvPr>
          <p:cNvSpPr txBox="1"/>
          <p:nvPr/>
        </p:nvSpPr>
        <p:spPr>
          <a:xfrm>
            <a:off x="1619257" y="4257475"/>
            <a:ext cx="5350952" cy="387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highlight>
                  <a:srgbClr val="FFFF00"/>
                </a:highlight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Mechanism: add the buffer to the </a:t>
            </a:r>
            <a:r>
              <a:rPr lang="en-US" altLang="ko-KR" sz="1400" dirty="0" err="1">
                <a:highlight>
                  <a:srgbClr val="FFFF00"/>
                </a:highlight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ide_queue</a:t>
            </a:r>
            <a:r>
              <a:rPr lang="ko-KR" altLang="en-US" sz="1400" dirty="0">
                <a:highlight>
                  <a:srgbClr val="FFFF00"/>
                </a:highlight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 </a:t>
            </a:r>
            <a:r>
              <a:rPr lang="en-US" altLang="ko-KR" sz="1400" dirty="0">
                <a:highlight>
                  <a:srgbClr val="FFFF00"/>
                </a:highlight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and perform IO.</a:t>
            </a:r>
            <a:endParaRPr lang="ko-KR" altLang="en-US" sz="1400" dirty="0">
              <a:highlight>
                <a:srgbClr val="FFFF00"/>
              </a:highlight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730599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Device driver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786812" cy="5042329"/>
          </a:xfrm>
        </p:spPr>
        <p:txBody>
          <a:bodyPr/>
          <a:lstStyle/>
          <a:p>
            <a:pPr marL="114300" indent="0">
              <a:buNone/>
            </a:pP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static</a:t>
            </a:r>
            <a:r>
              <a:rPr lang="mr-IN" sz="1400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ide_start_request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{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ide_wait_ready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();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0x3f6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generate interrupt</a:t>
            </a: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0x1f2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the count of sectors</a:t>
            </a:r>
            <a:endParaRPr lang="en-US" altLang="ko-KR" sz="1400" dirty="0">
              <a:solidFill>
                <a:schemeClr val="accent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0x1f3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b-&gt;sector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0xff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400" dirty="0">
              <a:solidFill>
                <a:schemeClr val="accent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0x1f4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(b-&gt;sector &gt;&gt;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8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0xff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0x1f5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(b-&gt;sector &gt;&gt;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16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0xff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0x1f6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0xe0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| ((b-&gt;dev&amp;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)&lt;&lt;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| ((b-&gt;sector&gt;&gt;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24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)&amp;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0x0f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));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sz="1400" dirty="0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(b-&gt;flags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B_DIRTY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){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outb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0x1f7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IDE_CMD_WRITE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WRITE</a:t>
            </a:r>
            <a:endParaRPr lang="en-US" sz="1400" dirty="0">
              <a:solidFill>
                <a:schemeClr val="accent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       outsl(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0x1f0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b-&gt;data,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512/4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transfer data</a:t>
            </a: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 </a:t>
            </a:r>
            <a:r>
              <a:rPr lang="mr-IN" sz="1400" dirty="0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{    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outb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0x1f7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IDE_CMD_READ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READ</a:t>
            </a:r>
            <a:endParaRPr lang="en-US" sz="1400" dirty="0">
              <a:solidFill>
                <a:schemeClr val="accent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991263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Device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80728"/>
            <a:ext cx="6696744" cy="1872208"/>
          </a:xfrm>
        </p:spPr>
        <p:txBody>
          <a:bodyPr/>
          <a:lstStyle/>
          <a:p>
            <a:pPr marL="0" indent="0">
              <a:buNone/>
            </a:pPr>
            <a:r>
              <a:rPr lang="mr-IN" sz="1400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static int 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ide_wait_ready() {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r;</a:t>
            </a:r>
          </a:p>
          <a:p>
            <a:pPr marL="457200" lvl="1" indent="0">
              <a:buNone/>
            </a:pPr>
            <a:r>
              <a:rPr lang="mr-IN" sz="1400" dirty="0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while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(((r = inb(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0x1f7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))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IDE_BSY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|| !(r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IDE_DRDY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))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;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A5C0CC-C52D-48D8-A439-92044B8CD949}"/>
              </a:ext>
            </a:extLst>
          </p:cNvPr>
          <p:cNvSpPr txBox="1"/>
          <p:nvPr/>
        </p:nvSpPr>
        <p:spPr>
          <a:xfrm>
            <a:off x="1115616" y="3240806"/>
            <a:ext cx="6312626" cy="1891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Make sure that the device is ready.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Read Status Register(0x1F7) and save it to r.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Check if the drive is the busy. (IDE_BSY).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Check if the drive is ready 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If the device is not busy and ready, get out of the while loop.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7E5500-78EF-43B2-B54D-6C4BB348A0A2}"/>
              </a:ext>
            </a:extLst>
          </p:cNvPr>
          <p:cNvSpPr txBox="1"/>
          <p:nvPr/>
        </p:nvSpPr>
        <p:spPr>
          <a:xfrm>
            <a:off x="953313" y="5452392"/>
            <a:ext cx="7308812" cy="69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# Status Register is also used as a command register. The device uses it to store the status of the register. The host uses it to store the command.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16267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Enable interrupt and set the sector count.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973488"/>
            <a:ext cx="5472608" cy="1945101"/>
          </a:xfrm>
        </p:spPr>
        <p:txBody>
          <a:bodyPr/>
          <a:lstStyle/>
          <a:p>
            <a:pPr marL="114300" indent="0">
              <a:buNone/>
            </a:pP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static</a:t>
            </a:r>
            <a:r>
              <a:rPr lang="mr-IN" sz="1400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ide_start_request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{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 err="1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ide_wait_ready</a:t>
            </a:r>
            <a:r>
              <a:rPr lang="mr-IN" sz="1400" dirty="0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    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0x3f6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generate interrupt</a:t>
            </a: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0x1f2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the number of sectors</a:t>
            </a:r>
          </a:p>
          <a:p>
            <a:pPr marL="514350" lvl="1" indent="0">
              <a:buNone/>
            </a:pPr>
            <a:r>
              <a:rPr lang="en-US" altLang="ko-KR" sz="1400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FC58B3-E558-4B64-9B7E-9195A38246A6}"/>
              </a:ext>
            </a:extLst>
          </p:cNvPr>
          <p:cNvSpPr txBox="1"/>
          <p:nvPr/>
        </p:nvSpPr>
        <p:spPr>
          <a:xfrm>
            <a:off x="801512" y="4149080"/>
            <a:ext cx="7432676" cy="783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Enable interrupt for the device: set the Control Register(0x3F6).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Set the number of sectors for an IO: set the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sector count register(0x1F2).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217873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the LBA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684" y="907835"/>
            <a:ext cx="7879080" cy="2953213"/>
          </a:xfrm>
        </p:spPr>
        <p:txBody>
          <a:bodyPr/>
          <a:lstStyle/>
          <a:p>
            <a:pPr marL="114300" indent="0">
              <a:buNone/>
            </a:pP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static</a:t>
            </a:r>
            <a:r>
              <a:rPr lang="mr-IN" sz="1400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ide_start_request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{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 err="1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ide_wait_ready</a:t>
            </a:r>
            <a:r>
              <a:rPr lang="mr-IN" sz="1400" dirty="0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    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outb(0x3f6, 0); // 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generate interrupt</a:t>
            </a:r>
          </a:p>
          <a:p>
            <a:pPr marL="514350" lvl="1" indent="0">
              <a:buNone/>
            </a:pPr>
            <a:r>
              <a:rPr lang="mr-IN" sz="1400" dirty="0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outb(0x1f2, 1); // 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the count of sectors</a:t>
            </a:r>
            <a:endParaRPr lang="en-US" altLang="ko-KR" sz="1400" dirty="0">
              <a:solidFill>
                <a:schemeClr val="bg1">
                  <a:lumMod val="75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0x1f3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b-&gt;sector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0xff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       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1</a:t>
            </a: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0x1f4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(b-&gt;sector &gt;&gt;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8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0xff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 2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0x1f5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(b-&gt;sector &gt;&gt;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16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0xff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 3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0x1f6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0xe0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| ((b-&gt;dev&amp;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)&lt;&lt;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| ((b-&gt;sector&gt;&gt;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24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)&amp;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0x0f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));</a:t>
            </a: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4</a:t>
            </a:r>
          </a:p>
        </p:txBody>
      </p:sp>
    </p:spTree>
    <p:extLst>
      <p:ext uri="{BB962C8B-B14F-4D97-AF65-F5344CB8AC3E}">
        <p14:creationId xmlns:p14="http://schemas.microsoft.com/office/powerpoint/2010/main" val="2658118761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Command and the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752764"/>
            <a:ext cx="7274644" cy="3673293"/>
          </a:xfrm>
        </p:spPr>
        <p:txBody>
          <a:bodyPr/>
          <a:lstStyle/>
          <a:p>
            <a:pPr marL="114300" indent="0">
              <a:buNone/>
            </a:pP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static</a:t>
            </a:r>
            <a:r>
              <a:rPr lang="mr-IN" sz="1400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ide_start_request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{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...</a:t>
            </a:r>
            <a:endParaRPr lang="en-US" altLang="ko-KR" sz="1400" dirty="0">
              <a:solidFill>
                <a:srgbClr val="D6D5D5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outb(0x1f3, b-&gt;sector &amp; 0xff);</a:t>
            </a:r>
            <a:endParaRPr lang="en-US" sz="1400" dirty="0">
              <a:solidFill>
                <a:srgbClr val="D6D5D5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outb(0x1f4, (b-&gt;sector &gt;&gt; 8) &amp; 0xff);</a:t>
            </a:r>
            <a:endParaRPr lang="en-US" sz="1400" dirty="0">
              <a:solidFill>
                <a:srgbClr val="D6D5D5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outb(0x1f5, (b-&gt;sector &gt;&gt; 16) &amp; 0xff);</a:t>
            </a:r>
            <a:endParaRPr lang="en-US" sz="1400" dirty="0">
              <a:solidFill>
                <a:srgbClr val="D6D5D5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 err="1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outb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(0x1f6, 0xe0 | ((</a:t>
            </a:r>
            <a:r>
              <a:rPr lang="mr-IN" sz="1400" dirty="0" err="1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-&gt;dev&amp;1)&lt;&lt;4) | ((</a:t>
            </a:r>
            <a:r>
              <a:rPr lang="mr-IN" sz="1400" dirty="0" err="1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400" dirty="0" err="1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sector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&gt;&gt;24)&amp;0x0f));    </a:t>
            </a:r>
            <a:endParaRPr lang="en-US" sz="1400" dirty="0">
              <a:solidFill>
                <a:srgbClr val="D6D5D5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sz="1400" dirty="0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(b-&gt;flags &amp;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B_DIRTY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){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outb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0x1f7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IDE_CMD_WRITE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WRITE</a:t>
            </a:r>
            <a:endParaRPr lang="en-US" sz="1400" dirty="0">
              <a:solidFill>
                <a:schemeClr val="accent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       outsl(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0x1f0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b-&gt;data,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512/4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transfer data</a:t>
            </a: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074029-A3F2-478B-B131-5DA0A568A899}"/>
              </a:ext>
            </a:extLst>
          </p:cNvPr>
          <p:cNvSpPr txBox="1"/>
          <p:nvPr/>
        </p:nvSpPr>
        <p:spPr>
          <a:xfrm>
            <a:off x="647279" y="4426057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If the DIRTY bit is set, perform write.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(In xv6, device driver performs write only when the buffer is dirty.)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Set the write command at the Command Register (0x1F7).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Write the data to the Data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Register (0x1F0).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The amount of data to write: 512/4 byte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static inline void</a:t>
            </a:r>
            <a:r>
              <a:rPr lang="en-US" altLang="ko-KR" sz="14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outsl</a:t>
            </a:r>
            <a:r>
              <a:rPr lang="en-US" altLang="ko-KR" sz="14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port,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const</a:t>
            </a:r>
            <a:r>
              <a:rPr lang="en-US" altLang="ko-KR" sz="14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addr</a:t>
            </a:r>
            <a:r>
              <a:rPr lang="en-US" altLang="ko-KR" sz="14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cnt</a:t>
            </a:r>
            <a:r>
              <a:rPr lang="en-US" altLang="ko-KR" sz="1400" dirty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812987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684" y="907835"/>
            <a:ext cx="8786812" cy="3745301"/>
          </a:xfrm>
        </p:spPr>
        <p:txBody>
          <a:bodyPr/>
          <a:lstStyle/>
          <a:p>
            <a:pPr marL="114300" indent="0">
              <a:buNone/>
            </a:pP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static</a:t>
            </a:r>
            <a:r>
              <a:rPr lang="mr-IN" sz="1400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ide_start_request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{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...</a:t>
            </a:r>
            <a:endParaRPr lang="en-US" sz="1400" dirty="0">
              <a:solidFill>
                <a:srgbClr val="D6D5D5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 err="1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outb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(0x1f6, 0xe0 | ((</a:t>
            </a:r>
            <a:r>
              <a:rPr lang="mr-IN" sz="1400" dirty="0" err="1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-&gt;dev&amp;1)&lt;&lt;4) | ((</a:t>
            </a:r>
            <a:r>
              <a:rPr lang="mr-IN" sz="1400" dirty="0" err="1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400" dirty="0" err="1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sector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&gt;&gt;24)&amp;0x0f));    </a:t>
            </a:r>
            <a:endParaRPr lang="en-US" sz="1400" dirty="0">
              <a:solidFill>
                <a:srgbClr val="D6D5D5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(b-&gt;flags &amp; B_DIRTY){</a:t>
            </a:r>
            <a:endParaRPr lang="en-US" sz="1400" dirty="0">
              <a:solidFill>
                <a:srgbClr val="D6D5D5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400" dirty="0" err="1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outb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(0x1f7, IDE_CMD_WRITE); //</a:t>
            </a:r>
            <a:r>
              <a:rPr lang="en-US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WRITE</a:t>
            </a:r>
            <a:endParaRPr lang="en-US" sz="1400" dirty="0">
              <a:solidFill>
                <a:srgbClr val="D6D5D5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        outsl(0x1f0, b-&gt;data, 512/4); // </a:t>
            </a:r>
            <a:r>
              <a:rPr lang="en-US" sz="1400" dirty="0">
                <a:solidFill>
                  <a:srgbClr val="D6D5D5"/>
                </a:solidFill>
                <a:latin typeface="Courier New" charset="0"/>
                <a:ea typeface="Courier New" charset="0"/>
                <a:cs typeface="Courier New" charset="0"/>
              </a:rPr>
              <a:t>transfer data</a:t>
            </a: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 </a:t>
            </a:r>
            <a:r>
              <a:rPr lang="mr-IN" sz="1400" dirty="0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{    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outb(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0x1f7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IDE_CMD_READ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READ</a:t>
            </a:r>
            <a:endParaRPr lang="en-US" sz="1400" dirty="0">
              <a:solidFill>
                <a:schemeClr val="accent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514350" lvl="1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A7C53F-B00C-4479-B2C1-EED6B08EFAAD}"/>
              </a:ext>
            </a:extLst>
          </p:cNvPr>
          <p:cNvSpPr txBox="1"/>
          <p:nvPr/>
        </p:nvSpPr>
        <p:spPr>
          <a:xfrm>
            <a:off x="445118" y="4760300"/>
            <a:ext cx="516250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If the buffer is not dirty, perform read.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Set the command READ at Command Register (0x1F7).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Perform read.</a:t>
            </a:r>
          </a:p>
        </p:txBody>
      </p:sp>
    </p:spTree>
    <p:extLst>
      <p:ext uri="{BB962C8B-B14F-4D97-AF65-F5344CB8AC3E}">
        <p14:creationId xmlns:p14="http://schemas.microsoft.com/office/powerpoint/2010/main" val="749147676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36. I/O Devices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109960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Interrupt handler</a:t>
            </a:r>
            <a:r>
              <a:rPr lang="ko-KR" altLang="en-US" dirty="0"/>
              <a:t> </a:t>
            </a:r>
            <a:r>
              <a:rPr lang="en-US" altLang="ko-KR" dirty="0"/>
              <a:t>(IO Completion)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12776"/>
            <a:ext cx="7344816" cy="4392488"/>
          </a:xfrm>
        </p:spPr>
        <p:txBody>
          <a:bodyPr/>
          <a:lstStyle/>
          <a:p>
            <a:pPr marL="114300" indent="0">
              <a:buNone/>
            </a:pP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ide_intr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() {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;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acquire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(&amp;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ide_lock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(!(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flags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&amp; B_DIRTY) &amp;&amp; 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ide_wait_ready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() &gt;=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    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insl(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0x1f0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, b-&gt;data,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512/4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if READ: get data</a:t>
            </a: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flags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|=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B_VALID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;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flags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&amp;= </a:t>
            </a:r>
            <a:r>
              <a:rPr lang="mr-IN" sz="14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B_DIRTY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;    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wakeup(b);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wake waiting process</a:t>
            </a: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>
                <a:solidFill>
                  <a:schemeClr val="accent6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 ((ide_queue = b-&gt;qnext) != 0) 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start next request</a:t>
            </a: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ide_start_request(ide_queue); </a:t>
            </a:r>
            <a:r>
              <a:rPr lang="mr-IN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(if one exists)</a:t>
            </a:r>
          </a:p>
          <a:p>
            <a:pPr marL="114300" indent="0">
              <a:buNone/>
            </a:pPr>
            <a:r>
              <a:rPr lang="en-US" sz="14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release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(&amp;</a:t>
            </a:r>
            <a:r>
              <a:rPr lang="mr-IN" sz="1400" dirty="0" err="1">
                <a:latin typeface="Courier New" charset="0"/>
                <a:ea typeface="Courier New" charset="0"/>
                <a:cs typeface="Courier New" charset="0"/>
              </a:rPr>
              <a:t>ide_lock</a:t>
            </a: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  <a:p>
            <a:pPr marL="114300" indent="0">
              <a:buNone/>
            </a:pPr>
            <a:r>
              <a:rPr lang="mr-IN" sz="1400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1E5DAA17-7F53-40DC-9AF6-57937DF99C30}"/>
              </a:ext>
            </a:extLst>
          </p:cNvPr>
          <p:cNvSpPr/>
          <p:nvPr/>
        </p:nvSpPr>
        <p:spPr bwMode="auto">
          <a:xfrm>
            <a:off x="1827262" y="2586304"/>
            <a:ext cx="6273130" cy="651879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55000"/>
              <a:buFont typeface="Wingdings" pitchFamily="2" charset="2"/>
              <a:buBlip>
                <a:blip r:embed="rId2"/>
              </a:buBlip>
              <a:tabLst/>
            </a:pPr>
            <a:endParaRPr kumimoji="0" lang="ko-KR" altLang="en-US" sz="1600" b="0" i="0" u="none" strike="noStrike" cap="none" normalizeH="0" baseline="0">
              <a:ln>
                <a:noFill/>
              </a:ln>
              <a:solidFill>
                <a:srgbClr val="000099"/>
              </a:solidFill>
              <a:effectLst/>
              <a:latin typeface="-소망M" pitchFamily="18" charset="-127"/>
              <a:ea typeface="-소망M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E8E069-3D28-4A3C-8DEE-487A51B601E6}"/>
              </a:ext>
            </a:extLst>
          </p:cNvPr>
          <p:cNvSpPr txBox="1"/>
          <p:nvPr/>
        </p:nvSpPr>
        <p:spPr>
          <a:xfrm>
            <a:off x="7710288" y="2229231"/>
            <a:ext cx="606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Read</a:t>
            </a:r>
            <a:endParaRPr lang="ko-KR" altLang="en-US" sz="14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A5903F9-C6A6-4476-93BE-E1DEDCB6A229}"/>
              </a:ext>
            </a:extLst>
          </p:cNvPr>
          <p:cNvSpPr/>
          <p:nvPr/>
        </p:nvSpPr>
        <p:spPr bwMode="auto">
          <a:xfrm>
            <a:off x="1827262" y="3340906"/>
            <a:ext cx="3741226" cy="970157"/>
          </a:xfrm>
          <a:prstGeom prst="roundRect">
            <a:avLst>
              <a:gd name="adj" fmla="val 689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55000"/>
              <a:buFont typeface="Wingdings" pitchFamily="2" charset="2"/>
              <a:buBlip>
                <a:blip r:embed="rId2"/>
              </a:buBlip>
              <a:tabLst/>
            </a:pPr>
            <a:endParaRPr kumimoji="0" lang="ko-KR" altLang="en-US" sz="1600" b="0" i="0" u="none" strike="noStrike" cap="none" normalizeH="0" baseline="0">
              <a:ln>
                <a:noFill/>
              </a:ln>
              <a:solidFill>
                <a:srgbClr val="000099"/>
              </a:solidFill>
              <a:effectLst/>
              <a:latin typeface="-소망M" pitchFamily="18" charset="-127"/>
              <a:ea typeface="-소망M" pitchFamily="18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B6F2C8-79D0-4613-A141-59B91E91BE89}"/>
              </a:ext>
            </a:extLst>
          </p:cNvPr>
          <p:cNvSpPr txBox="1"/>
          <p:nvPr/>
        </p:nvSpPr>
        <p:spPr>
          <a:xfrm>
            <a:off x="5669352" y="3547792"/>
            <a:ext cx="2544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Set the flag properly.</a:t>
            </a:r>
          </a:p>
          <a:p>
            <a:pPr algn="ctr"/>
            <a:r>
              <a:rPr lang="ko-KR" altLang="en-US" sz="14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 →</a:t>
            </a:r>
            <a:r>
              <a:rPr lang="en-US" altLang="ko-KR" sz="14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wake up from</a:t>
            </a:r>
            <a:r>
              <a:rPr lang="ko-KR" altLang="en-US" sz="14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Helvetica" panose="020B0604020202020204" pitchFamily="34" charset="0"/>
              </a:rPr>
              <a:t> </a:t>
            </a:r>
            <a:r>
              <a:rPr lang="en-US" altLang="ko-KR" sz="1400" dirty="0" err="1">
                <a:solidFill>
                  <a:srgbClr val="FF000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ide_rw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()</a:t>
            </a:r>
            <a:endParaRPr lang="ko-KR" altLang="en-US" sz="14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BC37D07-CAD4-4028-8937-6D8D73F6FD09}"/>
              </a:ext>
            </a:extLst>
          </p:cNvPr>
          <p:cNvSpPr/>
          <p:nvPr/>
        </p:nvSpPr>
        <p:spPr bwMode="auto">
          <a:xfrm>
            <a:off x="1824582" y="4411712"/>
            <a:ext cx="6131793" cy="601464"/>
          </a:xfrm>
          <a:prstGeom prst="roundRect">
            <a:avLst>
              <a:gd name="adj" fmla="val 689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55000"/>
              <a:buFont typeface="Wingdings" pitchFamily="2" charset="2"/>
              <a:buBlip>
                <a:blip r:embed="rId2"/>
              </a:buBlip>
              <a:tabLst/>
            </a:pPr>
            <a:endParaRPr kumimoji="0" lang="ko-KR" altLang="en-US" sz="1600" b="0" i="0" u="none" strike="noStrike" cap="none" normalizeH="0" baseline="0">
              <a:ln>
                <a:noFill/>
              </a:ln>
              <a:solidFill>
                <a:srgbClr val="000099"/>
              </a:solidFill>
              <a:effectLst/>
              <a:latin typeface="-소망M" pitchFamily="18" charset="-127"/>
              <a:ea typeface="-소망M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F5CDDA-EC7A-4BD1-940D-05C1DFA5F9D9}"/>
              </a:ext>
            </a:extLst>
          </p:cNvPr>
          <p:cNvSpPr txBox="1"/>
          <p:nvPr/>
        </p:nvSpPr>
        <p:spPr>
          <a:xfrm>
            <a:off x="4791732" y="5199137"/>
            <a:ext cx="3506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Start the next request in the </a:t>
            </a:r>
            <a:r>
              <a:rPr lang="en-US" altLang="ko-KR" sz="1400" dirty="0" err="1">
                <a:solidFill>
                  <a:srgbClr val="FF000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ide_queue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.</a:t>
            </a:r>
            <a:endParaRPr lang="ko-KR" altLang="en-US" sz="14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45156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save the CPU cycles for IO</a:t>
            </a:r>
          </a:p>
          <a:p>
            <a:pPr lvl="1"/>
            <a:r>
              <a:rPr lang="en-US" dirty="0"/>
              <a:t>Use Interrupt</a:t>
            </a:r>
          </a:p>
          <a:p>
            <a:pPr lvl="1"/>
            <a:r>
              <a:rPr lang="en-US" dirty="0"/>
              <a:t>Use DMA</a:t>
            </a:r>
          </a:p>
          <a:p>
            <a:r>
              <a:rPr lang="en-US" dirty="0"/>
              <a:t>To access the device registers</a:t>
            </a:r>
          </a:p>
          <a:p>
            <a:pPr lvl="1"/>
            <a:r>
              <a:rPr lang="en-US" dirty="0"/>
              <a:t>Memory mapped IO</a:t>
            </a:r>
          </a:p>
          <a:p>
            <a:pPr lvl="1"/>
            <a:r>
              <a:rPr lang="en-US" dirty="0"/>
              <a:t>Explicit IO instruction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332751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Structure of input/output (I/O) device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01176" y="1062354"/>
            <a:ext cx="847328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 anchorCtr="0"/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CPU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81024" y="1052736"/>
            <a:ext cx="1063352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Memory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" name="원통 8"/>
          <p:cNvSpPr/>
          <p:nvPr/>
        </p:nvSpPr>
        <p:spPr>
          <a:xfrm>
            <a:off x="1746920" y="3976582"/>
            <a:ext cx="656456" cy="460530"/>
          </a:xfrm>
          <a:prstGeom prst="can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원통 9"/>
          <p:cNvSpPr/>
          <p:nvPr/>
        </p:nvSpPr>
        <p:spPr>
          <a:xfrm>
            <a:off x="4536818" y="3976582"/>
            <a:ext cx="656456" cy="460530"/>
          </a:xfrm>
          <a:prstGeom prst="can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원통 10"/>
          <p:cNvSpPr/>
          <p:nvPr/>
        </p:nvSpPr>
        <p:spPr>
          <a:xfrm>
            <a:off x="3141869" y="3976582"/>
            <a:ext cx="656456" cy="460530"/>
          </a:xfrm>
          <a:prstGeom prst="can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원통 11"/>
          <p:cNvSpPr/>
          <p:nvPr/>
        </p:nvSpPr>
        <p:spPr>
          <a:xfrm>
            <a:off x="5931768" y="3976582"/>
            <a:ext cx="656456" cy="460530"/>
          </a:xfrm>
          <a:prstGeom prst="can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6" name="Straight Arrow Connector 20"/>
          <p:cNvCxnSpPr/>
          <p:nvPr/>
        </p:nvCxnSpPr>
        <p:spPr>
          <a:xfrm>
            <a:off x="1403648" y="1869300"/>
            <a:ext cx="54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stealt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0"/>
          <p:cNvCxnSpPr/>
          <p:nvPr/>
        </p:nvCxnSpPr>
        <p:spPr>
          <a:xfrm>
            <a:off x="1403648" y="3472526"/>
            <a:ext cx="54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stealt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0"/>
          <p:cNvCxnSpPr/>
          <p:nvPr/>
        </p:nvCxnSpPr>
        <p:spPr>
          <a:xfrm>
            <a:off x="1403648" y="2464414"/>
            <a:ext cx="54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stealt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0"/>
          <p:cNvCxnSpPr/>
          <p:nvPr/>
        </p:nvCxnSpPr>
        <p:spPr>
          <a:xfrm>
            <a:off x="3923928" y="1888350"/>
            <a:ext cx="0" cy="576064"/>
          </a:xfrm>
          <a:prstGeom prst="straightConnector1">
            <a:avLst/>
          </a:prstGeom>
          <a:ln w="63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0"/>
          <p:cNvCxnSpPr/>
          <p:nvPr/>
        </p:nvCxnSpPr>
        <p:spPr>
          <a:xfrm>
            <a:off x="3923928" y="2464414"/>
            <a:ext cx="0" cy="1008112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0"/>
          <p:cNvCxnSpPr/>
          <p:nvPr/>
        </p:nvCxnSpPr>
        <p:spPr>
          <a:xfrm>
            <a:off x="5059928" y="2464414"/>
            <a:ext cx="0" cy="504056"/>
          </a:xfrm>
          <a:prstGeom prst="straightConnector1">
            <a:avLst/>
          </a:prstGeom>
          <a:ln w="63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4581024" y="2788450"/>
            <a:ext cx="1063352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 anchorCtr="0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  Graphics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28" name="Straight Arrow Connector 20"/>
          <p:cNvCxnSpPr/>
          <p:nvPr/>
        </p:nvCxnSpPr>
        <p:spPr>
          <a:xfrm>
            <a:off x="5148704" y="1456302"/>
            <a:ext cx="0" cy="396000"/>
          </a:xfrm>
          <a:prstGeom prst="straightConnector1">
            <a:avLst/>
          </a:prstGeom>
          <a:ln w="63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0"/>
          <p:cNvCxnSpPr/>
          <p:nvPr/>
        </p:nvCxnSpPr>
        <p:spPr>
          <a:xfrm>
            <a:off x="2916456" y="1456302"/>
            <a:ext cx="0" cy="396000"/>
          </a:xfrm>
          <a:prstGeom prst="straightConnector1">
            <a:avLst/>
          </a:prstGeom>
          <a:ln w="63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20"/>
          <p:cNvCxnSpPr/>
          <p:nvPr/>
        </p:nvCxnSpPr>
        <p:spPr>
          <a:xfrm>
            <a:off x="6308576" y="3472526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20"/>
          <p:cNvCxnSpPr/>
          <p:nvPr/>
        </p:nvCxnSpPr>
        <p:spPr>
          <a:xfrm>
            <a:off x="4892418" y="3472526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20"/>
          <p:cNvCxnSpPr/>
          <p:nvPr/>
        </p:nvCxnSpPr>
        <p:spPr>
          <a:xfrm>
            <a:off x="3476261" y="3472526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20"/>
          <p:cNvCxnSpPr/>
          <p:nvPr/>
        </p:nvCxnSpPr>
        <p:spPr>
          <a:xfrm>
            <a:off x="2060104" y="3472526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627784" y="4602614"/>
            <a:ext cx="3551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Prototypical System Architecture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76256" y="1724589"/>
            <a:ext cx="1463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Memory Bus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(proprietary)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99684" y="237324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General I/O Bus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(e.g., PCI)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99684" y="330934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Peripheral I/O Bus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(e.g., SCSI, STAT, USB)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323528" y="5320458"/>
            <a:ext cx="8592380" cy="844846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 is attached to the main memory of the system via some kind of memory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bus</a:t>
            </a: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Some devices are connected to the system via a general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I/O bus</a:t>
            </a: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78654963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sz="1800" dirty="0"/>
              <a:t>Canonical Devices has two important components. </a:t>
            </a:r>
          </a:p>
          <a:p>
            <a:pPr lvl="1"/>
            <a:r>
              <a:rPr lang="en-US" altLang="ko-KR" sz="1600" b="1" dirty="0"/>
              <a:t>Hardware</a:t>
            </a:r>
            <a:r>
              <a:rPr lang="en-US" altLang="ko-KR" sz="1600" dirty="0"/>
              <a:t> </a:t>
            </a:r>
            <a:r>
              <a:rPr lang="en-US" altLang="ko-KR" sz="1600" b="1" dirty="0"/>
              <a:t>interface</a:t>
            </a:r>
            <a:r>
              <a:rPr lang="en-US" altLang="ko-KR" sz="1600" dirty="0"/>
              <a:t> allows the system software to control its operation. </a:t>
            </a:r>
          </a:p>
          <a:p>
            <a:pPr lvl="1"/>
            <a:r>
              <a:rPr lang="en-US" altLang="ko-KR" sz="1600" b="1" dirty="0"/>
              <a:t>Internals</a:t>
            </a:r>
            <a:r>
              <a:rPr lang="en-US" altLang="ko-KR" sz="1600" dirty="0"/>
              <a:t> which is implementation specific.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직사각형 3"/>
          <p:cNvSpPr/>
          <p:nvPr/>
        </p:nvSpPr>
        <p:spPr>
          <a:xfrm>
            <a:off x="1187624" y="2874422"/>
            <a:ext cx="5904656" cy="1964148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 anchorCtr="0"/>
          <a:lstStyle/>
          <a:p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Canonical Device 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92347" y="3182385"/>
            <a:ext cx="1137464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 anchorCtr="0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  Command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19" name="Straight Arrow Connector 20"/>
          <p:cNvCxnSpPr/>
          <p:nvPr/>
        </p:nvCxnSpPr>
        <p:spPr>
          <a:xfrm>
            <a:off x="1331640" y="3758449"/>
            <a:ext cx="5616624" cy="0"/>
          </a:xfrm>
          <a:prstGeom prst="straightConnector1">
            <a:avLst/>
          </a:prstGeom>
          <a:ln w="12700">
            <a:solidFill>
              <a:schemeClr val="tx1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5683623" y="3182385"/>
            <a:ext cx="832593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 anchorCtr="0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  Data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15816" y="4890646"/>
            <a:ext cx="2399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Canonical Device 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52228" y="3182385"/>
            <a:ext cx="14635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Registers: 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31640" y="3935958"/>
            <a:ext cx="3888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Micro-controller( CPU)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Memory (DRAM or SRAM or both)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Other Hardware-specific Chips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843808" y="3182385"/>
            <a:ext cx="936000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 anchorCtr="0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  Status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6296" y="3110377"/>
            <a:ext cx="1463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interface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84876" y="4098744"/>
            <a:ext cx="1463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internals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719198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Hardware interface</a:t>
            </a:r>
            <a:r>
              <a:rPr lang="en-US" altLang="ko-KR" sz="2000" dirty="0"/>
              <a:t> of </a:t>
            </a:r>
            <a:r>
              <a:rPr lang="en-US" altLang="ko-KR" dirty="0"/>
              <a:t>Canonical Device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sz="1800" b="1" dirty="0"/>
              <a:t>status register</a:t>
            </a:r>
            <a:endParaRPr lang="en-US" altLang="ko-KR" sz="1800" dirty="0"/>
          </a:p>
          <a:p>
            <a:pPr lvl="1"/>
            <a:r>
              <a:rPr lang="en-US" altLang="ko-KR" sz="1600" dirty="0"/>
              <a:t>See the current status of the device</a:t>
            </a:r>
          </a:p>
          <a:p>
            <a:r>
              <a:rPr lang="en-US" altLang="ko-KR" sz="1800" b="1" dirty="0"/>
              <a:t>command register</a:t>
            </a:r>
            <a:endParaRPr lang="en-US" altLang="ko-KR" sz="1800" dirty="0"/>
          </a:p>
          <a:p>
            <a:pPr lvl="1"/>
            <a:r>
              <a:rPr lang="en-US" altLang="ko-KR" sz="1600" dirty="0"/>
              <a:t>Tell the device to perform a certain task</a:t>
            </a:r>
          </a:p>
          <a:p>
            <a:r>
              <a:rPr lang="en-US" altLang="ko-KR" sz="1800" b="1" dirty="0"/>
              <a:t>data register</a:t>
            </a:r>
            <a:endParaRPr lang="en-US" altLang="ko-KR" sz="1800" dirty="0"/>
          </a:p>
          <a:p>
            <a:pPr lvl="1"/>
            <a:r>
              <a:rPr lang="en-US" altLang="ko-KR" sz="1600" dirty="0"/>
              <a:t>Pass data to the device, or get data from the device</a:t>
            </a:r>
          </a:p>
          <a:p>
            <a:pPr lvl="1"/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71600" y="4365104"/>
            <a:ext cx="7200800" cy="936104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By reading and writing above </a:t>
            </a:r>
            <a:r>
              <a:rPr kumimoji="1"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three registers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</a:p>
          <a:p>
            <a:pPr algn="ctr"/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operating system can </a:t>
            </a:r>
            <a:r>
              <a:rPr kumimoji="1"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control device behavior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8652072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Hardware interface</a:t>
            </a:r>
            <a:r>
              <a:rPr lang="en-US" altLang="ko-KR" sz="2000" dirty="0"/>
              <a:t> of </a:t>
            </a:r>
            <a:r>
              <a:rPr lang="en-US" altLang="ko-KR" dirty="0"/>
              <a:t>Canonical Device (Cont.)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/>
              <a:t>Typical interaction example</a:t>
            </a:r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11560" y="1578565"/>
            <a:ext cx="7992888" cy="235449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 STATUS == BUSY)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//wait until device is not busy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write data to data register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write command to command register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Doing so starts the device and executes the command 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 STATUS == BUSY)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//wait until device is done with your request </a:t>
            </a:r>
          </a:p>
        </p:txBody>
      </p:sp>
    </p:spTree>
    <p:extLst>
      <p:ext uri="{BB962C8B-B14F-4D97-AF65-F5344CB8AC3E}">
        <p14:creationId xmlns:p14="http://schemas.microsoft.com/office/powerpoint/2010/main" val="3818183183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prstClr val="white"/>
                </a:solidFill>
              </a:rPr>
              <a:t>Polling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/>
              <a:t>Operating system waits until the device is ready by </a:t>
            </a:r>
            <a:r>
              <a:rPr lang="en-US" altLang="ko-KR" b="1" dirty="0"/>
              <a:t>repeatedly</a:t>
            </a:r>
            <a:r>
              <a:rPr lang="en-US" altLang="ko-KR" dirty="0"/>
              <a:t> reading the status register.</a:t>
            </a:r>
          </a:p>
          <a:p>
            <a:pPr lvl="1"/>
            <a:r>
              <a:rPr lang="en-US" altLang="ko-KR" dirty="0"/>
              <a:t>Positive aspect is simple and working. </a:t>
            </a:r>
          </a:p>
          <a:p>
            <a:pPr lvl="1"/>
            <a:r>
              <a:rPr lang="en-US" altLang="ko-KR" b="1" dirty="0"/>
              <a:t>However,</a:t>
            </a:r>
            <a:r>
              <a:rPr lang="en-US" altLang="ko-KR" dirty="0"/>
              <a:t> </a:t>
            </a:r>
            <a:r>
              <a:rPr lang="en-US" altLang="ko-KR" b="1" dirty="0"/>
              <a:t>it wastes CPU time just waiting for the device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Switching to another ready process is better utilizing the CPU.</a:t>
            </a:r>
          </a:p>
          <a:p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619672" y="437812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.</a:t>
                      </a:r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5870" y="4378126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5870" y="5213647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Disk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5736" y="5805264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Diagram of CPU utilization by polling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3660576" y="5141639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직사각형 11"/>
          <p:cNvSpPr/>
          <p:nvPr/>
        </p:nvSpPr>
        <p:spPr>
          <a:xfrm>
            <a:off x="467544" y="3481263"/>
            <a:ext cx="8208912" cy="232400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91523" y="3678931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1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/>
          </p:nvPr>
        </p:nvGraphicFramePr>
        <p:xfrm>
          <a:off x="6162774" y="3645024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812360" y="3678931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polling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/>
          </p:nvPr>
        </p:nvGraphicFramePr>
        <p:xfrm>
          <a:off x="7383611" y="3645024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" name="직선 연결선 16"/>
          <p:cNvCxnSpPr/>
          <p:nvPr/>
        </p:nvCxnSpPr>
        <p:spPr>
          <a:xfrm>
            <a:off x="3666059" y="3920596"/>
            <a:ext cx="0" cy="416529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5686028" y="3922693"/>
            <a:ext cx="0" cy="416529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675759" y="3878957"/>
            <a:ext cx="1995411" cy="0"/>
          </a:xfrm>
          <a:prstGeom prst="line">
            <a:avLst/>
          </a:prstGeom>
          <a:ln w="1905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98730" y="3557463"/>
            <a:ext cx="1122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“waiting IO” </a:t>
            </a:r>
          </a:p>
        </p:txBody>
      </p:sp>
    </p:spTree>
    <p:extLst>
      <p:ext uri="{BB962C8B-B14F-4D97-AF65-F5344CB8AC3E}">
        <p14:creationId xmlns:p14="http://schemas.microsoft.com/office/powerpoint/2010/main" val="4130141080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interrupts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b="1" dirty="0"/>
              <a:t>Put the I/O request process to sleep </a:t>
            </a:r>
            <a:r>
              <a:rPr lang="en-US" altLang="ko-KR" dirty="0"/>
              <a:t>and context switch to another.</a:t>
            </a:r>
          </a:p>
          <a:p>
            <a:r>
              <a:rPr lang="en-US" altLang="ko-KR" dirty="0"/>
              <a:t>When the device is finished, wake the process waiting for the I/O by </a:t>
            </a:r>
            <a:r>
              <a:rPr lang="en-US" altLang="ko-KR" b="1" dirty="0"/>
              <a:t>interrupt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Positive aspect is allow to </a:t>
            </a:r>
            <a:r>
              <a:rPr lang="en-US" altLang="ko-KR" b="1" dirty="0"/>
              <a:t>CPU and the disk are properly utilized.</a:t>
            </a:r>
          </a:p>
          <a:p>
            <a:endParaRPr lang="en-US" altLang="ko-KR" sz="1800" b="1" dirty="0"/>
          </a:p>
          <a:p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1619672" y="4129335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5870" y="4129335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5870" y="4908882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Disk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5517232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Diagram of CPU utilization by interrupt 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/>
          </p:nvPr>
        </p:nvGraphicFramePr>
        <p:xfrm>
          <a:off x="3660576" y="4858360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직사각형 12"/>
          <p:cNvSpPr/>
          <p:nvPr/>
        </p:nvSpPr>
        <p:spPr>
          <a:xfrm>
            <a:off x="467544" y="3140968"/>
            <a:ext cx="8208912" cy="237626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88224" y="3339082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1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/>
          </p:nvPr>
        </p:nvGraphicFramePr>
        <p:xfrm>
          <a:off x="6159475" y="3305175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884368" y="3339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2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/>
          </p:nvPr>
        </p:nvGraphicFramePr>
        <p:xfrm>
          <a:off x="7455619" y="3305175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274965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Polling vs interrupts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i="1" dirty="0"/>
              <a:t>However,</a:t>
            </a:r>
            <a:r>
              <a:rPr lang="en-US" altLang="ko-KR" b="1" dirty="0"/>
              <a:t> “interrupts is not always the best solution”</a:t>
            </a:r>
          </a:p>
          <a:p>
            <a:pPr lvl="1"/>
            <a:r>
              <a:rPr lang="en-US" altLang="ko-KR" dirty="0"/>
              <a:t>If, device performs very quickly, interrupt will “slow down” the system. </a:t>
            </a:r>
          </a:p>
          <a:p>
            <a:pPr lvl="1"/>
            <a:r>
              <a:rPr lang="en-US" altLang="ko-KR" dirty="0"/>
              <a:t>Because </a:t>
            </a:r>
            <a:r>
              <a:rPr lang="en-US" altLang="ko-KR" b="1" dirty="0"/>
              <a:t>context switch is expensive (switching to another process)</a:t>
            </a:r>
          </a:p>
          <a:p>
            <a:pPr lvl="1"/>
            <a:endParaRPr lang="en-US" altLang="ko-KR" b="1" dirty="0"/>
          </a:p>
          <a:p>
            <a:endParaRPr lang="en-US" altLang="ko-KR" sz="2400" dirty="0"/>
          </a:p>
          <a:p>
            <a:endParaRPr lang="en-US" altLang="ko-KR" b="1" dirty="0"/>
          </a:p>
          <a:p>
            <a:endParaRPr lang="en-US" altLang="ko-KR" b="1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123728" y="2852936"/>
            <a:ext cx="4752528" cy="936104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a device is fast 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1"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poll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is best.</a:t>
            </a:r>
          </a:p>
          <a:p>
            <a:pPr algn="ctr"/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it is slow 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kumimoji="1"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interrupt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 is better.</a:t>
            </a:r>
          </a:p>
        </p:txBody>
      </p:sp>
    </p:spTree>
    <p:extLst>
      <p:ext uri="{BB962C8B-B14F-4D97-AF65-F5344CB8AC3E}">
        <p14:creationId xmlns:p14="http://schemas.microsoft.com/office/powerpoint/2010/main" val="975442917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110247</TotalTime>
  <Words>1927</Words>
  <Application>Microsoft Office PowerPoint</Application>
  <PresentationFormat>화면 슬라이드 쇼(4:3)</PresentationFormat>
  <Paragraphs>315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2" baseType="lpstr">
      <vt:lpstr>Adobe Arabic</vt:lpstr>
      <vt:lpstr>Adobe 고딕 Std B</vt:lpstr>
      <vt:lpstr>HY견고딕</vt:lpstr>
      <vt:lpstr>굴림</vt:lpstr>
      <vt:lpstr>맑은 고딕</vt:lpstr>
      <vt:lpstr>-소망M</vt:lpstr>
      <vt:lpstr>Arial</vt:lpstr>
      <vt:lpstr>Courier New</vt:lpstr>
      <vt:lpstr>Helvetica</vt:lpstr>
      <vt:lpstr>Wingdings</vt:lpstr>
      <vt:lpstr>양식_공청회_발표자료-총괄-양식</vt:lpstr>
      <vt:lpstr>Operating Systems </vt:lpstr>
      <vt:lpstr>PowerPoint 프레젠테이션</vt:lpstr>
      <vt:lpstr>Structure of input/output (I/O) device</vt:lpstr>
      <vt:lpstr>Canonical Device </vt:lpstr>
      <vt:lpstr>Hardware interface of Canonical Device </vt:lpstr>
      <vt:lpstr>Hardware interface of Canonical Device (Cont.) </vt:lpstr>
      <vt:lpstr>Polling</vt:lpstr>
      <vt:lpstr>interrupts </vt:lpstr>
      <vt:lpstr>Polling vs interrupts </vt:lpstr>
      <vt:lpstr>DMA (Direct Memory Access)</vt:lpstr>
      <vt:lpstr>Device interaction</vt:lpstr>
      <vt:lpstr>The basic protocol of IDE device driver</vt:lpstr>
      <vt:lpstr>IDE device driver in xv6</vt:lpstr>
      <vt:lpstr>Device driver </vt:lpstr>
      <vt:lpstr>Device driver</vt:lpstr>
      <vt:lpstr>Enable interrupt and set the sector count. </vt:lpstr>
      <vt:lpstr>Specifying the LBA</vt:lpstr>
      <vt:lpstr>Write Command and the data transfer</vt:lpstr>
      <vt:lpstr>Read command</vt:lpstr>
      <vt:lpstr>Interrupt handler (IO Completion)</vt:lpstr>
      <vt:lpstr>Summary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4159</cp:revision>
  <cp:lastPrinted>2019-09-09T02:10:38Z</cp:lastPrinted>
  <dcterms:created xsi:type="dcterms:W3CDTF">2011-05-01T06:09:10Z</dcterms:created>
  <dcterms:modified xsi:type="dcterms:W3CDTF">2022-06-07T23:17:45Z</dcterms:modified>
  <cp:category/>
</cp:coreProperties>
</file>