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43"/>
  </p:notesMasterIdLst>
  <p:sldIdLst>
    <p:sldId id="2877" r:id="rId2"/>
    <p:sldId id="2634" r:id="rId3"/>
    <p:sldId id="2638" r:id="rId4"/>
    <p:sldId id="2639" r:id="rId5"/>
    <p:sldId id="2641" r:id="rId6"/>
    <p:sldId id="2856" r:id="rId7"/>
    <p:sldId id="2857" r:id="rId8"/>
    <p:sldId id="2644" r:id="rId9"/>
    <p:sldId id="2647" r:id="rId10"/>
    <p:sldId id="2859" r:id="rId11"/>
    <p:sldId id="2889" r:id="rId12"/>
    <p:sldId id="2860" r:id="rId13"/>
    <p:sldId id="2861" r:id="rId14"/>
    <p:sldId id="2862" r:id="rId15"/>
    <p:sldId id="2863" r:id="rId16"/>
    <p:sldId id="2652" r:id="rId17"/>
    <p:sldId id="2865" r:id="rId18"/>
    <p:sldId id="2891" r:id="rId19"/>
    <p:sldId id="2892" r:id="rId20"/>
    <p:sldId id="2655" r:id="rId21"/>
    <p:sldId id="2656" r:id="rId22"/>
    <p:sldId id="2866" r:id="rId23"/>
    <p:sldId id="2658" r:id="rId24"/>
    <p:sldId id="2890" r:id="rId25"/>
    <p:sldId id="2659" r:id="rId26"/>
    <p:sldId id="2660" r:id="rId27"/>
    <p:sldId id="2661" r:id="rId28"/>
    <p:sldId id="2662" r:id="rId29"/>
    <p:sldId id="2663" r:id="rId30"/>
    <p:sldId id="2867" r:id="rId31"/>
    <p:sldId id="2868" r:id="rId32"/>
    <p:sldId id="2666" r:id="rId33"/>
    <p:sldId id="2667" r:id="rId34"/>
    <p:sldId id="2668" r:id="rId35"/>
    <p:sldId id="2869" r:id="rId36"/>
    <p:sldId id="2870" r:id="rId37"/>
    <p:sldId id="2871" r:id="rId38"/>
    <p:sldId id="2872" r:id="rId39"/>
    <p:sldId id="2873" r:id="rId40"/>
    <p:sldId id="2874" r:id="rId41"/>
    <p:sldId id="2875" r:id="rId42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im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99FF"/>
    <a:srgbClr val="FF66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86" autoAdjust="0"/>
    <p:restoredTop sz="91978" autoAdjust="0"/>
  </p:normalViewPr>
  <p:slideViewPr>
    <p:cSldViewPr>
      <p:cViewPr varScale="1">
        <p:scale>
          <a:sx n="64" d="100"/>
          <a:sy n="64" d="100"/>
        </p:scale>
        <p:origin x="66" y="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120"/>
      </p:cViewPr>
      <p:guideLst>
        <p:guide orient="horz" pos="2880"/>
        <p:guide pos="2160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50F0499-AE52-4672-879B-3107B2FC2A9F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9CED1A8-8C93-4BD0-9402-1D92621696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23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D1A8-8C93-4BD0-9402-1D92621696D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93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부제목 2"/>
          <p:cNvSpPr>
            <a:spLocks noGrp="1"/>
          </p:cNvSpPr>
          <p:nvPr>
            <p:ph type="subTitle" idx="1"/>
          </p:nvPr>
        </p:nvSpPr>
        <p:spPr>
          <a:xfrm>
            <a:off x="251520" y="78531"/>
            <a:ext cx="8640960" cy="576065"/>
          </a:xfrm>
        </p:spPr>
        <p:txBody>
          <a:bodyPr anchor="ctr"/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2400" b="1" kern="1200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19" name="제목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542033"/>
          </a:xfrm>
          <a:effectLst>
            <a:outerShdw dist="17780" dir="2700000" algn="ctr" rotWithShape="0">
              <a:srgbClr val="000000"/>
            </a:outerShdw>
          </a:effectLst>
        </p:spPr>
        <p:txBody>
          <a:bodyPr/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sz="4400" b="1" kern="1200" dirty="0">
                <a:solidFill>
                  <a:schemeClr val="tx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  <a:cs typeface="Adobe Arabic" pitchFamily="18" charset="-78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36" name="그룹 35"/>
          <p:cNvGrpSpPr/>
          <p:nvPr userDrawn="1"/>
        </p:nvGrpSpPr>
        <p:grpSpPr>
          <a:xfrm>
            <a:off x="-3579" y="3573016"/>
            <a:ext cx="9147579" cy="64193"/>
            <a:chOff x="-3579" y="3356992"/>
            <a:chExt cx="9147579" cy="64193"/>
          </a:xfrm>
        </p:grpSpPr>
        <p:cxnSp>
          <p:nvCxnSpPr>
            <p:cNvPr id="31" name="직선 연결선 30"/>
            <p:cNvCxnSpPr/>
            <p:nvPr userDrawn="1"/>
          </p:nvCxnSpPr>
          <p:spPr>
            <a:xfrm>
              <a:off x="0" y="3356992"/>
              <a:ext cx="9144000" cy="0"/>
            </a:xfrm>
            <a:prstGeom prst="line">
              <a:avLst/>
            </a:prstGeom>
            <a:ln w="63500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 userDrawn="1"/>
          </p:nvCxnSpPr>
          <p:spPr>
            <a:xfrm>
              <a:off x="-3579" y="3421185"/>
              <a:ext cx="9144000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>
            <a:off x="3347864" y="403016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24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Youjip</a:t>
            </a:r>
            <a:r>
              <a:rPr kumimoji="1" lang="en-US" altLang="ko-KR" sz="2400" b="1" baseline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Won</a:t>
            </a:r>
            <a:endParaRPr kumimoji="1" lang="en-US" altLang="ko-KR" sz="24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6" y="5013176"/>
            <a:ext cx="2638429" cy="7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7346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6500813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80070"/>
            <a:ext cx="8786812" cy="5501258"/>
          </a:xfrm>
        </p:spPr>
        <p:txBody>
          <a:bodyPr/>
          <a:lstStyle>
            <a:lvl1pPr>
              <a:lnSpc>
                <a:spcPct val="150000"/>
              </a:lnSpc>
              <a:buClr>
                <a:srgbClr val="002060"/>
              </a:buClr>
              <a:defRPr sz="20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buClr>
                <a:srgbClr val="002060"/>
              </a:buClr>
              <a:defRPr sz="18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buClr>
                <a:srgbClr val="002060"/>
              </a:buClr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82995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3539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214313" y="4429125"/>
            <a:ext cx="878681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91994" y="2906713"/>
            <a:ext cx="8072494" cy="1500187"/>
          </a:xfrm>
        </p:spPr>
        <p:txBody>
          <a:bodyPr anchor="b"/>
          <a:lstStyle>
            <a:lvl1pPr marL="0" indent="0" algn="r">
              <a:buNone/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0" y="6500813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82995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0500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oslab.kaist.ac.kr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611"/>
            <a:ext cx="9144000" cy="70661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55563"/>
            <a:ext cx="87868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1000125"/>
            <a:ext cx="87868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0938" y="6562725"/>
            <a:ext cx="10715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0C360-F875-469D-A977-82806D0D3C5E}" type="slidenum">
              <a:rPr kumimoji="1" lang="en-US" altLang="ko-KR">
                <a:solidFill>
                  <a:srgbClr val="1F497D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59550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706008"/>
            <a:ext cx="9144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pic>
        <p:nvPicPr>
          <p:cNvPr id="9" name="Picture 2">
            <a:hlinkClick r:id="rId5"/>
            <a:extLst>
              <a:ext uri="{FF2B5EF4-FFF2-40B4-BE49-F238E27FC236}">
                <a16:creationId xmlns:a16="http://schemas.microsoft.com/office/drawing/2014/main" id="{02C5B705-6683-0E42-9CAB-8553C64C4F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29375"/>
            <a:ext cx="2429396" cy="5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ransition>
    <p:zoom/>
  </p:transition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"/>
        <a:defRPr kumimoji="1" sz="2000">
          <a:solidFill>
            <a:srgbClr val="10253F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007E3C"/>
        </a:buClr>
        <a:buSzPct val="100000"/>
        <a:buFont typeface="Wingdings" pitchFamily="2" charset="2"/>
        <a:buChar char=""/>
        <a:defRPr kumimoji="1">
          <a:solidFill>
            <a:srgbClr val="10253F"/>
          </a:solidFill>
          <a:latin typeface="맑은 고딕" pitchFamily="50" charset="-127"/>
          <a:ea typeface="맑은 고딕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"/>
        <a:defRPr kumimoji="1" sz="1600">
          <a:solidFill>
            <a:srgbClr val="10253F"/>
          </a:solidFill>
          <a:latin typeface="맑은 고딕" pitchFamily="50" charset="-127"/>
          <a:ea typeface="맑은 고딕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B03C"/>
        </a:buClr>
        <a:buSzPct val="65000"/>
        <a:buFont typeface="Wingdings" pitchFamily="2" charset="2"/>
        <a:buChar char=""/>
        <a:defRPr kumimoji="1" sz="1400">
          <a:solidFill>
            <a:srgbClr val="10253F"/>
          </a:solidFill>
          <a:latin typeface="맑은 고딕" pitchFamily="50" charset="-127"/>
          <a:ea typeface="맑은 고딕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"/>
        <a:defRPr kumimoji="1" sz="1400">
          <a:solidFill>
            <a:srgbClr val="10253F"/>
          </a:solidFill>
          <a:latin typeface="맑은 고딕" pitchFamily="50" charset="-127"/>
          <a:ea typeface="맑은 고딕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lixir.bootlin.com/linux/latest/source/mm/filemap.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326009"/>
          </a:xfrm>
        </p:spPr>
        <p:txBody>
          <a:bodyPr/>
          <a:lstStyle/>
          <a:p>
            <a:r>
              <a:rPr lang="en-US" sz="3600" dirty="0"/>
              <a:t>Operating Systems</a:t>
            </a:r>
            <a:br>
              <a:rPr lang="en-US" sz="3600" dirty="0"/>
            </a:b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918690818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Prevention – Circular Wait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5" y="880070"/>
            <a:ext cx="8605589" cy="5501258"/>
          </a:xfrm>
        </p:spPr>
        <p:txBody>
          <a:bodyPr/>
          <a:lstStyle/>
          <a:p>
            <a:r>
              <a:rPr lang="en-US" altLang="ko-KR" sz="1800" dirty="0"/>
              <a:t>Provide 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a total ordering </a:t>
            </a:r>
            <a:r>
              <a:rPr lang="en-US" altLang="ko-KR" sz="1800" dirty="0"/>
              <a:t>on lock acquisition</a:t>
            </a:r>
          </a:p>
          <a:p>
            <a:pPr lvl="1"/>
            <a:r>
              <a:rPr lang="en-US" altLang="ko-KR" sz="1600" dirty="0"/>
              <a:t>This approach requires </a:t>
            </a:r>
            <a:r>
              <a:rPr lang="en-US" altLang="ko-KR" sz="1600" i="1" dirty="0"/>
              <a:t>careful design </a:t>
            </a:r>
            <a:r>
              <a:rPr lang="en-US" altLang="ko-KR" sz="1600" dirty="0"/>
              <a:t>of global locking strategies.</a:t>
            </a:r>
          </a:p>
          <a:p>
            <a:r>
              <a:rPr lang="en-US" altLang="ko-KR" sz="1800" b="1" dirty="0"/>
              <a:t>Example</a:t>
            </a:r>
            <a:r>
              <a:rPr lang="en-US" altLang="ko-KR" sz="1800" dirty="0"/>
              <a:t>:</a:t>
            </a:r>
          </a:p>
          <a:p>
            <a:pPr lvl="1"/>
            <a:r>
              <a:rPr lang="en-US" altLang="ko-KR" sz="1600" dirty="0"/>
              <a:t>There are two locks in the system (L1 and L2)</a:t>
            </a:r>
          </a:p>
          <a:p>
            <a:pPr lvl="1"/>
            <a:r>
              <a:rPr lang="en-US" altLang="ko-KR" sz="1600" dirty="0"/>
              <a:t>We can prevent deadlock by always acquiring L1 before L2.</a:t>
            </a:r>
          </a:p>
          <a:p>
            <a:pPr lvl="1"/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21954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Avoiding Circular Wait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https://elixir.bootlin.com/linux/latest/source/mm/filemap.c</a:t>
            </a:r>
            <a:endParaRPr lang="en-US" altLang="ko-KR" dirty="0"/>
          </a:p>
          <a:p>
            <a:endParaRPr lang="en-US" altLang="ko-KR" sz="14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83" y="1628800"/>
            <a:ext cx="7020272" cy="45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9252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Prevention – Hold-and-wait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Acquire all locks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at once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atomically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/>
              <a:t>This code guarantees that </a:t>
            </a:r>
            <a:r>
              <a:rPr lang="en-US" altLang="ko-KR" b="1" dirty="0"/>
              <a:t>no untimely thread switch can occur </a:t>
            </a:r>
            <a:r>
              <a:rPr lang="en-US" altLang="ko-KR" i="1" dirty="0"/>
              <a:t>in the midst of</a:t>
            </a:r>
            <a:r>
              <a:rPr lang="en-US" altLang="ko-KR" dirty="0"/>
              <a:t> lock acquisition.</a:t>
            </a:r>
          </a:p>
          <a:p>
            <a:pPr lvl="1"/>
            <a:r>
              <a:rPr lang="en-US" altLang="ko-KR" b="1" dirty="0"/>
              <a:t>Problem</a:t>
            </a:r>
            <a:r>
              <a:rPr lang="en-US" altLang="ko-KR" dirty="0"/>
              <a:t>:</a:t>
            </a:r>
          </a:p>
          <a:p>
            <a:pPr lvl="2"/>
            <a:r>
              <a:rPr lang="en-US" altLang="ko-KR" dirty="0"/>
              <a:t>Require us to know when calling a routine exactly which locks must be held and to acquire them ahead of time.</a:t>
            </a:r>
          </a:p>
          <a:p>
            <a:pPr lvl="2"/>
            <a:r>
              <a:rPr lang="en-US" altLang="ko-KR" dirty="0"/>
              <a:t>Decrease </a:t>
            </a:r>
            <a:r>
              <a:rPr lang="en-US" altLang="ko-KR" i="1" dirty="0"/>
              <a:t>concurrency.</a:t>
            </a:r>
            <a:endParaRPr lang="ko-KR" altLang="en-US" i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339752" y="1556792"/>
            <a:ext cx="4032448" cy="11695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    lock(prevention);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    lock(L1);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    lock(L2);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4    …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5    unlock(prevention);</a:t>
            </a:r>
          </a:p>
        </p:txBody>
      </p:sp>
    </p:spTree>
    <p:extLst>
      <p:ext uri="{BB962C8B-B14F-4D97-AF65-F5344CB8AC3E}">
        <p14:creationId xmlns:p14="http://schemas.microsoft.com/office/powerpoint/2010/main" val="3035521237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Prevention – No Preemption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Multiple lock acquisition </a:t>
            </a:r>
            <a:r>
              <a:rPr lang="en-US" altLang="ko-KR" dirty="0"/>
              <a:t>often gets us into trouble because when waiting for one lock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we are holding another</a:t>
            </a:r>
            <a:r>
              <a:rPr lang="en-US" altLang="ko-KR" dirty="0"/>
              <a:t>.</a:t>
            </a:r>
          </a:p>
          <a:p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trylock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altLang="ko-KR" dirty="0"/>
              <a:t>Grab the lock (if it is available).</a:t>
            </a:r>
          </a:p>
          <a:p>
            <a:pPr lvl="1"/>
            <a:r>
              <a:rPr lang="en-US" altLang="ko-KR" dirty="0"/>
              <a:t>Or, return -1: you should try again later.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267744" y="3933056"/>
            <a:ext cx="4392488" cy="138499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top: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lock(L1);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tryLock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(L2) == -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){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unlock(L1);	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altLang="ko-KR" sz="1400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altLang="ko-KR" sz="14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top;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}</a:t>
            </a:r>
          </a:p>
        </p:txBody>
      </p:sp>
    </p:spTree>
    <p:extLst>
      <p:ext uri="{BB962C8B-B14F-4D97-AF65-F5344CB8AC3E}">
        <p14:creationId xmlns:p14="http://schemas.microsoft.com/office/powerpoint/2010/main" val="1547999399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Prevention – No Preemption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livelock</a:t>
            </a:r>
            <a:endParaRPr lang="en-US" altLang="ko-KR" dirty="0"/>
          </a:p>
          <a:p>
            <a:pPr lvl="1"/>
            <a:r>
              <a:rPr lang="en-US" altLang="ko-KR" dirty="0"/>
              <a:t>Both systems are running through the code sequence </a:t>
            </a:r>
            <a:r>
              <a:rPr lang="en-US" altLang="ko-KR" i="1" dirty="0"/>
              <a:t>over and over again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u="sng" dirty="0"/>
              <a:t>Progress is not being made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Solution:</a:t>
            </a:r>
          </a:p>
          <a:p>
            <a:pPr lvl="2"/>
            <a:r>
              <a:rPr lang="en-US" altLang="ko-KR" dirty="0"/>
              <a:t>Add </a:t>
            </a:r>
            <a:r>
              <a:rPr lang="en-US" altLang="ko-KR" b="1" dirty="0"/>
              <a:t>a random delay </a:t>
            </a:r>
            <a:r>
              <a:rPr lang="en-US" altLang="ko-KR" dirty="0"/>
              <a:t>before looping back and trying the entire thing over again.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3314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Prevention – Mutual Exclusion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lock-free</a:t>
            </a:r>
          </a:p>
          <a:p>
            <a:pPr lvl="1"/>
            <a:r>
              <a:rPr lang="en-US" altLang="ko-KR" dirty="0"/>
              <a:t>Using powerful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hardware instruction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You can build data structures in a manner that </a:t>
            </a:r>
            <a:r>
              <a:rPr lang="en-US" altLang="ko-KR" i="1" dirty="0"/>
              <a:t>does not require </a:t>
            </a:r>
            <a:r>
              <a:rPr lang="en-US" altLang="ko-KR" u="sng" dirty="0"/>
              <a:t>explicit locking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3429000"/>
            <a:ext cx="7632848" cy="18158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lain"/>
            </a:pP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6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CompareAndSwap</a:t>
            </a: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6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*address, </a:t>
            </a:r>
            <a:r>
              <a:rPr lang="en-US" altLang="ko-KR" sz="16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expected, </a:t>
            </a:r>
            <a:r>
              <a:rPr lang="en-US" altLang="ko-KR" sz="16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new){</a:t>
            </a:r>
          </a:p>
          <a:p>
            <a:pPr marL="342900" indent="-342900">
              <a:buAutoNum type="arabicPlain"/>
            </a:pP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(*address == expected){</a:t>
            </a:r>
          </a:p>
          <a:p>
            <a:pPr marL="342900" indent="-342900">
              <a:buAutoNum type="arabicPlain"/>
            </a:pP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*address = new;</a:t>
            </a:r>
          </a:p>
          <a:p>
            <a:pPr marL="342900" indent="-342900">
              <a:buAutoNum type="arabicPlain"/>
            </a:pP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altLang="ko-KR" sz="16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// success</a:t>
            </a:r>
          </a:p>
          <a:p>
            <a:pPr marL="342900" indent="-342900">
              <a:buAutoNum type="arabicPlain"/>
            </a:pP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}</a:t>
            </a:r>
          </a:p>
          <a:p>
            <a:pPr marL="342900" indent="-342900">
              <a:buAutoNum type="arabicPlain"/>
            </a:pP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buAutoNum type="arabicPlain"/>
            </a:pPr>
            <a:r>
              <a:rPr lang="en-US" altLang="ko-KR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3303983036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Prevention – lock free increment()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We now wanted to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atomically increment </a:t>
            </a:r>
            <a:r>
              <a:rPr lang="en-US" altLang="ko-KR" dirty="0"/>
              <a:t>a value by a certain amount: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/>
              <a:t>Repeatedly tries to update the value to </a:t>
            </a:r>
            <a:r>
              <a:rPr lang="en-US" altLang="ko-KR" i="1" dirty="0"/>
              <a:t>the new amount </a:t>
            </a:r>
            <a:r>
              <a:rPr lang="en-US" altLang="ko-KR" dirty="0"/>
              <a:t>and uses the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compare-and-swap</a:t>
            </a:r>
            <a:r>
              <a:rPr lang="en-US" altLang="ko-KR" dirty="0"/>
              <a:t> to do so.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b="1" dirty="0"/>
              <a:t>No lock </a:t>
            </a:r>
            <a:r>
              <a:rPr lang="en-US" altLang="ko-KR" dirty="0"/>
              <a:t>is acquired</a:t>
            </a:r>
          </a:p>
          <a:p>
            <a:pPr lvl="1"/>
            <a:r>
              <a:rPr lang="en-US" altLang="ko-KR" b="1" dirty="0"/>
              <a:t>No deadlock </a:t>
            </a:r>
            <a:r>
              <a:rPr lang="en-US" altLang="ko-KR" dirty="0"/>
              <a:t>can arise</a:t>
            </a:r>
          </a:p>
          <a:p>
            <a:pPr lvl="1"/>
            <a:r>
              <a:rPr lang="en-US" altLang="ko-KR" b="1" dirty="0" err="1"/>
              <a:t>livelock</a:t>
            </a:r>
            <a:r>
              <a:rPr lang="en-US" altLang="ko-KR" dirty="0"/>
              <a:t> is still a possibility.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15616" y="1539369"/>
            <a:ext cx="6912768" cy="11695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AtomicIncrement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*value,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amount){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old = *value;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}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CompareAndSwap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(value, old,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old+amount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)==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804272386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Prevention – lock free insert()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664245"/>
            <a:ext cx="8786812" cy="5501258"/>
          </a:xfrm>
        </p:spPr>
        <p:txBody>
          <a:bodyPr/>
          <a:lstStyle/>
          <a:p>
            <a:r>
              <a:rPr lang="en-US" altLang="ko-KR" b="1" dirty="0"/>
              <a:t>Solution</a:t>
            </a:r>
            <a:r>
              <a:rPr lang="en-US" altLang="ko-KR" dirty="0"/>
              <a:t>:</a:t>
            </a:r>
          </a:p>
          <a:p>
            <a:pPr lvl="1"/>
            <a:r>
              <a:rPr lang="en-US" altLang="ko-KR" dirty="0"/>
              <a:t>Surrounding this code with a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lock acquire </a:t>
            </a:r>
            <a:r>
              <a:rPr lang="en-US" altLang="ko-KR" dirty="0"/>
              <a:t>and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release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wait-free manner </a:t>
            </a:r>
            <a:r>
              <a:rPr lang="en-US" altLang="ko-KR" dirty="0"/>
              <a:t>using the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compare-and-swap</a:t>
            </a:r>
            <a:r>
              <a:rPr lang="en-US" altLang="ko-KR" dirty="0"/>
              <a:t> instruction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33972" y="1700808"/>
            <a:ext cx="6766420" cy="2031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insert(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value){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node_t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n =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node_t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assert( n !=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n-&gt;value = value 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lock(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listlock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// begin critical section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n-&gt;next	= head;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head 	= n;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unlock(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listlock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;  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//end critical section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31640" y="4277995"/>
            <a:ext cx="6766420" cy="18158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insert(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value) {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node_t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*n =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node_t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assert(n !=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n-&gt;value = value;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n-&gt;next = head;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}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while 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CompareAndSwap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(&amp;head, n-&gt;next, n));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160729929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with lock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1054876"/>
            <a:ext cx="8786812" cy="51514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98062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Lock-free insert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2" y="879475"/>
            <a:ext cx="7706253" cy="55022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7105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32. Common Concurrency Problems.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46179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Deadlock Avoidance via Scheduling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Deadlock Avoidance</a:t>
            </a:r>
          </a:p>
          <a:p>
            <a:pPr lvl="1"/>
            <a:r>
              <a:rPr lang="en-US" altLang="ko-KR" dirty="0"/>
              <a:t>Get the information about the locks various threads might grab during their execution.</a:t>
            </a:r>
          </a:p>
          <a:p>
            <a:pPr lvl="1"/>
            <a:r>
              <a:rPr lang="en-US" altLang="ko-KR" dirty="0"/>
              <a:t>schedule the threads in a way </a:t>
            </a:r>
            <a:r>
              <a:rPr lang="en-US" altLang="ko-KR" u="sng" dirty="0"/>
              <a:t>to guarantee</a:t>
            </a:r>
            <a:r>
              <a:rPr lang="en-US" altLang="ko-KR" dirty="0"/>
              <a:t> no deadlock can occur.</a:t>
            </a:r>
          </a:p>
          <a:p>
            <a:r>
              <a:rPr lang="en-US" altLang="ko-KR" dirty="0"/>
              <a:t>In some scenarios,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deadlock avoidance </a:t>
            </a:r>
            <a:r>
              <a:rPr lang="en-US" altLang="ko-KR" dirty="0"/>
              <a:t>is preferable.</a:t>
            </a:r>
          </a:p>
          <a:p>
            <a:r>
              <a:rPr lang="en-US" altLang="ko-KR" dirty="0"/>
              <a:t>Problem: Global knowledge is required.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76505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 of Deadlock Avoidance via Scheduling (1)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We have two processors and four threads.</a:t>
            </a:r>
          </a:p>
          <a:p>
            <a:pPr lvl="1"/>
            <a:r>
              <a:rPr lang="en-US" altLang="ko-KR" dirty="0"/>
              <a:t>Lock acquisition demands of the threads: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 smart scheduler could compute that as long as </a:t>
            </a:r>
            <a:r>
              <a:rPr lang="en-US" altLang="ko-KR" u="sng" dirty="0"/>
              <a:t>T1 and T2 are not run at the same time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no deadlock </a:t>
            </a:r>
            <a:r>
              <a:rPr lang="en-US" altLang="ko-KR" dirty="0"/>
              <a:t>could ever arise.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691680" y="2082552"/>
          <a:ext cx="53285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328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T1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T2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T3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T4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L1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yes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yes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L2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yes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yes 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yes 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9" name="그룹 18"/>
          <p:cNvGrpSpPr/>
          <p:nvPr/>
        </p:nvGrpSpPr>
        <p:grpSpPr>
          <a:xfrm>
            <a:off x="2555776" y="4721821"/>
            <a:ext cx="3528392" cy="1011435"/>
            <a:chOff x="2483768" y="4509120"/>
            <a:chExt cx="3528392" cy="1011435"/>
          </a:xfrm>
        </p:grpSpPr>
        <p:sp>
          <p:nvSpPr>
            <p:cNvPr id="13" name="TextBox 12"/>
            <p:cNvSpPr txBox="1"/>
            <p:nvPr/>
          </p:nvSpPr>
          <p:spPr>
            <a:xfrm>
              <a:off x="2483769" y="4571256"/>
              <a:ext cx="784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>
                  <a:latin typeface="맑은 고딕" pitchFamily="50" charset="-127"/>
                  <a:ea typeface="맑은 고딕" pitchFamily="50" charset="-127"/>
                </a:rPr>
                <a:t>CPU 1</a:t>
              </a: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83768" y="5095057"/>
              <a:ext cx="784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>
                  <a:latin typeface="맑은 고딕" pitchFamily="50" charset="-127"/>
                  <a:ea typeface="맑은 고딕" pitchFamily="50" charset="-127"/>
                </a:rPr>
                <a:t>CPU 2</a:t>
              </a: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347864" y="4509120"/>
              <a:ext cx="1008112" cy="4320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ourier New" pitchFamily="49" charset="0"/>
                </a:rPr>
                <a:t>T3</a:t>
              </a:r>
              <a:endPara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355976" y="4509120"/>
              <a:ext cx="1296144" cy="4320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ourier New" pitchFamily="49" charset="0"/>
                </a:rPr>
                <a:t>T4</a:t>
              </a:r>
              <a:endPara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347864" y="5088507"/>
              <a:ext cx="1584176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ourier New" pitchFamily="49" charset="0"/>
                </a:rPr>
                <a:t>T1</a:t>
              </a:r>
              <a:endPara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932040" y="5088507"/>
              <a:ext cx="1080120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ourier New" pitchFamily="49" charset="0"/>
                </a:rPr>
                <a:t>T2</a:t>
              </a:r>
              <a:endPara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421752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 of Deadlock Avoidance via Scheduling (2)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More contention for the same resources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 possible schedule that guarantees that </a:t>
            </a:r>
            <a:r>
              <a:rPr lang="en-US" altLang="ko-KR" i="1" dirty="0"/>
              <a:t>no deadlock </a:t>
            </a:r>
            <a:r>
              <a:rPr lang="en-US" altLang="ko-KR" dirty="0"/>
              <a:t>could ever occur.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2"/>
            <a:r>
              <a:rPr lang="en-US" altLang="ko-KR" dirty="0"/>
              <a:t>The total time to complete the jobs is lengthened considerably.</a:t>
            </a:r>
          </a:p>
          <a:p>
            <a:pPr lvl="2"/>
            <a:endParaRPr lang="en-US" altLang="ko-KR" dirty="0"/>
          </a:p>
          <a:p>
            <a:pPr marL="457200" lvl="1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907705" y="1650504"/>
          <a:ext cx="53285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5982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T1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T2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T3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T4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L1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yes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yes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L2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yes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yes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yes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2051720" y="3785717"/>
            <a:ext cx="4536504" cy="1011435"/>
            <a:chOff x="1979712" y="3645024"/>
            <a:chExt cx="4536504" cy="1011435"/>
          </a:xfrm>
        </p:grpSpPr>
        <p:sp>
          <p:nvSpPr>
            <p:cNvPr id="13" name="TextBox 12"/>
            <p:cNvSpPr txBox="1"/>
            <p:nvPr/>
          </p:nvSpPr>
          <p:spPr>
            <a:xfrm>
              <a:off x="1979713" y="3707160"/>
              <a:ext cx="784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>
                  <a:latin typeface="맑은 고딕" pitchFamily="50" charset="-127"/>
                  <a:ea typeface="맑은 고딕" pitchFamily="50" charset="-127"/>
                </a:rPr>
                <a:t>CPU 1</a:t>
              </a: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79712" y="4230961"/>
              <a:ext cx="784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>
                  <a:latin typeface="맑은 고딕" pitchFamily="50" charset="-127"/>
                  <a:ea typeface="맑은 고딕" pitchFamily="50" charset="-127"/>
                </a:rPr>
                <a:t>CPU 2</a:t>
              </a: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508104" y="4224411"/>
              <a:ext cx="1008112" cy="4320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ourier New" pitchFamily="49" charset="0"/>
                </a:rPr>
                <a:t>T3</a:t>
              </a:r>
              <a:endPara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843808" y="3645024"/>
              <a:ext cx="1296144" cy="4320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ourier New" pitchFamily="49" charset="0"/>
                </a:rPr>
                <a:t>T4</a:t>
              </a:r>
              <a:endPara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843808" y="4224411"/>
              <a:ext cx="1584176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ourier New" pitchFamily="49" charset="0"/>
                </a:rPr>
                <a:t>T1</a:t>
              </a:r>
              <a:endPara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427984" y="4224411"/>
              <a:ext cx="1080120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ourier New" pitchFamily="49" charset="0"/>
                </a:rPr>
                <a:t>T2</a:t>
              </a:r>
              <a:endPara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011362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Detect and Recover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Allow deadlock </a:t>
            </a:r>
            <a:r>
              <a:rPr lang="en-US" altLang="ko-KR" dirty="0"/>
              <a:t>to occasionally occur and then </a:t>
            </a:r>
            <a:r>
              <a:rPr lang="en-US" altLang="ko-KR" i="1" dirty="0"/>
              <a:t>take some action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b="1" dirty="0"/>
              <a:t>Example</a:t>
            </a:r>
            <a:r>
              <a:rPr lang="en-US" altLang="ko-KR" dirty="0"/>
              <a:t>: if an OS froze, you would reboot it.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Many database systems employ </a:t>
            </a:r>
            <a:r>
              <a:rPr lang="en-US" altLang="ko-KR" i="1" dirty="0"/>
              <a:t>deadlock detection</a:t>
            </a:r>
            <a:r>
              <a:rPr lang="en-US" altLang="ko-KR" dirty="0"/>
              <a:t> and </a:t>
            </a:r>
            <a:r>
              <a:rPr lang="en-US" altLang="ko-KR" i="1" dirty="0"/>
              <a:t>recovery technique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A deadlock detector </a:t>
            </a:r>
            <a:r>
              <a:rPr lang="en-US" altLang="ko-KR" b="1" dirty="0"/>
              <a:t>runs periodically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Building a </a:t>
            </a:r>
            <a:r>
              <a:rPr lang="en-US" altLang="ko-KR" b="1" dirty="0"/>
              <a:t>resource graph </a:t>
            </a:r>
            <a:r>
              <a:rPr lang="en-US" altLang="ko-KR" dirty="0"/>
              <a:t>and checking it for cycles.</a:t>
            </a:r>
          </a:p>
          <a:p>
            <a:pPr lvl="1"/>
            <a:r>
              <a:rPr lang="en-US" altLang="ko-KR" dirty="0"/>
              <a:t>In deadlock, the system </a:t>
            </a:r>
            <a:r>
              <a:rPr lang="en-US" altLang="ko-KR" b="1" dirty="0"/>
              <a:t>need to be restarted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05436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Non-deadlocked bugs</a:t>
            </a:r>
          </a:p>
          <a:p>
            <a:pPr lvl="1"/>
            <a:r>
              <a:rPr lang="en-US" dirty="0"/>
              <a:t>Atomicity violation</a:t>
            </a:r>
          </a:p>
          <a:p>
            <a:pPr lvl="1"/>
            <a:r>
              <a:rPr lang="en-US" dirty="0"/>
              <a:t>Ordering violation</a:t>
            </a:r>
          </a:p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Enforcing the lock order</a:t>
            </a:r>
          </a:p>
          <a:p>
            <a:pPr lvl="1"/>
            <a:r>
              <a:rPr lang="en-US" dirty="0"/>
              <a:t>Lockless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1473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539552" y="2906713"/>
            <a:ext cx="8424936" cy="1500187"/>
          </a:xfrm>
        </p:spPr>
        <p:txBody>
          <a:bodyPr/>
          <a:lstStyle/>
          <a:p>
            <a:r>
              <a:rPr lang="en-US" altLang="ko-KR" dirty="0"/>
              <a:t>33. Event-based Concurrency (Advanced)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31883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Event-based Concurrency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 different style of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concurrent programming</a:t>
            </a:r>
          </a:p>
          <a:p>
            <a:pPr lvl="1"/>
            <a:r>
              <a:rPr lang="en-US" altLang="ko-KR" dirty="0"/>
              <a:t>Used in </a:t>
            </a:r>
            <a:r>
              <a:rPr lang="en-US" altLang="ko-KR" i="1" dirty="0"/>
              <a:t>GUI-based applications</a:t>
            </a:r>
            <a:r>
              <a:rPr lang="en-US" altLang="ko-KR" dirty="0"/>
              <a:t>, some types of </a:t>
            </a:r>
            <a:r>
              <a:rPr lang="en-US" altLang="ko-KR" i="1" dirty="0"/>
              <a:t>internet servers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r>
              <a:rPr lang="en-US" altLang="ko-KR" b="1" dirty="0"/>
              <a:t>The problem </a:t>
            </a:r>
            <a:r>
              <a:rPr lang="en-US" altLang="ko-KR" dirty="0"/>
              <a:t>that event-based concurrency addresses is two-fold.</a:t>
            </a:r>
          </a:p>
          <a:p>
            <a:pPr lvl="1"/>
            <a:r>
              <a:rPr lang="en-US" altLang="ko-KR" u="sng" dirty="0"/>
              <a:t>Managing concurrency correctly</a:t>
            </a:r>
            <a:r>
              <a:rPr lang="en-US" altLang="ko-KR" dirty="0"/>
              <a:t> in multi-threaded applications.</a:t>
            </a:r>
          </a:p>
          <a:p>
            <a:pPr lvl="2"/>
            <a:r>
              <a:rPr lang="en-US" altLang="ko-KR" dirty="0"/>
              <a:t>Missing locks, deadlock, and other nasty problems can arise.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The developer has little or no control over </a:t>
            </a:r>
            <a:r>
              <a:rPr lang="en-US" altLang="ko-KR" u="sng" dirty="0"/>
              <a:t>what is scheduled</a:t>
            </a:r>
            <a:r>
              <a:rPr lang="en-US" altLang="ko-KR" dirty="0"/>
              <a:t> at a given moment in time.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0282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Basic Idea: An Event Loop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approach:</a:t>
            </a:r>
          </a:p>
          <a:p>
            <a:pPr lvl="1"/>
            <a:r>
              <a:rPr lang="en-US" altLang="ko-KR" b="1" dirty="0"/>
              <a:t>Wait</a:t>
            </a:r>
            <a:r>
              <a:rPr lang="en-US" altLang="ko-KR" dirty="0"/>
              <a:t> for something (i.e., an “</a:t>
            </a:r>
            <a:r>
              <a:rPr lang="en-US" altLang="ko-KR" i="1" dirty="0"/>
              <a:t>event</a:t>
            </a:r>
            <a:r>
              <a:rPr lang="en-US" altLang="ko-KR" dirty="0"/>
              <a:t>”)to occur.</a:t>
            </a:r>
          </a:p>
          <a:p>
            <a:pPr lvl="1"/>
            <a:r>
              <a:rPr lang="en-US" altLang="ko-KR" dirty="0"/>
              <a:t>When it does, </a:t>
            </a:r>
            <a:r>
              <a:rPr lang="en-US" altLang="ko-KR" b="1" dirty="0"/>
              <a:t>check</a:t>
            </a:r>
            <a:r>
              <a:rPr lang="en-US" altLang="ko-KR" dirty="0"/>
              <a:t> what type of event it is.</a:t>
            </a:r>
          </a:p>
          <a:p>
            <a:pPr lvl="1"/>
            <a:r>
              <a:rPr lang="en-US" altLang="ko-KR" b="1" dirty="0"/>
              <a:t>Do</a:t>
            </a:r>
            <a:r>
              <a:rPr lang="en-US" altLang="ko-KR" dirty="0"/>
              <a:t> the small amount of work it requires.</a:t>
            </a:r>
          </a:p>
          <a:p>
            <a:r>
              <a:rPr lang="en-US" altLang="ko-KR" dirty="0"/>
              <a:t>Example: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47664" y="3429000"/>
            <a:ext cx="5832648" cy="11695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rIns="9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events =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getEvents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e in events )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processEvent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(e); 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// event handler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187624" y="5229200"/>
            <a:ext cx="6768752" cy="792088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How exactly does an event-based server determine </a:t>
            </a:r>
          </a:p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which events are 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taking place</a:t>
            </a:r>
            <a:r>
              <a:rPr lang="en-US" altLang="ko-KR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4598551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 canonical event-based server (Pseudo code)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5739232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 Important API: </a:t>
            </a:r>
            <a:r>
              <a:rPr lang="en-US" altLang="ko-KR" b="1" dirty="0">
                <a:latin typeface="Courier New" pitchFamily="49" charset="0"/>
                <a:cs typeface="Courier New" pitchFamily="49" charset="0"/>
              </a:rPr>
              <a:t>select() </a:t>
            </a:r>
            <a:r>
              <a:rPr lang="en-US" altLang="ko-KR" b="1" dirty="0"/>
              <a:t>(</a:t>
            </a:r>
            <a:r>
              <a:rPr lang="en-US" altLang="ko-KR" dirty="0"/>
              <a:t>or </a:t>
            </a:r>
            <a:r>
              <a:rPr lang="en-US" altLang="ko-KR" b="1" dirty="0">
                <a:latin typeface="Courier New" pitchFamily="49" charset="0"/>
                <a:cs typeface="Courier New" pitchFamily="49" charset="0"/>
              </a:rPr>
              <a:t>poll()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Check whether there is any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incoming I/O </a:t>
            </a:r>
            <a:r>
              <a:rPr lang="en-US" altLang="ko-KR" dirty="0"/>
              <a:t>that should be attended to.</a:t>
            </a:r>
          </a:p>
          <a:p>
            <a:pPr lvl="1"/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select()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2"/>
            <a:r>
              <a:rPr lang="en-US" altLang="ko-KR" dirty="0"/>
              <a:t>Lets a server determine that a </a:t>
            </a:r>
            <a:r>
              <a:rPr lang="en-US" altLang="ko-KR" b="1" dirty="0"/>
              <a:t>new packet has arrived </a:t>
            </a:r>
            <a:r>
              <a:rPr lang="en-US" altLang="ko-KR" dirty="0"/>
              <a:t>and is in need of processing.</a:t>
            </a:r>
          </a:p>
          <a:p>
            <a:pPr lvl="2"/>
            <a:r>
              <a:rPr lang="en-US" altLang="ko-KR" dirty="0"/>
              <a:t>Let the service know when </a:t>
            </a:r>
            <a:r>
              <a:rPr lang="en-US" altLang="ko-KR" b="1" dirty="0"/>
              <a:t>it is OK to reply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timeout</a:t>
            </a:r>
          </a:p>
          <a:p>
            <a:pPr lvl="3"/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altLang="ko-KR" dirty="0"/>
              <a:t>: Cause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select() </a:t>
            </a:r>
            <a:r>
              <a:rPr lang="en-US" altLang="ko-KR" dirty="0"/>
              <a:t>to </a:t>
            </a:r>
            <a:r>
              <a:rPr lang="en-US" altLang="ko-KR" i="1" dirty="0"/>
              <a:t>block indefinitely </a:t>
            </a:r>
            <a:r>
              <a:rPr lang="en-US" altLang="ko-KR" dirty="0"/>
              <a:t>until some descriptor is ready.</a:t>
            </a:r>
          </a:p>
          <a:p>
            <a:pPr lvl="3"/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ko-KR" dirty="0"/>
              <a:t>: Use the call to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select() </a:t>
            </a:r>
            <a:r>
              <a:rPr lang="en-US" altLang="ko-KR" dirty="0"/>
              <a:t>to </a:t>
            </a:r>
            <a:r>
              <a:rPr lang="en-US" altLang="ko-KR" i="1" dirty="0"/>
              <a:t>return immediately.</a:t>
            </a:r>
            <a:endParaRPr lang="ko-KR" altLang="en-US" i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47664" y="2043425"/>
            <a:ext cx="5976664" cy="11695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select(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nfds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fd_set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restrict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readfds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fd_set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restrict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writefds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fd_set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restrict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errorfds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timeval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restrict timeout);</a:t>
            </a:r>
          </a:p>
        </p:txBody>
      </p:sp>
    </p:spTree>
    <p:extLst>
      <p:ext uri="{BB962C8B-B14F-4D97-AF65-F5344CB8AC3E}">
        <p14:creationId xmlns:p14="http://schemas.microsoft.com/office/powerpoint/2010/main" val="869055851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Using </a:t>
            </a:r>
            <a:r>
              <a:rPr lang="en-US" altLang="ko-KR" b="1" dirty="0">
                <a:latin typeface="Courier New" pitchFamily="49" charset="0"/>
                <a:cs typeface="Courier New" pitchFamily="49" charset="0"/>
              </a:rPr>
              <a:t>select()</a:t>
            </a:r>
            <a:endParaRPr lang="ko-KR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How to use 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select() </a:t>
            </a:r>
            <a:r>
              <a:rPr lang="en-US" altLang="ko-KR" dirty="0"/>
              <a:t>to see which network descriptors have incoming messages upon them.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4" y="1916832"/>
            <a:ext cx="8280920" cy="39703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#include &lt;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#include &lt;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stdlib.h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#include &lt;sys/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time.h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#include &lt;sys/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types.h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#include &lt;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unistd.h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main(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// open and set up a bunch of sockets (not shown)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// main loop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// initialize the </a:t>
            </a:r>
            <a:r>
              <a:rPr lang="en-US" altLang="ko-KR" sz="14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fd_set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to all zero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fd_set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readFDs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FD_ZERO(&amp;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readFDs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// now set the bits for the descriptors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// this server is interested in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// (for simplicity, all of them from min to max)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…</a:t>
            </a:r>
            <a:endParaRPr lang="en-US" altLang="ko-KR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589632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Simple Code using </a:t>
            </a:r>
            <a:r>
              <a:rPr lang="en-US" altLang="ko-KR" sz="1400" b="1" dirty="0"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rPr>
              <a:t>select()</a:t>
            </a:r>
            <a:endParaRPr lang="ko-KR" altLang="en-US" sz="1400" b="1" dirty="0">
              <a:latin typeface="Courier New" panose="02070309020205020404" pitchFamily="49" charset="0"/>
              <a:ea typeface="맑은 고딕" panose="020B0503020000020004" pitchFamily="50" charset="-127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07021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Atomicity-Violation Bugs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desired </a:t>
            </a:r>
            <a:r>
              <a:rPr lang="en-US" altLang="ko-KR" b="1" dirty="0" err="1"/>
              <a:t>serializability</a:t>
            </a:r>
            <a:r>
              <a:rPr lang="en-US" altLang="ko-KR" dirty="0"/>
              <a:t> among multiple memory accesses is </a:t>
            </a:r>
            <a:r>
              <a:rPr lang="en-US" altLang="ko-KR" i="1" dirty="0"/>
              <a:t>violated</a:t>
            </a:r>
            <a:r>
              <a:rPr lang="en-US" altLang="ko-KR" dirty="0"/>
              <a:t>. </a:t>
            </a:r>
          </a:p>
          <a:p>
            <a:pPr lvl="1"/>
            <a:r>
              <a:rPr lang="en-US" altLang="ko-KR" dirty="0"/>
              <a:t>Simple Example found in MySQL:</a:t>
            </a:r>
          </a:p>
          <a:p>
            <a:pPr lvl="2"/>
            <a:r>
              <a:rPr lang="en-US" altLang="ko-KR" dirty="0"/>
              <a:t>Two different threads access the field 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proc_info</a:t>
            </a:r>
            <a:r>
              <a:rPr lang="en-US" altLang="ko-KR" dirty="0"/>
              <a:t> in the 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thd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19672" y="2946137"/>
            <a:ext cx="5976664" cy="2031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ko-K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Thread1::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 </a:t>
            </a:r>
            <a:r>
              <a:rPr lang="en-US" altLang="ko-KR" sz="1400" dirty="0">
                <a:solidFill>
                  <a:schemeClr val="accent6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  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if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-&gt;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proc_info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){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     	…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 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fputs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-&gt;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proc_info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, …);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 	…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     }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     </a:t>
            </a:r>
            <a:r>
              <a:rPr lang="en-US" altLang="ko-KR" sz="1400" b="1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Thread2::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    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-&gt;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proc_info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894287868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Using </a:t>
            </a:r>
            <a:r>
              <a:rPr lang="en-US" altLang="ko-KR" b="1" dirty="0">
                <a:latin typeface="Courier New" pitchFamily="49" charset="0"/>
                <a:cs typeface="Courier New" pitchFamily="49" charset="0"/>
              </a:rPr>
              <a:t>select()</a:t>
            </a:r>
            <a:r>
              <a:rPr lang="en-US" altLang="ko-KR" dirty="0">
                <a:latin typeface="+mj-ea"/>
                <a:cs typeface="Courier New" pitchFamily="49" charset="0"/>
              </a:rPr>
              <a:t>(Cont.)</a:t>
            </a:r>
            <a:endParaRPr lang="ko-KR" altLang="en-US" dirty="0">
              <a:latin typeface="+mj-ea"/>
              <a:cs typeface="Courier New" pitchFamily="49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4" y="1052736"/>
            <a:ext cx="8280920" cy="31085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AutoNum type="arabicPlain" startAt="18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buAutoNum type="arabicPlain" startAt="18"/>
            </a:pPr>
            <a:r>
              <a:rPr lang="da-DK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</a:t>
            </a:r>
            <a:r>
              <a:rPr lang="da-DK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da-DK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(fd = minFD; fd &lt; maxFD; fd++)</a:t>
            </a:r>
          </a:p>
          <a:p>
            <a:pPr marL="342900" indent="-342900">
              <a:buAutoNum type="arabicPlain" startAt="18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	FD_SET(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&amp;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readFDs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2900" indent="-342900">
              <a:buAutoNum type="arabicPlain" startAt="18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342900" indent="-342900">
              <a:buAutoNum type="arabicPlain" startAt="18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// do the select</a:t>
            </a:r>
          </a:p>
          <a:p>
            <a:pPr marL="342900" indent="-342900">
              <a:buAutoNum type="arabicPlain" startAt="18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rc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select(maxFD+1, &amp;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readFDs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2900" indent="-342900">
              <a:buAutoNum type="arabicPlain" startAt="18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342900" indent="-342900">
              <a:buAutoNum type="arabicPlain" startAt="18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// check which actually have data using FD_ISSET()</a:t>
            </a:r>
          </a:p>
          <a:p>
            <a:pPr marL="342900" indent="-342900">
              <a:buAutoNum type="arabicPlain" startAt="18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buAutoNum type="arabicPlain" startAt="18"/>
            </a:pPr>
            <a:r>
              <a:rPr lang="da-DK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</a:t>
            </a:r>
            <a:r>
              <a:rPr lang="da-DK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da-DK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(fd = minFD; fd &lt; maxFD; fd++)</a:t>
            </a:r>
          </a:p>
          <a:p>
            <a:pPr marL="342900" indent="-342900">
              <a:buAutoNum type="arabicPlain" startAt="18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(FD_ISSET(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&amp;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readFDs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342900" indent="-342900">
              <a:buAutoNum type="arabicPlain" startAt="18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	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processFD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2900" indent="-342900">
              <a:buAutoNum type="arabicPlain" startAt="18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	}</a:t>
            </a:r>
          </a:p>
          <a:p>
            <a:pPr marL="342900" indent="-342900">
              <a:buAutoNum type="arabicPlain" startAt="18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}</a:t>
            </a:r>
            <a:endParaRPr lang="en-US" altLang="ko-KR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8802" y="4182293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Simple Code using </a:t>
            </a:r>
            <a:r>
              <a:rPr lang="en-US" altLang="ko-KR" sz="1400" b="1" dirty="0"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rPr>
              <a:t>select()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(Cont.)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1064778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Simpler? No Locks Needed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event-based server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cannot be interrupted </a:t>
            </a:r>
            <a:r>
              <a:rPr lang="en-US" altLang="ko-KR" dirty="0"/>
              <a:t>by another thread.</a:t>
            </a:r>
          </a:p>
          <a:p>
            <a:pPr lvl="1"/>
            <a:r>
              <a:rPr lang="en-US" altLang="ko-KR" dirty="0"/>
              <a:t>With a </a:t>
            </a:r>
            <a:r>
              <a:rPr lang="en-US" altLang="ko-KR" u="sng" dirty="0"/>
              <a:t>single CPU</a:t>
            </a:r>
            <a:r>
              <a:rPr lang="en-US" altLang="ko-KR" dirty="0"/>
              <a:t> and </a:t>
            </a:r>
            <a:r>
              <a:rPr lang="en-US" altLang="ko-KR" u="sng" dirty="0"/>
              <a:t>an event-based application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It is decidedly </a:t>
            </a:r>
            <a:r>
              <a:rPr lang="en-US" altLang="ko-KR" b="1" dirty="0"/>
              <a:t>single threaded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Thus, </a:t>
            </a:r>
            <a:r>
              <a:rPr lang="en-US" altLang="ko-KR" i="1" dirty="0"/>
              <a:t>concurrency bugs </a:t>
            </a:r>
            <a:r>
              <a:rPr lang="en-US" altLang="ko-KR" dirty="0"/>
              <a:t>common in threaded programs </a:t>
            </a:r>
            <a:r>
              <a:rPr lang="en-US" altLang="ko-KR" b="1" dirty="0"/>
              <a:t>do not manifest </a:t>
            </a:r>
            <a:r>
              <a:rPr lang="en-US" altLang="ko-KR" dirty="0"/>
              <a:t>in the basic event-based approach.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62547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 Problem: Blocking System Calls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What if an event requires that you issue </a:t>
            </a:r>
            <a:r>
              <a:rPr lang="en-US" altLang="ko-KR" b="1" dirty="0"/>
              <a:t>a system call </a:t>
            </a:r>
            <a:r>
              <a:rPr lang="en-US" altLang="ko-KR" dirty="0"/>
              <a:t>that might block?</a:t>
            </a:r>
          </a:p>
          <a:p>
            <a:pPr lvl="1"/>
            <a:r>
              <a:rPr lang="en-US" altLang="ko-KR" dirty="0"/>
              <a:t>There are no other threads to run: </a:t>
            </a:r>
            <a:r>
              <a:rPr lang="en-US" altLang="ko-KR" i="1" dirty="0"/>
              <a:t>just the main event loop</a:t>
            </a:r>
          </a:p>
          <a:p>
            <a:pPr lvl="1"/>
            <a:r>
              <a:rPr lang="en-US" altLang="ko-KR" dirty="0"/>
              <a:t>The entire server will do just that: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block until the call completes</a:t>
            </a:r>
            <a:r>
              <a:rPr lang="en-US" altLang="ko-KR" dirty="0"/>
              <a:t>. </a:t>
            </a:r>
          </a:p>
          <a:p>
            <a:pPr lvl="1"/>
            <a:r>
              <a:rPr lang="en-US" altLang="ko-KR" u="sng" dirty="0"/>
              <a:t>Huge potential waste of resources</a:t>
            </a:r>
            <a:endParaRPr lang="ko-KR" altLang="en-US" u="sng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043608" y="3789040"/>
            <a:ext cx="6984776" cy="648072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In event-based systems: </a:t>
            </a:r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no blocking calls </a:t>
            </a:r>
            <a:r>
              <a:rPr lang="en-US" altLang="ko-KR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are allowed.</a:t>
            </a:r>
          </a:p>
        </p:txBody>
      </p:sp>
    </p:spTree>
    <p:extLst>
      <p:ext uri="{BB962C8B-B14F-4D97-AF65-F5344CB8AC3E}">
        <p14:creationId xmlns:p14="http://schemas.microsoft.com/office/powerpoint/2010/main" val="2409267481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 Solution: Asynchronous I/O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Enable an application to issue an I/O request and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return control immediately</a:t>
            </a:r>
            <a:r>
              <a:rPr lang="en-US" altLang="ko-KR" dirty="0"/>
              <a:t> to the caller, before the I/O has completed.</a:t>
            </a:r>
          </a:p>
          <a:p>
            <a:pPr lvl="1"/>
            <a:r>
              <a:rPr lang="en-US" altLang="ko-KR" dirty="0"/>
              <a:t>Example: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2"/>
            <a:r>
              <a:rPr lang="en-US" altLang="ko-KR" dirty="0"/>
              <a:t>An Interface provided on </a:t>
            </a:r>
            <a:r>
              <a:rPr lang="en-US" altLang="ko-KR" i="1" dirty="0"/>
              <a:t>Max OS X</a:t>
            </a:r>
          </a:p>
          <a:p>
            <a:pPr lvl="2"/>
            <a:r>
              <a:rPr lang="en-US" altLang="ko-KR" dirty="0"/>
              <a:t>The APIs revolve around a basic structure, the </a:t>
            </a:r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aiocb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dirty="0"/>
              <a:t>or </a:t>
            </a:r>
            <a:r>
              <a:rPr lang="en-US" altLang="ko-KR" b="1" dirty="0"/>
              <a:t>AIO control block</a:t>
            </a:r>
            <a:r>
              <a:rPr lang="en-US" altLang="ko-KR" dirty="0">
                <a:solidFill>
                  <a:schemeClr val="accent6"/>
                </a:solidFill>
              </a:rPr>
              <a:t> </a:t>
            </a:r>
            <a:r>
              <a:rPr lang="en-US" altLang="ko-KR" dirty="0"/>
              <a:t>in common terminology.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87624" y="2492896"/>
            <a:ext cx="6912768" cy="138499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aiocb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aio_fildes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	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/* File descriptor */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off_t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aio_offset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/* File offset */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volatile void 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aio_buf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/* Location of buffer */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aio_nbytes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/* Length of transfer */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176447713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 Solution: Asynchronous I/O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Asynchronous API:</a:t>
            </a:r>
          </a:p>
          <a:p>
            <a:pPr lvl="1"/>
            <a:r>
              <a:rPr lang="en-US" altLang="ko-KR" dirty="0"/>
              <a:t>To issue an asynchronous read to a file</a:t>
            </a:r>
          </a:p>
          <a:p>
            <a:pPr lvl="1"/>
            <a:endParaRPr lang="en-US" altLang="ko-KR" dirty="0"/>
          </a:p>
          <a:p>
            <a:pPr lvl="2"/>
            <a:r>
              <a:rPr lang="en-US" altLang="ko-KR" dirty="0"/>
              <a:t>If successful, it returns right away and the application can continue with its work.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Checks whether the request referred to by </a:t>
            </a:r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aiocbp</a:t>
            </a:r>
            <a:r>
              <a:rPr lang="en-US" altLang="ko-KR" dirty="0"/>
              <a:t> has completed.</a:t>
            </a:r>
          </a:p>
          <a:p>
            <a:pPr lvl="1"/>
            <a:endParaRPr lang="en-US" altLang="ko-KR" dirty="0"/>
          </a:p>
          <a:p>
            <a:pPr lvl="2"/>
            <a:r>
              <a:rPr lang="en-US" altLang="ko-KR" dirty="0"/>
              <a:t>An application can </a:t>
            </a:r>
            <a:r>
              <a:rPr lang="en-US" altLang="ko-KR" b="1" dirty="0"/>
              <a:t>periodically pool </a:t>
            </a:r>
            <a:r>
              <a:rPr lang="en-US" altLang="ko-KR" dirty="0"/>
              <a:t>the system via 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aio_error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</a:p>
          <a:p>
            <a:pPr lvl="2"/>
            <a:r>
              <a:rPr lang="en-US" altLang="ko-KR" dirty="0"/>
              <a:t>If it has completed, returns success.</a:t>
            </a:r>
          </a:p>
          <a:p>
            <a:pPr lvl="2"/>
            <a:r>
              <a:rPr lang="en-US" altLang="ko-KR" dirty="0"/>
              <a:t>If not, EINPROGRESS is returned.</a:t>
            </a:r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66714" y="1933382"/>
            <a:ext cx="6301630" cy="415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aio_read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aiocb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aiocbp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6714" y="4149080"/>
            <a:ext cx="6301630" cy="415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aio_error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aiocb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aiocbp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209762653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 Solution: Asynchronous I/O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Interrupt</a:t>
            </a:r>
          </a:p>
          <a:p>
            <a:pPr lvl="1"/>
            <a:r>
              <a:rPr lang="en-US" altLang="ko-KR" dirty="0"/>
              <a:t>Remedy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the overhead to check </a:t>
            </a:r>
            <a:r>
              <a:rPr lang="en-US" altLang="ko-KR" dirty="0"/>
              <a:t>whether an I/O has completed</a:t>
            </a:r>
          </a:p>
          <a:p>
            <a:pPr lvl="1"/>
            <a:r>
              <a:rPr lang="en-US" altLang="ko-KR" dirty="0"/>
              <a:t>Using </a:t>
            </a:r>
            <a:r>
              <a:rPr lang="en-US" altLang="ko-KR" b="1" dirty="0"/>
              <a:t>UNIX signals </a:t>
            </a:r>
            <a:r>
              <a:rPr lang="en-US" altLang="ko-KR" dirty="0"/>
              <a:t>to inform applications when an asynchronous I/O completes.</a:t>
            </a:r>
          </a:p>
          <a:p>
            <a:pPr lvl="1"/>
            <a:r>
              <a:rPr lang="en-US" altLang="ko-KR" dirty="0"/>
              <a:t>Removing the need to </a:t>
            </a:r>
            <a:r>
              <a:rPr lang="en-US" altLang="ko-KR" i="1" dirty="0"/>
              <a:t>repeatedly ask the system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45363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Another Problem: State Management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code of event-based approach is generally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more complicated</a:t>
            </a:r>
            <a:r>
              <a:rPr lang="en-US" altLang="ko-KR" dirty="0"/>
              <a:t> to write than </a:t>
            </a:r>
            <a:r>
              <a:rPr lang="en-US" altLang="ko-KR" i="1" dirty="0"/>
              <a:t>traditional thread-based</a:t>
            </a:r>
            <a:r>
              <a:rPr lang="en-US" altLang="ko-KR" dirty="0"/>
              <a:t> code.</a:t>
            </a:r>
          </a:p>
          <a:p>
            <a:pPr lvl="1"/>
            <a:r>
              <a:rPr lang="en-US" altLang="ko-KR" dirty="0"/>
              <a:t>It must package up some program state for the next event handler to use when the I/O completes.</a:t>
            </a:r>
          </a:p>
          <a:p>
            <a:pPr lvl="1"/>
            <a:r>
              <a:rPr lang="en-US" altLang="ko-KR" dirty="0"/>
              <a:t>The state the program needs is on the stack of the thread.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b="1" dirty="0">
                <a:sym typeface="Wingdings" panose="05000000000000000000" pitchFamily="2" charset="2"/>
              </a:rPr>
              <a:t>manual stack management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89662"/>
      </p:ext>
    </p:extLst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Another Problem: State Management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sym typeface="Wingdings" panose="05000000000000000000" pitchFamily="2" charset="2"/>
              </a:rPr>
              <a:t>Example</a:t>
            </a:r>
            <a:r>
              <a:rPr lang="en-US" altLang="ko-KR" dirty="0">
                <a:sym typeface="Wingdings" panose="05000000000000000000" pitchFamily="2" charset="2"/>
              </a:rPr>
              <a:t> (an event-based system):</a:t>
            </a:r>
          </a:p>
          <a:p>
            <a:endParaRPr lang="en-US" altLang="ko-KR" b="1" dirty="0">
              <a:sym typeface="Wingdings" panose="05000000000000000000" pitchFamily="2" charset="2"/>
            </a:endParaRPr>
          </a:p>
          <a:p>
            <a:endParaRPr lang="en-US" altLang="ko-KR" b="1" dirty="0"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First </a:t>
            </a:r>
            <a:r>
              <a:rPr lang="en-US" altLang="ko-KR" b="1" dirty="0">
                <a:sym typeface="Wingdings" panose="05000000000000000000" pitchFamily="2" charset="2"/>
              </a:rPr>
              <a:t>issue</a:t>
            </a:r>
            <a:r>
              <a:rPr lang="en-US" altLang="ko-KR" dirty="0">
                <a:sym typeface="Wingdings" panose="05000000000000000000" pitchFamily="2" charset="2"/>
              </a:rPr>
              <a:t> the read asynchronously.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Then, </a:t>
            </a:r>
            <a:r>
              <a:rPr lang="en-US" altLang="ko-KR" b="1" dirty="0">
                <a:sym typeface="Wingdings" panose="05000000000000000000" pitchFamily="2" charset="2"/>
              </a:rPr>
              <a:t>periodically check </a:t>
            </a:r>
            <a:r>
              <a:rPr lang="en-US" altLang="ko-KR" dirty="0">
                <a:sym typeface="Wingdings" panose="05000000000000000000" pitchFamily="2" charset="2"/>
              </a:rPr>
              <a:t>for completion of the read.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That call informs us that the </a:t>
            </a:r>
            <a:r>
              <a:rPr lang="en-US" altLang="ko-KR" b="1" dirty="0">
                <a:sym typeface="Wingdings" panose="05000000000000000000" pitchFamily="2" charset="2"/>
              </a:rPr>
              <a:t>read is complete.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does the event-based server know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what to do</a:t>
            </a:r>
            <a:r>
              <a:rPr lang="en-US" altLang="ko-KR" dirty="0"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086794" y="1484784"/>
            <a:ext cx="4501430" cy="738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rc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read(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buffer, size);</a:t>
            </a:r>
          </a:p>
          <a:p>
            <a:pPr>
              <a:lnSpc>
                <a:spcPct val="150000"/>
              </a:lnSpc>
            </a:pP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rc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write(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buffer, size);</a:t>
            </a:r>
          </a:p>
        </p:txBody>
      </p:sp>
    </p:spTree>
    <p:extLst>
      <p:ext uri="{BB962C8B-B14F-4D97-AF65-F5344CB8AC3E}">
        <p14:creationId xmlns:p14="http://schemas.microsoft.com/office/powerpoint/2010/main" val="817822470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Another Problem: State Management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sym typeface="Wingdings" panose="05000000000000000000" pitchFamily="2" charset="2"/>
              </a:rPr>
              <a:t>Solution: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continuation</a:t>
            </a:r>
          </a:p>
          <a:p>
            <a:pPr lvl="1"/>
            <a:r>
              <a:rPr lang="en-US" altLang="ko-KR" b="1" dirty="0">
                <a:sym typeface="Wingdings" panose="05000000000000000000" pitchFamily="2" charset="2"/>
              </a:rPr>
              <a:t>Record</a:t>
            </a:r>
            <a:r>
              <a:rPr lang="en-US" altLang="ko-KR" dirty="0">
                <a:sym typeface="Wingdings" panose="05000000000000000000" pitchFamily="2" charset="2"/>
              </a:rPr>
              <a:t> the needed information to finish processing this event </a:t>
            </a:r>
            <a:r>
              <a:rPr lang="en-US" altLang="ko-KR" i="1" dirty="0">
                <a:sym typeface="Wingdings" panose="05000000000000000000" pitchFamily="2" charset="2"/>
              </a:rPr>
              <a:t>in some data structure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When the event happens (i.e., when the disk I/O completes), </a:t>
            </a:r>
            <a:r>
              <a:rPr lang="en-US" altLang="ko-KR" b="1" dirty="0">
                <a:sym typeface="Wingdings" panose="05000000000000000000" pitchFamily="2" charset="2"/>
              </a:rPr>
              <a:t>look up </a:t>
            </a:r>
            <a:r>
              <a:rPr lang="en-US" altLang="ko-KR" dirty="0">
                <a:sym typeface="Wingdings" panose="05000000000000000000" pitchFamily="2" charset="2"/>
              </a:rPr>
              <a:t>the needed information and process the event.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67821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is still difficult with Events.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Systems moved from a single CPU to 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multiple CPUs</a:t>
            </a:r>
            <a:r>
              <a:rPr lang="en-US" altLang="ko-KR" sz="1800" dirty="0"/>
              <a:t>.</a:t>
            </a:r>
          </a:p>
          <a:p>
            <a:pPr lvl="1"/>
            <a:r>
              <a:rPr lang="en-US" altLang="ko-KR" sz="1600" dirty="0"/>
              <a:t>Some of the simplicity of the event-based approach disappeared.</a:t>
            </a:r>
          </a:p>
          <a:p>
            <a:pPr lvl="1"/>
            <a:endParaRPr lang="en-US" altLang="ko-KR" sz="1600" dirty="0"/>
          </a:p>
          <a:p>
            <a:r>
              <a:rPr lang="en-US" altLang="ko-KR" sz="1800" dirty="0"/>
              <a:t>It 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does not integrate well</a:t>
            </a:r>
            <a:r>
              <a:rPr lang="en-US" altLang="ko-KR" sz="1800" dirty="0"/>
              <a:t> with certain kinds of systems activity. </a:t>
            </a:r>
          </a:p>
          <a:p>
            <a:pPr lvl="1"/>
            <a:r>
              <a:rPr lang="en-US" altLang="ko-KR" sz="1600" b="1" dirty="0"/>
              <a:t>Ex. Paging</a:t>
            </a:r>
            <a:r>
              <a:rPr lang="en-US" altLang="ko-KR" sz="1600" dirty="0"/>
              <a:t>: A server will not make progress until page fault completes (implicit blocking).</a:t>
            </a:r>
          </a:p>
          <a:p>
            <a:pPr lvl="1"/>
            <a:endParaRPr lang="en-US" altLang="ko-KR" sz="1600" dirty="0"/>
          </a:p>
          <a:p>
            <a:r>
              <a:rPr lang="en-US" altLang="ko-KR" sz="1800" dirty="0"/>
              <a:t>Hard to manage overtime: The exact semantics of various routines changes.</a:t>
            </a:r>
          </a:p>
          <a:p>
            <a:endParaRPr lang="en-US" altLang="ko-KR" sz="1800" dirty="0"/>
          </a:p>
          <a:p>
            <a:r>
              <a:rPr lang="en-US" altLang="ko-KR" sz="1800" dirty="0"/>
              <a:t>Asynchronous disk I/O 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never quite integrates with asynchronous network I/O </a:t>
            </a:r>
            <a:r>
              <a:rPr lang="en-US" altLang="ko-KR" sz="1800" dirty="0"/>
              <a:t>in as simple and uniform a manner as you might think.</a:t>
            </a:r>
          </a:p>
          <a:p>
            <a:pPr marL="0" indent="0">
              <a:buNone/>
            </a:pPr>
            <a:endParaRPr lang="en-US" altLang="ko-KR" sz="1800" dirty="0"/>
          </a:p>
          <a:p>
            <a:pPr lvl="1"/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57026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Atomicity-Violation Bugs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Solution</a:t>
            </a:r>
            <a:r>
              <a:rPr lang="en-US" altLang="ko-KR" dirty="0"/>
              <a:t>: Simply add locks around the shared-variable references.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99592" y="1689189"/>
            <a:ext cx="7272808" cy="3323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lock = PTHREAD_MUTEX_INITIALIZER;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Thread1::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(&amp;lock);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if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-&gt;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proc_info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){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…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fputs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-&gt;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proc_info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, …);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…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}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(&amp;lock);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Thread2::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(&amp;lock);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-&gt;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proc_info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 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(&amp;lock);</a:t>
            </a:r>
          </a:p>
        </p:txBody>
      </p:sp>
    </p:spTree>
    <p:extLst>
      <p:ext uri="{BB962C8B-B14F-4D97-AF65-F5344CB8AC3E}">
        <p14:creationId xmlns:p14="http://schemas.microsoft.com/office/powerpoint/2010/main" val="4234753714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ASIDE: Unix Signals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Provide a way to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communicate with a process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i="1" dirty="0"/>
              <a:t>HUP</a:t>
            </a:r>
            <a:r>
              <a:rPr lang="en-US" altLang="ko-KR" dirty="0"/>
              <a:t> (hang up), </a:t>
            </a:r>
            <a:r>
              <a:rPr lang="en-US" altLang="ko-KR" i="1" dirty="0"/>
              <a:t>INT</a:t>
            </a:r>
            <a:r>
              <a:rPr lang="en-US" altLang="ko-KR" dirty="0"/>
              <a:t>(interrupt), </a:t>
            </a:r>
            <a:r>
              <a:rPr lang="en-US" altLang="ko-KR" i="1" dirty="0"/>
              <a:t>SEGV</a:t>
            </a:r>
            <a:r>
              <a:rPr lang="en-US" altLang="ko-KR" dirty="0"/>
              <a:t>(segmentation violation), and etc.</a:t>
            </a:r>
          </a:p>
          <a:p>
            <a:pPr lvl="1"/>
            <a:r>
              <a:rPr lang="en-US" altLang="ko-KR" b="1" dirty="0"/>
              <a:t>Example</a:t>
            </a:r>
            <a:r>
              <a:rPr lang="en-US" altLang="ko-KR" dirty="0"/>
              <a:t>: When your program encounters a </a:t>
            </a:r>
            <a:r>
              <a:rPr lang="en-US" altLang="ko-KR" i="1" dirty="0"/>
              <a:t>segmentation violation</a:t>
            </a:r>
            <a:r>
              <a:rPr lang="en-US" altLang="ko-KR" dirty="0"/>
              <a:t>, the OS sends it a </a:t>
            </a:r>
            <a:r>
              <a:rPr lang="en-US" altLang="ko-KR" i="1" dirty="0"/>
              <a:t>SIGSEGV</a:t>
            </a:r>
            <a:r>
              <a:rPr lang="en-US" altLang="ko-KR" dirty="0"/>
              <a:t>.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40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71600" y="3107863"/>
            <a:ext cx="7128792" cy="2677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signal.h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handle(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("stop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wakin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’ me up...\n");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altLang="ko-KR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main(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[]) {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signal(SIGHUP, handle);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; 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altLang="ko-KR" sz="14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doin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’ nothin’ except </a:t>
            </a:r>
            <a:r>
              <a:rPr lang="en-US" altLang="ko-KR" sz="14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catchin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’ some sigs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5785519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 simple program that goes into an infinite loop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0076383"/>
      </p:ext>
    </p:extLst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ASIDE: Unix Signals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You can send signals to it with the </a:t>
            </a:r>
            <a:r>
              <a:rPr lang="en-US" altLang="ko-KR" b="1" dirty="0"/>
              <a:t>kill command </a:t>
            </a:r>
            <a:r>
              <a:rPr lang="en-US" altLang="ko-KR" dirty="0"/>
              <a:t>line tool.</a:t>
            </a:r>
          </a:p>
          <a:p>
            <a:pPr lvl="1"/>
            <a:r>
              <a:rPr lang="en-US" altLang="ko-KR" dirty="0"/>
              <a:t>Doing so will </a:t>
            </a:r>
            <a:r>
              <a:rPr lang="en-US" altLang="ko-KR" i="1" dirty="0"/>
              <a:t>interrupt the main while loop </a:t>
            </a:r>
            <a:r>
              <a:rPr lang="en-US" altLang="ko-KR" dirty="0"/>
              <a:t>in the program and run the handler code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handle()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41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339752" y="2477214"/>
            <a:ext cx="4392488" cy="18158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prompt&gt; ./main &amp;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[3] 36705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prompt&gt; kill -HUP 36705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stop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wakin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’ me up...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prompt&gt; kill -HUP 36705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stop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wakin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’ me up...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prompt&gt; kill -HUP 36705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stop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wakin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’ me up...</a:t>
            </a:r>
          </a:p>
        </p:txBody>
      </p:sp>
    </p:spTree>
    <p:extLst>
      <p:ext uri="{BB962C8B-B14F-4D97-AF65-F5344CB8AC3E}">
        <p14:creationId xmlns:p14="http://schemas.microsoft.com/office/powerpoint/2010/main" val="3052611887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Order-Violation Bugs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desired order</a:t>
            </a:r>
            <a:r>
              <a:rPr lang="en-US" altLang="ko-KR" dirty="0"/>
              <a:t> between two memory accesses is </a:t>
            </a:r>
            <a:r>
              <a:rPr lang="en-US" altLang="ko-KR" u="sng" dirty="0"/>
              <a:t>flipped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i.e., 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ko-KR" dirty="0"/>
              <a:t> should always be executed before 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altLang="ko-KR" dirty="0"/>
              <a:t>, but the order is not enforced during execution.</a:t>
            </a:r>
          </a:p>
          <a:p>
            <a:pPr lvl="1"/>
            <a:r>
              <a:rPr lang="en-US" altLang="ko-KR" b="1" dirty="0"/>
              <a:t>Example</a:t>
            </a:r>
            <a:r>
              <a:rPr lang="en-US" altLang="ko-KR" dirty="0"/>
              <a:t>: </a:t>
            </a:r>
          </a:p>
          <a:p>
            <a:pPr lvl="2"/>
            <a:r>
              <a:rPr lang="en-US" altLang="ko-KR" dirty="0"/>
              <a:t>The code in Thread2 seems to assume that the variable </a:t>
            </a:r>
            <a:r>
              <a:rPr lang="en-US" altLang="ko-K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mThread</a:t>
            </a:r>
            <a:r>
              <a:rPr lang="en-US" altLang="ko-KR" dirty="0"/>
              <a:t> has already been </a:t>
            </a:r>
            <a:r>
              <a:rPr lang="en-US" altLang="ko-KR" i="1" dirty="0"/>
              <a:t>initialized</a:t>
            </a:r>
            <a:r>
              <a:rPr lang="en-US" altLang="ko-KR" dirty="0"/>
              <a:t> (and is not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altLang="ko-KR" dirty="0"/>
              <a:t>).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03648" y="3845947"/>
            <a:ext cx="6480720" cy="2031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Thread1::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init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(){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mThread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PR_CreateThread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mMain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…); 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}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Thread2::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mMain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(…){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mState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mThread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-&gt;State 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3391482847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Order-Violation Bugs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5000" y="856685"/>
            <a:ext cx="8786812" cy="5501258"/>
          </a:xfrm>
        </p:spPr>
        <p:txBody>
          <a:bodyPr/>
          <a:lstStyle/>
          <a:p>
            <a:r>
              <a:rPr lang="en-US" altLang="ko-KR" sz="1800" b="1" dirty="0"/>
              <a:t>Solution</a:t>
            </a:r>
            <a:r>
              <a:rPr lang="en-US" altLang="ko-KR" sz="1800" dirty="0"/>
              <a:t>: Enforce ordering using 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</a:rPr>
              <a:t>condition variables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30203" y="1916832"/>
            <a:ext cx="7776864" cy="3754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pthread_mutex_t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mtLock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PTHREAD_MUTEX_INITIALIZER;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mtCond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PTHREAD_COND_INITIALIZER;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mtInit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Thread 1::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init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(){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…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mThread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PR_CreateThread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mMain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,…);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signal that the thread has been created.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mtLock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mtInit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pthread_cond_signal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mtCond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mtLock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…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}</a:t>
            </a:r>
          </a:p>
          <a:p>
            <a:pPr marL="342900" indent="-342900">
              <a:buAutoNum type="arabicPlain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272722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Order-Violation Bugs (Cont.)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64518" y="1412196"/>
            <a:ext cx="7776864" cy="2462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AutoNum type="arabicPlain" startAt="18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Thread2::</a:t>
            </a:r>
          </a:p>
          <a:p>
            <a:pPr marL="342900" indent="-342900">
              <a:buAutoNum type="arabicPlain" startAt="18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mMain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(…){</a:t>
            </a:r>
          </a:p>
          <a:p>
            <a:pPr marL="342900" indent="-342900">
              <a:buFont typeface="Wingdings" panose="05000000000000000000" pitchFamily="2" charset="2"/>
              <a:buAutoNum type="arabicPlain" startAt="21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wait for the thread to be initialized …</a:t>
            </a:r>
          </a:p>
          <a:p>
            <a:pPr marL="342900" indent="-342900">
              <a:buAutoNum type="arabicPlain" startAt="21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mtLock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pPr marL="342900" indent="-342900">
              <a:buAutoNum type="arabicPlain" startAt="21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while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mtInit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</a:t>
            </a:r>
          </a:p>
          <a:p>
            <a:pPr marL="342900" indent="-342900">
              <a:buAutoNum type="arabicPlain" startAt="21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pthread_cond_wait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mtCond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&amp;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mtLock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pPr marL="342900" indent="-342900">
              <a:buAutoNum type="arabicPlain" startAt="21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pthread_mutex_unlock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mtLock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pPr marL="342900" indent="-342900">
              <a:buAutoNum type="arabicPlain" startAt="21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</a:p>
          <a:p>
            <a:pPr marL="342900" indent="-342900">
              <a:buAutoNum type="arabicPlain" startAt="21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mState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 err="1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mThread</a:t>
            </a: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-&gt;State; </a:t>
            </a:r>
          </a:p>
          <a:p>
            <a:pPr marL="342900" indent="-342900">
              <a:buAutoNum type="arabicPlain" startAt="21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	…</a:t>
            </a:r>
          </a:p>
          <a:p>
            <a:pPr marL="342900" indent="-342900">
              <a:buAutoNum type="arabicPlain" startAt="21"/>
            </a:pPr>
            <a:r>
              <a:rPr lang="en-US" altLang="ko-KR" sz="1400" dirty="0">
                <a:solidFill>
                  <a:schemeClr val="tx1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}</a:t>
            </a:r>
            <a:endParaRPr lang="en-US" altLang="ko-KR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20193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Deadlock Bugs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sz="1000" dirty="0"/>
          </a:p>
          <a:p>
            <a:pPr lvl="1"/>
            <a:r>
              <a:rPr lang="en-US" altLang="ko-KR" dirty="0">
                <a:cs typeface="Courier New" panose="02070309020205020404" pitchFamily="49" charset="0"/>
              </a:rPr>
              <a:t>The presence of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a cycle</a:t>
            </a:r>
          </a:p>
          <a:p>
            <a:pPr lvl="2"/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Thread1</a:t>
            </a:r>
            <a:r>
              <a:rPr lang="en-US" altLang="ko-KR" dirty="0"/>
              <a:t> is holding a lock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L1</a:t>
            </a:r>
            <a:r>
              <a:rPr lang="en-US" altLang="ko-KR" dirty="0"/>
              <a:t> and waiting for another one,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Thread2</a:t>
            </a:r>
            <a:r>
              <a:rPr lang="en-US" altLang="ko-KR" dirty="0"/>
              <a:t> that holds lock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  <a:r>
              <a:rPr lang="en-US" altLang="ko-KR" dirty="0"/>
              <a:t> is waiting for </a:t>
            </a: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L1</a:t>
            </a:r>
            <a:r>
              <a:rPr lang="en-US" altLang="ko-KR" dirty="0"/>
              <a:t> to be release.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2411760" y="836712"/>
          <a:ext cx="4320480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Thread 1: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lock(L1);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lock(L2);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Thread 2: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lock(L2);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lock(L1);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9" name="그룹 28"/>
          <p:cNvGrpSpPr/>
          <p:nvPr/>
        </p:nvGrpSpPr>
        <p:grpSpPr>
          <a:xfrm>
            <a:off x="3059832" y="3501008"/>
            <a:ext cx="2988216" cy="2756049"/>
            <a:chOff x="3131840" y="3697287"/>
            <a:chExt cx="2988216" cy="2756049"/>
          </a:xfrm>
        </p:grpSpPr>
        <p:sp>
          <p:nvSpPr>
            <p:cNvPr id="10" name="직사각형 9"/>
            <p:cNvSpPr/>
            <p:nvPr/>
          </p:nvSpPr>
          <p:spPr>
            <a:xfrm>
              <a:off x="5160608" y="3789040"/>
              <a:ext cx="828000" cy="72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algn="ctr"/>
              <a:r>
                <a:rPr lang="en-US" altLang="ko-KR" sz="1200" dirty="0">
                  <a:solidFill>
                    <a:prstClr val="black"/>
                  </a:solidFill>
                  <a:latin typeface="Courier New" panose="02070309020205020404" pitchFamily="49" charset="0"/>
                  <a:ea typeface="맑은 고딕" pitchFamily="50" charset="-127"/>
                  <a:cs typeface="Courier New" panose="02070309020205020404" pitchFamily="49" charset="0"/>
                </a:rPr>
                <a:t>Lock L1</a:t>
              </a:r>
              <a:endParaRPr lang="ko-KR" altLang="en-US" sz="12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3131840" y="3697287"/>
              <a:ext cx="1044000" cy="90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algn="ctr"/>
              <a:r>
                <a:rPr lang="en-US" altLang="ko-KR" sz="1200" dirty="0">
                  <a:solidFill>
                    <a:prstClr val="black"/>
                  </a:solidFill>
                  <a:latin typeface="Courier New" panose="02070309020205020404" pitchFamily="49" charset="0"/>
                  <a:ea typeface="맑은 고딕" pitchFamily="50" charset="-127"/>
                  <a:cs typeface="Courier New" panose="02070309020205020404" pitchFamily="49" charset="0"/>
                </a:rPr>
                <a:t>Thread 1</a:t>
              </a:r>
              <a:endParaRPr lang="ko-KR" altLang="en-US" sz="12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248267" y="5661328"/>
              <a:ext cx="828000" cy="72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algn="ctr"/>
              <a:r>
                <a:rPr lang="en-US" altLang="ko-KR" sz="1200" dirty="0">
                  <a:solidFill>
                    <a:prstClr val="black"/>
                  </a:solidFill>
                  <a:latin typeface="Courier New" panose="02070309020205020404" pitchFamily="49" charset="0"/>
                  <a:ea typeface="맑은 고딕" pitchFamily="50" charset="-127"/>
                  <a:cs typeface="Courier New" panose="02070309020205020404" pitchFamily="49" charset="0"/>
                </a:rPr>
                <a:t>Lock L2</a:t>
              </a:r>
              <a:endParaRPr lang="ko-KR" altLang="en-US" sz="12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5076056" y="5553336"/>
              <a:ext cx="1044000" cy="90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algn="ctr"/>
              <a:r>
                <a:rPr lang="en-US" altLang="ko-KR" sz="1200" dirty="0">
                  <a:solidFill>
                    <a:prstClr val="black"/>
                  </a:solidFill>
                  <a:latin typeface="Courier New" panose="02070309020205020404" pitchFamily="49" charset="0"/>
                  <a:ea typeface="맑은 고딕" pitchFamily="50" charset="-127"/>
                  <a:cs typeface="Courier New" panose="02070309020205020404" pitchFamily="49" charset="0"/>
                </a:rPr>
                <a:t>Thread 2</a:t>
              </a:r>
              <a:endParaRPr lang="ko-KR" altLang="en-US" sz="1200" dirty="0">
                <a:solidFill>
                  <a:prstClr val="black"/>
                </a:solidFill>
                <a:latin typeface="Courier New" panose="02070309020205020404" pitchFamily="49" charset="0"/>
                <a:ea typeface="맑은 고딕" pitchFamily="50" charset="-127"/>
                <a:cs typeface="Courier New" panose="02070309020205020404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37978" y="3813249"/>
              <a:ext cx="606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맑은 고딕" pitchFamily="50" charset="-127"/>
                  <a:ea typeface="맑은 고딕" pitchFamily="50" charset="-127"/>
                </a:rPr>
                <a:t>Holds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 flipV="1">
              <a:off x="3653840" y="4652590"/>
              <a:ext cx="0" cy="971274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6200000">
              <a:off x="2910772" y="4959676"/>
              <a:ext cx="982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맑은 고딕" pitchFamily="50" charset="-127"/>
                  <a:ea typeface="맑은 고딕" pitchFamily="50" charset="-127"/>
                </a:rPr>
                <a:t>Wanted by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 flipH="1">
              <a:off x="4188408" y="6021328"/>
              <a:ext cx="794667" cy="0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375594" y="6054065"/>
              <a:ext cx="606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맑은 고딕" pitchFamily="50" charset="-127"/>
                  <a:ea typeface="맑은 고딕" pitchFamily="50" charset="-127"/>
                </a:rPr>
                <a:t>Holds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5400000">
              <a:off x="5286622" y="4933693"/>
              <a:ext cx="982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>
                  <a:latin typeface="맑은 고딕" pitchFamily="50" charset="-127"/>
                  <a:ea typeface="맑은 고딕" pitchFamily="50" charset="-127"/>
                </a:rPr>
                <a:t>Wanted by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 flipH="1">
              <a:off x="4243772" y="4157199"/>
              <a:ext cx="79466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flipV="1">
              <a:off x="5556560" y="4580412"/>
              <a:ext cx="0" cy="971274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140434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Conditions for Deadlock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u="sng" dirty="0"/>
              <a:t>Four conditions</a:t>
            </a:r>
            <a:r>
              <a:rPr lang="en-US" altLang="ko-KR" dirty="0"/>
              <a:t> need to hold for a deadlock to occur.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If any of these four conditions are not met, </a:t>
            </a:r>
            <a:r>
              <a:rPr lang="en-US" altLang="ko-KR" b="1" dirty="0"/>
              <a:t>deadlock cannot occur</a:t>
            </a:r>
            <a:r>
              <a:rPr lang="en-US" altLang="ko-KR" dirty="0"/>
              <a:t>.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39267" y="1484784"/>
          <a:ext cx="8136904" cy="295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9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Condition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Description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Mutual Exclusion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Threads claim exclusive control of resources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that they require.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25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Hold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-and-wait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Threads hold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resources allocated to them while waiting for additional resources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74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No preemption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Resources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cannot be forcibly removed from threads that are holding them.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25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Circular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wait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There exists a circular chain of threads such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that each thread holds one more resources that are being requested by the next thread in the chain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132314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양식_공청회_발표자료-총괄-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252000" rtlCol="0" anchor="ctr"/>
      <a:lstStyle>
        <a:defPPr>
          <a:defRPr sz="1600" dirty="0" smtClean="0">
            <a:solidFill>
              <a:srgbClr val="00B050"/>
            </a:solidFill>
            <a:latin typeface="Courier New" pitchFamily="49" charset="0"/>
            <a:ea typeface="맑은 고딕" pitchFamily="50" charset="-127"/>
            <a:cs typeface="Courier New" pitchFamily="49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110423</TotalTime>
  <Words>3110</Words>
  <Application>Microsoft Office PowerPoint</Application>
  <PresentationFormat>화면 슬라이드 쇼(4:3)</PresentationFormat>
  <Paragraphs>548</Paragraphs>
  <Slides>41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51" baseType="lpstr">
      <vt:lpstr>Adobe Arabic</vt:lpstr>
      <vt:lpstr>Adobe 고딕 Std B</vt:lpstr>
      <vt:lpstr>Courier</vt:lpstr>
      <vt:lpstr>HY견고딕</vt:lpstr>
      <vt:lpstr>굴림</vt:lpstr>
      <vt:lpstr>맑은 고딕</vt:lpstr>
      <vt:lpstr>Arial</vt:lpstr>
      <vt:lpstr>Courier New</vt:lpstr>
      <vt:lpstr>Wingdings</vt:lpstr>
      <vt:lpstr>양식_공청회_발표자료-총괄-양식</vt:lpstr>
      <vt:lpstr>Operating Systems </vt:lpstr>
      <vt:lpstr>PowerPoint 프레젠테이션</vt:lpstr>
      <vt:lpstr>Atomicity-Violation Bugs </vt:lpstr>
      <vt:lpstr>Atomicity-Violation Bugs (Cont.)</vt:lpstr>
      <vt:lpstr>Order-Violation Bugs</vt:lpstr>
      <vt:lpstr>Order-Violation Bugs (Cont.)</vt:lpstr>
      <vt:lpstr>Order-Violation Bugs (Cont.)</vt:lpstr>
      <vt:lpstr>Deadlock Bugs</vt:lpstr>
      <vt:lpstr>Conditions for Deadlock</vt:lpstr>
      <vt:lpstr>Prevention – Circular Wait</vt:lpstr>
      <vt:lpstr>Avoiding Circular Wait</vt:lpstr>
      <vt:lpstr>Prevention – Hold-and-wait</vt:lpstr>
      <vt:lpstr>Prevention – No Preemption</vt:lpstr>
      <vt:lpstr>Prevention – No Preemption (Cont.)</vt:lpstr>
      <vt:lpstr>Prevention – Mutual Exclusion</vt:lpstr>
      <vt:lpstr>Prevention – lock free increment()</vt:lpstr>
      <vt:lpstr>Prevention – lock free insert()</vt:lpstr>
      <vt:lpstr>Insert with lock</vt:lpstr>
      <vt:lpstr>Lock-free insert</vt:lpstr>
      <vt:lpstr>Deadlock Avoidance via Scheduling</vt:lpstr>
      <vt:lpstr>Example of Deadlock Avoidance via Scheduling (1) </vt:lpstr>
      <vt:lpstr>Example of Deadlock Avoidance via Scheduling (2) </vt:lpstr>
      <vt:lpstr>Detect and Recover</vt:lpstr>
      <vt:lpstr>Summary </vt:lpstr>
      <vt:lpstr>PowerPoint 프레젠테이션</vt:lpstr>
      <vt:lpstr>Event-based Concurrency</vt:lpstr>
      <vt:lpstr>The Basic Idea: An Event Loop</vt:lpstr>
      <vt:lpstr>An Important API: select() (or poll())</vt:lpstr>
      <vt:lpstr>Using select()</vt:lpstr>
      <vt:lpstr>Using select()(Cont.)</vt:lpstr>
      <vt:lpstr>Why Simpler? No Locks Needed</vt:lpstr>
      <vt:lpstr>A Problem: Blocking System Calls</vt:lpstr>
      <vt:lpstr>A Solution: Asynchronous I/O</vt:lpstr>
      <vt:lpstr>A Solution: Asynchronous I/O (Cont.)</vt:lpstr>
      <vt:lpstr>A Solution: Asynchronous I/O (Cont.)</vt:lpstr>
      <vt:lpstr>Another Problem: State Management</vt:lpstr>
      <vt:lpstr>Another Problem: State Management (Cont.)</vt:lpstr>
      <vt:lpstr>Another Problem: State Management (Cont.)</vt:lpstr>
      <vt:lpstr>What is still difficult with Events.</vt:lpstr>
      <vt:lpstr>ASIDE: Unix Signals</vt:lpstr>
      <vt:lpstr>ASIDE: Unix Signals (Cont.)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Pintos Project</dc:title>
  <dc:subject/>
  <dc:creator>유진수 (jedisty@hanyang.ac.kr)</dc:creator>
  <cp:keywords/>
  <dc:description/>
  <cp:lastModifiedBy>유승원</cp:lastModifiedBy>
  <cp:revision>4153</cp:revision>
  <cp:lastPrinted>2019-09-09T02:10:38Z</cp:lastPrinted>
  <dcterms:created xsi:type="dcterms:W3CDTF">2011-05-01T06:09:10Z</dcterms:created>
  <dcterms:modified xsi:type="dcterms:W3CDTF">2022-05-16T19:27:43Z</dcterms:modified>
  <cp:category/>
</cp:coreProperties>
</file>