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70" r:id="rId1"/>
  </p:sldMasterIdLst>
  <p:notesMasterIdLst>
    <p:notesMasterId r:id="rId34"/>
  </p:notesMasterIdLst>
  <p:sldIdLst>
    <p:sldId id="2877" r:id="rId2"/>
    <p:sldId id="2673" r:id="rId3"/>
    <p:sldId id="2711" r:id="rId4"/>
    <p:sldId id="2840" r:id="rId5"/>
    <p:sldId id="2979" r:id="rId6"/>
    <p:sldId id="2713" r:id="rId7"/>
    <p:sldId id="2716" r:id="rId8"/>
    <p:sldId id="2717" r:id="rId9"/>
    <p:sldId id="2718" r:id="rId10"/>
    <p:sldId id="2719" r:id="rId11"/>
    <p:sldId id="2842" r:id="rId12"/>
    <p:sldId id="2843" r:id="rId13"/>
    <p:sldId id="2980" r:id="rId14"/>
    <p:sldId id="2721" r:id="rId15"/>
    <p:sldId id="2981" r:id="rId16"/>
    <p:sldId id="2982" r:id="rId17"/>
    <p:sldId id="2847" r:id="rId18"/>
    <p:sldId id="2958" r:id="rId19"/>
    <p:sldId id="2848" r:id="rId20"/>
    <p:sldId id="2983" r:id="rId21"/>
    <p:sldId id="2849" r:id="rId22"/>
    <p:sldId id="2984" r:id="rId23"/>
    <p:sldId id="2723" r:id="rId24"/>
    <p:sldId id="2985" r:id="rId25"/>
    <p:sldId id="2850" r:id="rId26"/>
    <p:sldId id="2851" r:id="rId27"/>
    <p:sldId id="2725" r:id="rId28"/>
    <p:sldId id="2852" r:id="rId29"/>
    <p:sldId id="2853" r:id="rId30"/>
    <p:sldId id="2854" r:id="rId31"/>
    <p:sldId id="2959" r:id="rId32"/>
    <p:sldId id="2855" r:id="rId33"/>
  </p:sldIdLst>
  <p:sldSz cx="9144000" cy="6858000" type="screen4x3"/>
  <p:notesSz cx="6797675" cy="9928225"/>
  <p:defaultTextStyle>
    <a:defPPr>
      <a:defRPr lang="ko-KR"/>
    </a:defPPr>
    <a:lvl1pPr marL="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  <p15:guide id="3" orient="horz" pos="3127">
          <p15:clr>
            <a:srgbClr val="A4A3A4"/>
          </p15:clr>
        </p15:guide>
        <p15:guide id="4" pos="2142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KYLim" initials="K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33FF"/>
    <a:srgbClr val="6699FF"/>
    <a:srgbClr val="FF66CC"/>
    <a:srgbClr val="CC00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보통 스타일 2 - 강조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8799B23B-EC83-4686-B30A-512413B5E67A}" styleName="밝은 스타일 3 - 강조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2D5ABB26-0587-4C30-8999-92F81FD0307C}" styleName="스타일 없음, 눈금 없음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스타일 없음, 표 눈금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8231" autoAdjust="0"/>
    <p:restoredTop sz="92011" autoAdjust="0"/>
  </p:normalViewPr>
  <p:slideViewPr>
    <p:cSldViewPr>
      <p:cViewPr varScale="1">
        <p:scale>
          <a:sx n="67" d="100"/>
          <a:sy n="67" d="100"/>
        </p:scale>
        <p:origin x="78" y="91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50" d="100"/>
        <a:sy n="150" d="100"/>
      </p:scale>
      <p:origin x="0" y="0"/>
    </p:cViewPr>
  </p:sorterViewPr>
  <p:notesViewPr>
    <p:cSldViewPr>
      <p:cViewPr varScale="1">
        <p:scale>
          <a:sx n="115" d="100"/>
          <a:sy n="115" d="100"/>
        </p:scale>
        <p:origin x="5178" y="120"/>
      </p:cViewPr>
      <p:guideLst>
        <p:guide orient="horz" pos="2880"/>
        <p:guide pos="2160"/>
        <p:guide orient="horz" pos="3127"/>
        <p:guide pos="2142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tableStyles" Target="tableStyles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commentAuthors" Target="commentAuthor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머리글 개체 틀 1"/>
          <p:cNvSpPr>
            <a:spLocks noGrp="1"/>
          </p:cNvSpPr>
          <p:nvPr>
            <p:ph type="hdr" sz="quarter"/>
          </p:nvPr>
        </p:nvSpPr>
        <p:spPr>
          <a:xfrm>
            <a:off x="1" y="1"/>
            <a:ext cx="2945659" cy="496411"/>
          </a:xfrm>
          <a:prstGeom prst="rect">
            <a:avLst/>
          </a:prstGeom>
        </p:spPr>
        <p:txBody>
          <a:bodyPr vert="horz" lIns="91433" tIns="45717" rIns="91433" bIns="45717" rtlCol="0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3" name="날짜 개체 틀 2"/>
          <p:cNvSpPr>
            <a:spLocks noGrp="1"/>
          </p:cNvSpPr>
          <p:nvPr>
            <p:ph type="dt" idx="1"/>
          </p:nvPr>
        </p:nvSpPr>
        <p:spPr>
          <a:xfrm>
            <a:off x="3850444" y="1"/>
            <a:ext cx="2945659" cy="496411"/>
          </a:xfrm>
          <a:prstGeom prst="rect">
            <a:avLst/>
          </a:prstGeom>
        </p:spPr>
        <p:txBody>
          <a:bodyPr vert="horz" lIns="91433" tIns="45717" rIns="91433" bIns="45717" rtlCol="0"/>
          <a:lstStyle>
            <a:lvl1pPr algn="r">
              <a:defRPr sz="1200"/>
            </a:lvl1pPr>
          </a:lstStyle>
          <a:p>
            <a:fld id="{050F0499-AE52-4672-879B-3107B2FC2A9F}" type="datetimeFigureOut">
              <a:rPr lang="ko-KR" altLang="en-US" smtClean="0"/>
              <a:t>2022-05-17</a:t>
            </a:fld>
            <a:endParaRPr lang="ko-KR" altLang="en-US"/>
          </a:p>
        </p:txBody>
      </p:sp>
      <p:sp>
        <p:nvSpPr>
          <p:cNvPr id="4" name="슬라이드 이미지 개체 틀 3"/>
          <p:cNvSpPr>
            <a:spLocks noGrp="1" noRot="1" noChangeAspect="1"/>
          </p:cNvSpPr>
          <p:nvPr>
            <p:ph type="sldImg" idx="2"/>
          </p:nvPr>
        </p:nvSpPr>
        <p:spPr>
          <a:xfrm>
            <a:off x="915988" y="744538"/>
            <a:ext cx="4965700" cy="37242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33" tIns="45717" rIns="91433" bIns="45717" rtlCol="0" anchor="ctr"/>
          <a:lstStyle/>
          <a:p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4"/>
          </p:nvPr>
        </p:nvSpPr>
        <p:spPr>
          <a:xfrm>
            <a:off x="1" y="9430091"/>
            <a:ext cx="2945659" cy="496411"/>
          </a:xfrm>
          <a:prstGeom prst="rect">
            <a:avLst/>
          </a:prstGeom>
        </p:spPr>
        <p:txBody>
          <a:bodyPr vert="horz" lIns="91433" tIns="45717" rIns="91433" bIns="45717" rtlCol="0" anchor="b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5"/>
          </p:nvPr>
        </p:nvSpPr>
        <p:spPr>
          <a:xfrm>
            <a:off x="3850444" y="9430091"/>
            <a:ext cx="2945659" cy="496411"/>
          </a:xfrm>
          <a:prstGeom prst="rect">
            <a:avLst/>
          </a:prstGeom>
        </p:spPr>
        <p:txBody>
          <a:bodyPr vert="horz" lIns="91433" tIns="45717" rIns="91433" bIns="45717" rtlCol="0" anchor="b"/>
          <a:lstStyle>
            <a:lvl1pPr algn="r">
              <a:defRPr sz="1200"/>
            </a:lvl1pPr>
          </a:lstStyle>
          <a:p>
            <a:fld id="{E9CED1A8-8C93-4BD0-9402-1D92621696DA}" type="slidenum">
              <a:rPr lang="ko-KR" altLang="en-US" smtClean="0"/>
              <a:t>‹#›</a:t>
            </a:fld>
            <a:endParaRPr lang="ko-KR" altLang="en-US"/>
          </a:p>
        </p:txBody>
      </p:sp>
    </p:spTree>
    <p:extLst>
      <p:ext uri="{BB962C8B-B14F-4D97-AF65-F5344CB8AC3E}">
        <p14:creationId xmlns:p14="http://schemas.microsoft.com/office/powerpoint/2010/main" val="20752329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제목 슬라이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부제목 2"/>
          <p:cNvSpPr>
            <a:spLocks noGrp="1"/>
          </p:cNvSpPr>
          <p:nvPr>
            <p:ph type="subTitle" idx="1"/>
          </p:nvPr>
        </p:nvSpPr>
        <p:spPr>
          <a:xfrm>
            <a:off x="251520" y="78531"/>
            <a:ext cx="8640960" cy="576065"/>
          </a:xfrm>
        </p:spPr>
        <p:txBody>
          <a:bodyPr anchor="ctr"/>
          <a:lstStyle>
            <a:lvl1pPr marL="0" indent="0" algn="ctr" rtl="0" fontAlgn="base" latinLnBrk="1">
              <a:spcBef>
                <a:spcPct val="0"/>
              </a:spcBef>
              <a:spcAft>
                <a:spcPct val="0"/>
              </a:spcAft>
              <a:buNone/>
              <a:defRPr kumimoji="1" lang="ko-KR" altLang="en-US" sz="2400" b="1" kern="1200" cap="none" spc="0" dirty="0">
                <a:ln>
                  <a:noFill/>
                </a:ln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Arial" pitchFamily="34" charset="0"/>
                <a:cs typeface="Arial" pitchFamily="34" charset="0"/>
              </a:defRPr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ko-KR" altLang="en-US" dirty="0"/>
              <a:t>마스터 부제목 스타일 편집</a:t>
            </a:r>
          </a:p>
        </p:txBody>
      </p:sp>
      <p:sp>
        <p:nvSpPr>
          <p:cNvPr id="19" name="제목 1"/>
          <p:cNvSpPr>
            <a:spLocks noGrp="1"/>
          </p:cNvSpPr>
          <p:nvPr>
            <p:ph type="ctrTitle"/>
          </p:nvPr>
        </p:nvSpPr>
        <p:spPr>
          <a:xfrm>
            <a:off x="685800" y="1772816"/>
            <a:ext cx="7772400" cy="1542033"/>
          </a:xfrm>
          <a:effectLst>
            <a:outerShdw dist="17780" dir="2700000" algn="ctr" rotWithShape="0">
              <a:srgbClr val="000000"/>
            </a:outerShdw>
          </a:effectLst>
        </p:spPr>
        <p:txBody>
          <a:bodyPr/>
          <a:lstStyle>
            <a:lvl1pPr algn="ctr" rtl="0" fontAlgn="base" latinLnBrk="1">
              <a:spcBef>
                <a:spcPct val="0"/>
              </a:spcBef>
              <a:spcAft>
                <a:spcPct val="0"/>
              </a:spcAft>
              <a:defRPr kumimoji="1" lang="ko-KR" altLang="en-US" sz="4400" b="1" kern="1200" dirty="0">
                <a:solidFill>
                  <a:schemeClr val="tx2">
                    <a:lumMod val="75000"/>
                  </a:schemeClr>
                </a:solidFill>
                <a:latin typeface="Adobe 고딕 Std B" pitchFamily="34" charset="-127"/>
                <a:ea typeface="Adobe 고딕 Std B" pitchFamily="34" charset="-127"/>
                <a:cs typeface="Adobe Arabic" pitchFamily="18" charset="-78"/>
              </a:defRPr>
            </a:lvl1pPr>
          </a:lstStyle>
          <a:p>
            <a:r>
              <a:rPr lang="ko-KR" altLang="en-US" dirty="0"/>
              <a:t>마스터 제목 스타일 편집</a:t>
            </a:r>
          </a:p>
        </p:txBody>
      </p:sp>
      <p:grpSp>
        <p:nvGrpSpPr>
          <p:cNvPr id="36" name="그룹 35"/>
          <p:cNvGrpSpPr/>
          <p:nvPr userDrawn="1"/>
        </p:nvGrpSpPr>
        <p:grpSpPr>
          <a:xfrm>
            <a:off x="-3579" y="3573016"/>
            <a:ext cx="9147579" cy="64193"/>
            <a:chOff x="-3579" y="3356992"/>
            <a:chExt cx="9147579" cy="64193"/>
          </a:xfrm>
        </p:grpSpPr>
        <p:cxnSp>
          <p:nvCxnSpPr>
            <p:cNvPr id="31" name="직선 연결선 30"/>
            <p:cNvCxnSpPr/>
            <p:nvPr userDrawn="1"/>
          </p:nvCxnSpPr>
          <p:spPr>
            <a:xfrm>
              <a:off x="0" y="3356992"/>
              <a:ext cx="9144000" cy="0"/>
            </a:xfrm>
            <a:prstGeom prst="line">
              <a:avLst/>
            </a:prstGeom>
            <a:ln w="63500">
              <a:solidFill>
                <a:schemeClr val="tx2">
                  <a:lumMod val="75000"/>
                </a:schemeClr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직선 연결선 31"/>
            <p:cNvCxnSpPr/>
            <p:nvPr userDrawn="1"/>
          </p:nvCxnSpPr>
          <p:spPr>
            <a:xfrm>
              <a:off x="-3579" y="3421185"/>
              <a:ext cx="9144000" cy="0"/>
            </a:xfrm>
            <a:prstGeom prst="line">
              <a:avLst/>
            </a:prstGeom>
            <a:ln w="31750">
              <a:solidFill>
                <a:schemeClr val="accent1">
                  <a:lumMod val="75000"/>
                </a:schemeClr>
              </a:solidFill>
              <a:tailEnd type="non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2" name="TextBox 11"/>
          <p:cNvSpPr txBox="1"/>
          <p:nvPr userDrawn="1"/>
        </p:nvSpPr>
        <p:spPr>
          <a:xfrm>
            <a:off x="3347864" y="4030167"/>
            <a:ext cx="244827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fontAlgn="base">
              <a:spcBef>
                <a:spcPct val="0"/>
              </a:spcBef>
              <a:spcAft>
                <a:spcPts val="600"/>
              </a:spcAft>
            </a:pPr>
            <a:r>
              <a:rPr kumimoji="1" lang="en-US" altLang="ko-KR" sz="2400" b="1" dirty="0" err="1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Youjip</a:t>
            </a:r>
            <a:r>
              <a:rPr kumimoji="1" lang="en-US" altLang="ko-KR" sz="2400" b="1" baseline="0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 Won</a:t>
            </a:r>
            <a:endParaRPr kumimoji="1" lang="en-US" altLang="ko-KR" sz="2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  <p:pic>
        <p:nvPicPr>
          <p:cNvPr id="2" name="그림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52786" y="5013176"/>
            <a:ext cx="2638429" cy="7536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9573466"/>
      </p:ext>
    </p:extLst>
  </p:cSld>
  <p:clrMapOvr>
    <a:masterClrMapping/>
  </p:clrMapOvr>
  <p:transition>
    <p:zoom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제목 및 내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직선 연결선 3"/>
          <p:cNvCxnSpPr/>
          <p:nvPr userDrawn="1"/>
        </p:nvCxnSpPr>
        <p:spPr>
          <a:xfrm>
            <a:off x="0" y="6500813"/>
            <a:ext cx="9144000" cy="0"/>
          </a:xfrm>
          <a:prstGeom prst="line">
            <a:avLst/>
          </a:prstGeom>
          <a:ln w="25400">
            <a:solidFill>
              <a:schemeClr val="tx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2400">
                <a:solidFill>
                  <a:schemeClr val="bg1"/>
                </a:solidFill>
              </a:defRPr>
            </a:lvl1pPr>
          </a:lstStyle>
          <a:p>
            <a:r>
              <a:rPr lang="ko-KR" altLang="en-US" dirty="0"/>
              <a:t>마스터 제목 스타일 편집</a:t>
            </a:r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214313" y="880070"/>
            <a:ext cx="8786812" cy="5501258"/>
          </a:xfrm>
        </p:spPr>
        <p:txBody>
          <a:bodyPr/>
          <a:lstStyle>
            <a:lvl1pPr>
              <a:lnSpc>
                <a:spcPct val="150000"/>
              </a:lnSpc>
              <a:buClr>
                <a:srgbClr val="002060"/>
              </a:buClr>
              <a:defRPr sz="2000" b="0">
                <a:solidFill>
                  <a:schemeClr val="tx1"/>
                </a:solidFill>
              </a:defRPr>
            </a:lvl1pPr>
            <a:lvl2pPr>
              <a:lnSpc>
                <a:spcPct val="150000"/>
              </a:lnSpc>
              <a:buClr>
                <a:srgbClr val="002060"/>
              </a:buClr>
              <a:defRPr sz="1800">
                <a:solidFill>
                  <a:schemeClr val="tx1"/>
                </a:solidFill>
              </a:defRPr>
            </a:lvl2pPr>
            <a:lvl3pPr>
              <a:lnSpc>
                <a:spcPct val="150000"/>
              </a:lnSpc>
              <a:buClr>
                <a:srgbClr val="002060"/>
              </a:buClr>
              <a:defRPr sz="1600">
                <a:solidFill>
                  <a:schemeClr val="tx1"/>
                </a:solidFill>
              </a:defRPr>
            </a:lvl3pPr>
            <a:lvl4pPr>
              <a:lnSpc>
                <a:spcPct val="150000"/>
              </a:lnSpc>
              <a:buClr>
                <a:srgbClr val="002060"/>
              </a:buClr>
              <a:defRPr sz="1400">
                <a:solidFill>
                  <a:schemeClr val="tx1"/>
                </a:solidFill>
              </a:defRPr>
            </a:lvl4pPr>
            <a:lvl5pPr>
              <a:lnSpc>
                <a:spcPct val="150000"/>
              </a:lnSpc>
              <a:buClr>
                <a:srgbClr val="002060"/>
              </a:buClr>
              <a:defRPr sz="1400">
                <a:solidFill>
                  <a:schemeClr val="tx1"/>
                </a:solidFill>
              </a:defRPr>
            </a:lvl5pPr>
          </a:lstStyle>
          <a:p>
            <a:pPr lvl="0"/>
            <a:r>
              <a:rPr lang="ko-KR" altLang="en-US" dirty="0"/>
              <a:t>마스터 텍스트 스타일을 편집합니다</a:t>
            </a:r>
          </a:p>
          <a:p>
            <a:pPr lvl="1"/>
            <a:r>
              <a:rPr lang="ko-KR" altLang="en-US" dirty="0"/>
              <a:t>둘째 수준</a:t>
            </a:r>
          </a:p>
          <a:p>
            <a:pPr lvl="2"/>
            <a:r>
              <a:rPr lang="ko-KR" altLang="en-US" dirty="0"/>
              <a:t>셋째 수준</a:t>
            </a:r>
          </a:p>
          <a:p>
            <a:pPr lvl="3"/>
            <a:r>
              <a:rPr lang="ko-KR" altLang="en-US" dirty="0"/>
              <a:t>넷째 수준</a:t>
            </a:r>
          </a:p>
          <a:p>
            <a:pPr lvl="4"/>
            <a:r>
              <a:rPr lang="ko-KR" altLang="en-US" dirty="0"/>
              <a:t>다섯째 수준</a:t>
            </a:r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1"/>
          </p:nvPr>
        </p:nvSpPr>
        <p:spPr>
          <a:xfrm>
            <a:off x="7964934" y="6592713"/>
            <a:ext cx="1071562" cy="220663"/>
          </a:xfrm>
        </p:spPr>
        <p:txBody>
          <a:bodyPr/>
          <a:lstStyle>
            <a:lvl1pPr>
              <a:defRPr b="1">
                <a:latin typeface="맑은 고딕" pitchFamily="50" charset="-127"/>
                <a:ea typeface="맑은 고딕" pitchFamily="50" charset="-127"/>
              </a:defRPr>
            </a:lvl1pPr>
          </a:lstStyle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‹#›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10" name="Rectangle 5"/>
          <p:cNvSpPr>
            <a:spLocks noGrp="1" noChangeArrowheads="1"/>
          </p:cNvSpPr>
          <p:nvPr>
            <p:ph type="ftr" sz="quarter" idx="3"/>
          </p:nvPr>
        </p:nvSpPr>
        <p:spPr>
          <a:xfrm>
            <a:off x="3033713" y="6582995"/>
            <a:ext cx="3038475" cy="220663"/>
          </a:xfrm>
          <a:prstGeom prst="rect">
            <a:avLst/>
          </a:prstGeom>
        </p:spPr>
        <p:txBody>
          <a:bodyPr/>
          <a:lstStyle>
            <a:lvl1pPr algn="ctr">
              <a:defRPr sz="1000" b="1">
                <a:latin typeface="맑은 고딕" pitchFamily="50" charset="-127"/>
                <a:ea typeface="맑은 고딕" pitchFamily="50" charset="-127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 dirty="0" err="1">
                <a:solidFill>
                  <a:prstClr val="black"/>
                </a:solidFill>
              </a:rPr>
              <a:t>Youjip</a:t>
            </a:r>
            <a:r>
              <a:rPr kumimoji="1" lang="en-US" altLang="ko-KR" dirty="0">
                <a:solidFill>
                  <a:prstClr val="black"/>
                </a:solidFill>
              </a:rPr>
              <a:t>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  <p:pic>
        <p:nvPicPr>
          <p:cNvPr id="9" name="그림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6854" y="6593998"/>
            <a:ext cx="768052" cy="2193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1735396"/>
      </p:ext>
    </p:extLst>
  </p:cSld>
  <p:clrMapOvr>
    <a:masterClrMapping/>
  </p:clrMapOvr>
  <p:transition>
    <p:zoom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구역 머리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직선 연결선 3"/>
          <p:cNvCxnSpPr/>
          <p:nvPr userDrawn="1"/>
        </p:nvCxnSpPr>
        <p:spPr>
          <a:xfrm>
            <a:off x="214313" y="4429125"/>
            <a:ext cx="8786812" cy="0"/>
          </a:xfrm>
          <a:prstGeom prst="line">
            <a:avLst/>
          </a:prstGeom>
          <a:ln w="38100">
            <a:solidFill>
              <a:schemeClr val="tx2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891994" y="2906713"/>
            <a:ext cx="8072494" cy="1500187"/>
          </a:xfrm>
        </p:spPr>
        <p:txBody>
          <a:bodyPr anchor="b"/>
          <a:lstStyle>
            <a:lvl1pPr marL="0" indent="0" algn="r">
              <a:buNone/>
              <a:defRPr sz="3200" b="1">
                <a:solidFill>
                  <a:schemeClr val="tx2">
                    <a:lumMod val="50000"/>
                  </a:schemeClr>
                </a:solidFill>
              </a:defRPr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ko-KR" altLang="en-US" dirty="0"/>
              <a:t>마스터 텍스트 스타일을 편집합니다</a:t>
            </a:r>
          </a:p>
        </p:txBody>
      </p:sp>
      <p:cxnSp>
        <p:nvCxnSpPr>
          <p:cNvPr id="9" name="직선 연결선 8"/>
          <p:cNvCxnSpPr/>
          <p:nvPr userDrawn="1"/>
        </p:nvCxnSpPr>
        <p:spPr>
          <a:xfrm>
            <a:off x="0" y="6500813"/>
            <a:ext cx="9144000" cy="0"/>
          </a:xfrm>
          <a:prstGeom prst="line">
            <a:avLst/>
          </a:prstGeom>
          <a:ln w="25400">
            <a:solidFill>
              <a:schemeClr val="tx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ectangle 6"/>
          <p:cNvSpPr>
            <a:spLocks noGrp="1" noChangeArrowheads="1"/>
          </p:cNvSpPr>
          <p:nvPr>
            <p:ph type="sldNum" sz="quarter" idx="11"/>
          </p:nvPr>
        </p:nvSpPr>
        <p:spPr>
          <a:xfrm>
            <a:off x="7964934" y="6592713"/>
            <a:ext cx="1071562" cy="220663"/>
          </a:xfrm>
        </p:spPr>
        <p:txBody>
          <a:bodyPr/>
          <a:lstStyle>
            <a:lvl1pPr>
              <a:defRPr b="1">
                <a:latin typeface="맑은 고딕" pitchFamily="50" charset="-127"/>
                <a:ea typeface="맑은 고딕" pitchFamily="50" charset="-127"/>
              </a:defRPr>
            </a:lvl1pPr>
          </a:lstStyle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‹#›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15" name="Rectangle 5"/>
          <p:cNvSpPr>
            <a:spLocks noGrp="1" noChangeArrowheads="1"/>
          </p:cNvSpPr>
          <p:nvPr>
            <p:ph type="ftr" sz="quarter" idx="3"/>
          </p:nvPr>
        </p:nvSpPr>
        <p:spPr>
          <a:xfrm>
            <a:off x="3033713" y="6582995"/>
            <a:ext cx="3038475" cy="220663"/>
          </a:xfrm>
          <a:prstGeom prst="rect">
            <a:avLst/>
          </a:prstGeom>
        </p:spPr>
        <p:txBody>
          <a:bodyPr/>
          <a:lstStyle>
            <a:lvl1pPr algn="ctr">
              <a:defRPr sz="1000" b="1">
                <a:latin typeface="맑은 고딕" pitchFamily="50" charset="-127"/>
                <a:ea typeface="맑은 고딕" pitchFamily="50" charset="-127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 dirty="0" err="1">
                <a:solidFill>
                  <a:prstClr val="black"/>
                </a:solidFill>
              </a:rPr>
              <a:t>Youjip</a:t>
            </a:r>
            <a:r>
              <a:rPr kumimoji="1" lang="en-US" altLang="ko-KR" dirty="0">
                <a:solidFill>
                  <a:prstClr val="black"/>
                </a:solidFill>
              </a:rPr>
              <a:t>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  <p:pic>
        <p:nvPicPr>
          <p:cNvPr id="10" name="그림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6854" y="6593998"/>
            <a:ext cx="768052" cy="2193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5305002"/>
      </p:ext>
    </p:extLst>
  </p:cSld>
  <p:clrMapOvr>
    <a:masterClrMapping/>
  </p:clrMapOvr>
  <p:transition>
    <p:zoom/>
  </p:transition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직사각형 4"/>
          <p:cNvSpPr/>
          <p:nvPr userDrawn="1"/>
        </p:nvSpPr>
        <p:spPr>
          <a:xfrm>
            <a:off x="0" y="-611"/>
            <a:ext cx="9144000" cy="706619"/>
          </a:xfrm>
          <a:prstGeom prst="rect">
            <a:avLst/>
          </a:prstGeom>
          <a:solidFill>
            <a:schemeClr val="tx2">
              <a:lumMod val="75000"/>
            </a:schemeClr>
          </a:solidFill>
          <a:ln w="9525">
            <a:noFill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252000" rtlCol="0" anchor="ctr"/>
          <a:lstStyle/>
          <a:p>
            <a:pPr algn="ctr"/>
            <a:endParaRPr lang="ko-KR" altLang="en-US" sz="1600" dirty="0">
              <a:solidFill>
                <a:srgbClr val="00B050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  <p:sp>
        <p:nvSpPr>
          <p:cNvPr id="2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214313" y="55563"/>
            <a:ext cx="8786812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17961" dir="2700000" algn="ctr" rotWithShape="0">
              <a:schemeClr val="tx1"/>
            </a:outerShdw>
          </a:effec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ko-KR" altLang="en-US" dirty="0"/>
              <a:t>마스터 제목 스타일 편집</a:t>
            </a:r>
          </a:p>
        </p:txBody>
      </p:sp>
      <p:sp>
        <p:nvSpPr>
          <p:cNvPr id="1028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214313" y="1000125"/>
            <a:ext cx="8786812" cy="5429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ko-KR" altLang="en-US" dirty="0"/>
              <a:t>마스터 텍스트 스타일을 편집합니다</a:t>
            </a:r>
          </a:p>
          <a:p>
            <a:pPr lvl="1"/>
            <a:r>
              <a:rPr lang="ko-KR" altLang="en-US" dirty="0"/>
              <a:t>둘째 수준</a:t>
            </a:r>
          </a:p>
          <a:p>
            <a:pPr lvl="2"/>
            <a:r>
              <a:rPr lang="ko-KR" altLang="en-US" dirty="0"/>
              <a:t>셋째 수준</a:t>
            </a:r>
          </a:p>
          <a:p>
            <a:pPr lvl="3"/>
            <a:r>
              <a:rPr lang="ko-KR" altLang="en-US" dirty="0"/>
              <a:t>넷째 수준</a:t>
            </a:r>
          </a:p>
          <a:p>
            <a:pPr lvl="4"/>
            <a:r>
              <a:rPr lang="ko-KR" altLang="en-US" dirty="0"/>
              <a:t>다섯째 수준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214313" y="6562725"/>
            <a:ext cx="1285875" cy="220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000">
                <a:solidFill>
                  <a:schemeClr val="tx2">
                    <a:lumMod val="50000"/>
                  </a:schemeClr>
                </a:solidFill>
                <a:latin typeface="굴림" pitchFamily="50" charset="-127"/>
                <a:ea typeface="굴림" pitchFamily="50" charset="-127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6BBD8453-7B88-4217-BA7B-2CBC395807F6}" type="datetime1">
              <a:rPr kumimoji="1" lang="ko-KR" altLang="en-US" smtClean="0">
                <a:solidFill>
                  <a:srgbClr val="1F497D">
                    <a:lumMod val="50000"/>
                  </a:srgbClr>
                </a:solidFill>
              </a:rPr>
              <a:t>2022-05-17</a:t>
            </a:fld>
            <a:endParaRPr kumimoji="1" lang="en-US" altLang="ko-KR">
              <a:solidFill>
                <a:srgbClr val="1F497D">
                  <a:lumMod val="50000"/>
                </a:srgbClr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7500938" y="6562725"/>
            <a:ext cx="1071562" cy="220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000">
                <a:solidFill>
                  <a:schemeClr val="tx2">
                    <a:lumMod val="50000"/>
                  </a:schemeClr>
                </a:solidFill>
                <a:latin typeface="굴림" pitchFamily="50" charset="-127"/>
                <a:ea typeface="굴림" pitchFamily="50" charset="-127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85A0C360-F875-469D-A977-82806D0D3C5E}" type="slidenum">
              <a:rPr kumimoji="1" lang="en-US" altLang="ko-KR">
                <a:solidFill>
                  <a:srgbClr val="1F497D">
                    <a:lumMod val="50000"/>
                  </a:srgbClr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kumimoji="1" lang="en-US" altLang="ko-KR">
              <a:solidFill>
                <a:srgbClr val="1F497D">
                  <a:lumMod val="50000"/>
                </a:srgbClr>
              </a:solidFill>
            </a:endParaRPr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3"/>
          </p:nvPr>
        </p:nvSpPr>
        <p:spPr>
          <a:xfrm>
            <a:off x="3033713" y="6559550"/>
            <a:ext cx="3038475" cy="220663"/>
          </a:xfrm>
          <a:prstGeom prst="rect">
            <a:avLst/>
          </a:prstGeom>
        </p:spPr>
        <p:txBody>
          <a:bodyPr/>
          <a:lstStyle>
            <a:lvl1pPr algn="ctr">
              <a:defRPr sz="1100" b="1">
                <a:latin typeface="맑은 고딕" pitchFamily="50" charset="-127"/>
                <a:ea typeface="맑은 고딕" pitchFamily="50" charset="-127"/>
              </a:defRPr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 dirty="0" err="1">
                <a:solidFill>
                  <a:prstClr val="black"/>
                </a:solidFill>
              </a:rPr>
              <a:t>Youjip</a:t>
            </a:r>
            <a:r>
              <a:rPr kumimoji="1" lang="en-US" altLang="ko-KR" dirty="0">
                <a:solidFill>
                  <a:prstClr val="black"/>
                </a:solidFill>
              </a:rPr>
              <a:t>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  <p:sp>
        <p:nvSpPr>
          <p:cNvPr id="10" name="직사각형 9"/>
          <p:cNvSpPr/>
          <p:nvPr userDrawn="1"/>
        </p:nvSpPr>
        <p:spPr>
          <a:xfrm>
            <a:off x="0" y="706008"/>
            <a:ext cx="9144000" cy="45719"/>
          </a:xfrm>
          <a:prstGeom prst="rect">
            <a:avLst/>
          </a:prstGeom>
          <a:solidFill>
            <a:schemeClr val="accent1">
              <a:lumMod val="75000"/>
            </a:schemeClr>
          </a:solidFill>
          <a:ln w="9525">
            <a:noFill/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252000" rtlCol="0" anchor="ctr"/>
          <a:lstStyle/>
          <a:p>
            <a:pPr algn="ctr"/>
            <a:endParaRPr lang="ko-KR" altLang="en-US" sz="1600" dirty="0">
              <a:solidFill>
                <a:srgbClr val="00B050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929193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  <p:sldLayoutId id="2147483672" r:id="rId2"/>
    <p:sldLayoutId id="2147483673" r:id="rId3"/>
  </p:sldLayoutIdLst>
  <p:transition>
    <p:zoom/>
  </p:transition>
  <p:hf hdr="0" dt="0"/>
  <p:txStyles>
    <p:titleStyle>
      <a:lvl1pPr algn="l" rtl="0" eaLnBrk="0" fontAlgn="base" latinLnBrk="1" hangingPunct="0">
        <a:spcBef>
          <a:spcPct val="0"/>
        </a:spcBef>
        <a:spcAft>
          <a:spcPct val="0"/>
        </a:spcAft>
        <a:defRPr kumimoji="1" sz="2400">
          <a:solidFill>
            <a:schemeClr val="bg1"/>
          </a:solidFill>
          <a:latin typeface="+mj-lt"/>
          <a:ea typeface="+mj-ea"/>
          <a:cs typeface="+mj-cs"/>
        </a:defRPr>
      </a:lvl1pPr>
      <a:lvl2pPr algn="l" rtl="0" eaLnBrk="0" fontAlgn="base" latinLnBrk="1" hangingPunct="0">
        <a:spcBef>
          <a:spcPct val="0"/>
        </a:spcBef>
        <a:spcAft>
          <a:spcPct val="0"/>
        </a:spcAft>
        <a:defRPr kumimoji="1" sz="2400">
          <a:solidFill>
            <a:srgbClr val="FFFF00"/>
          </a:solidFill>
          <a:latin typeface="HY견고딕" pitchFamily="18" charset="-127"/>
          <a:ea typeface="HY견고딕" pitchFamily="18" charset="-127"/>
        </a:defRPr>
      </a:lvl2pPr>
      <a:lvl3pPr algn="l" rtl="0" eaLnBrk="0" fontAlgn="base" latinLnBrk="1" hangingPunct="0">
        <a:spcBef>
          <a:spcPct val="0"/>
        </a:spcBef>
        <a:spcAft>
          <a:spcPct val="0"/>
        </a:spcAft>
        <a:defRPr kumimoji="1" sz="2400">
          <a:solidFill>
            <a:srgbClr val="FFFF00"/>
          </a:solidFill>
          <a:latin typeface="HY견고딕" pitchFamily="18" charset="-127"/>
          <a:ea typeface="HY견고딕" pitchFamily="18" charset="-127"/>
        </a:defRPr>
      </a:lvl3pPr>
      <a:lvl4pPr algn="l" rtl="0" eaLnBrk="0" fontAlgn="base" latinLnBrk="1" hangingPunct="0">
        <a:spcBef>
          <a:spcPct val="0"/>
        </a:spcBef>
        <a:spcAft>
          <a:spcPct val="0"/>
        </a:spcAft>
        <a:defRPr kumimoji="1" sz="2400">
          <a:solidFill>
            <a:srgbClr val="FFFF00"/>
          </a:solidFill>
          <a:latin typeface="HY견고딕" pitchFamily="18" charset="-127"/>
          <a:ea typeface="HY견고딕" pitchFamily="18" charset="-127"/>
        </a:defRPr>
      </a:lvl4pPr>
      <a:lvl5pPr algn="l" rtl="0" eaLnBrk="0" fontAlgn="base" latinLnBrk="1" hangingPunct="0">
        <a:spcBef>
          <a:spcPct val="0"/>
        </a:spcBef>
        <a:spcAft>
          <a:spcPct val="0"/>
        </a:spcAft>
        <a:defRPr kumimoji="1" sz="2400">
          <a:solidFill>
            <a:srgbClr val="FFFF00"/>
          </a:solidFill>
          <a:latin typeface="HY견고딕" pitchFamily="18" charset="-127"/>
          <a:ea typeface="HY견고딕" pitchFamily="18" charset="-127"/>
        </a:defRPr>
      </a:lvl5pPr>
      <a:lvl6pPr marL="457200" algn="l" rtl="0" eaLnBrk="1" fontAlgn="base" latinLnBrk="1" hangingPunct="1">
        <a:spcBef>
          <a:spcPct val="0"/>
        </a:spcBef>
        <a:spcAft>
          <a:spcPct val="0"/>
        </a:spcAft>
        <a:defRPr kumimoji="1" sz="3000">
          <a:solidFill>
            <a:schemeClr val="bg1"/>
          </a:solidFill>
          <a:latin typeface="HY견고딕" pitchFamily="18" charset="-127"/>
          <a:ea typeface="HY견고딕" pitchFamily="18" charset="-127"/>
        </a:defRPr>
      </a:lvl6pPr>
      <a:lvl7pPr marL="914400" algn="l" rtl="0" eaLnBrk="1" fontAlgn="base" latinLnBrk="1" hangingPunct="1">
        <a:spcBef>
          <a:spcPct val="0"/>
        </a:spcBef>
        <a:spcAft>
          <a:spcPct val="0"/>
        </a:spcAft>
        <a:defRPr kumimoji="1" sz="3000">
          <a:solidFill>
            <a:schemeClr val="bg1"/>
          </a:solidFill>
          <a:latin typeface="HY견고딕" pitchFamily="18" charset="-127"/>
          <a:ea typeface="HY견고딕" pitchFamily="18" charset="-127"/>
        </a:defRPr>
      </a:lvl7pPr>
      <a:lvl8pPr marL="1371600" algn="l" rtl="0" eaLnBrk="1" fontAlgn="base" latinLnBrk="1" hangingPunct="1">
        <a:spcBef>
          <a:spcPct val="0"/>
        </a:spcBef>
        <a:spcAft>
          <a:spcPct val="0"/>
        </a:spcAft>
        <a:defRPr kumimoji="1" sz="3000">
          <a:solidFill>
            <a:schemeClr val="bg1"/>
          </a:solidFill>
          <a:latin typeface="HY견고딕" pitchFamily="18" charset="-127"/>
          <a:ea typeface="HY견고딕" pitchFamily="18" charset="-127"/>
        </a:defRPr>
      </a:lvl8pPr>
      <a:lvl9pPr marL="1828800" algn="l" rtl="0" eaLnBrk="1" fontAlgn="base" latinLnBrk="1" hangingPunct="1">
        <a:spcBef>
          <a:spcPct val="0"/>
        </a:spcBef>
        <a:spcAft>
          <a:spcPct val="0"/>
        </a:spcAft>
        <a:defRPr kumimoji="1" sz="3000">
          <a:solidFill>
            <a:schemeClr val="bg1"/>
          </a:solidFill>
          <a:latin typeface="HY견고딕" pitchFamily="18" charset="-127"/>
          <a:ea typeface="HY견고딕" pitchFamily="18" charset="-127"/>
        </a:defRPr>
      </a:lvl9pPr>
    </p:titleStyle>
    <p:bodyStyle>
      <a:lvl1pPr marL="342900" indent="-342900" algn="l" rtl="0" eaLnBrk="0" fontAlgn="base" latinLnBrk="1" hangingPunct="0">
        <a:spcBef>
          <a:spcPct val="20000"/>
        </a:spcBef>
        <a:spcAft>
          <a:spcPct val="0"/>
        </a:spcAft>
        <a:buClr>
          <a:srgbClr val="002060"/>
        </a:buClr>
        <a:buSzPct val="65000"/>
        <a:buFont typeface="Wingdings" pitchFamily="2" charset="2"/>
        <a:buChar char=""/>
        <a:defRPr kumimoji="1" sz="2000">
          <a:solidFill>
            <a:srgbClr val="10253F"/>
          </a:solidFill>
          <a:latin typeface="맑은 고딕" pitchFamily="50" charset="-127"/>
          <a:ea typeface="맑은 고딕" pitchFamily="50" charset="-127"/>
          <a:cs typeface="+mn-cs"/>
        </a:defRPr>
      </a:lvl1pPr>
      <a:lvl2pPr marL="742950" indent="-285750" algn="l" rtl="0" eaLnBrk="0" fontAlgn="base" latinLnBrk="1" hangingPunct="0">
        <a:spcBef>
          <a:spcPct val="20000"/>
        </a:spcBef>
        <a:spcAft>
          <a:spcPct val="0"/>
        </a:spcAft>
        <a:buClr>
          <a:srgbClr val="007E3C"/>
        </a:buClr>
        <a:buSzPct val="100000"/>
        <a:buFont typeface="Wingdings" pitchFamily="2" charset="2"/>
        <a:buChar char=""/>
        <a:defRPr kumimoji="1">
          <a:solidFill>
            <a:srgbClr val="10253F"/>
          </a:solidFill>
          <a:latin typeface="맑은 고딕" pitchFamily="50" charset="-127"/>
          <a:ea typeface="맑은 고딕" pitchFamily="50" charset="-127"/>
        </a:defRPr>
      </a:lvl2pPr>
      <a:lvl3pPr marL="1143000" indent="-228600" algn="l" rtl="0" eaLnBrk="0" fontAlgn="base" latinLnBrk="1" hangingPunct="0">
        <a:spcBef>
          <a:spcPct val="20000"/>
        </a:spcBef>
        <a:spcAft>
          <a:spcPct val="0"/>
        </a:spcAft>
        <a:buClr>
          <a:srgbClr val="002060"/>
        </a:buClr>
        <a:buSzPct val="65000"/>
        <a:buFont typeface="Wingdings" pitchFamily="2" charset="2"/>
        <a:buChar char=""/>
        <a:defRPr kumimoji="1" sz="1600">
          <a:solidFill>
            <a:srgbClr val="10253F"/>
          </a:solidFill>
          <a:latin typeface="맑은 고딕" pitchFamily="50" charset="-127"/>
          <a:ea typeface="맑은 고딕" pitchFamily="50" charset="-127"/>
        </a:defRPr>
      </a:lvl3pPr>
      <a:lvl4pPr marL="1600200" indent="-228600" algn="l" rtl="0" eaLnBrk="0" fontAlgn="base" latinLnBrk="1" hangingPunct="0">
        <a:spcBef>
          <a:spcPct val="20000"/>
        </a:spcBef>
        <a:spcAft>
          <a:spcPct val="0"/>
        </a:spcAft>
        <a:buClr>
          <a:srgbClr val="00B03C"/>
        </a:buClr>
        <a:buSzPct val="65000"/>
        <a:buFont typeface="Wingdings" pitchFamily="2" charset="2"/>
        <a:buChar char=""/>
        <a:defRPr kumimoji="1" sz="1400">
          <a:solidFill>
            <a:srgbClr val="10253F"/>
          </a:solidFill>
          <a:latin typeface="맑은 고딕" pitchFamily="50" charset="-127"/>
          <a:ea typeface="맑은 고딕" pitchFamily="50" charset="-127"/>
        </a:defRPr>
      </a:lvl4pPr>
      <a:lvl5pPr marL="2057400" indent="-228600" algn="l" rtl="0" eaLnBrk="0" fontAlgn="base" latinLnBrk="1" hangingPunct="0">
        <a:spcBef>
          <a:spcPct val="20000"/>
        </a:spcBef>
        <a:spcAft>
          <a:spcPct val="0"/>
        </a:spcAft>
        <a:buClr>
          <a:srgbClr val="002060"/>
        </a:buClr>
        <a:buFont typeface="Wingdings" pitchFamily="2" charset="2"/>
        <a:buChar char=""/>
        <a:defRPr kumimoji="1" sz="1400">
          <a:solidFill>
            <a:srgbClr val="10253F"/>
          </a:solidFill>
          <a:latin typeface="맑은 고딕" pitchFamily="50" charset="-127"/>
          <a:ea typeface="맑은 고딕" pitchFamily="50" charset="-127"/>
        </a:defRPr>
      </a:lvl5pPr>
      <a:lvl6pPr marL="2514600" indent="-228600" algn="l" rtl="0" eaLnBrk="1" fontAlgn="base" latinLnBrk="1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6pPr>
      <a:lvl7pPr marL="2971800" indent="-228600" algn="l" rtl="0" eaLnBrk="1" fontAlgn="base" latinLnBrk="1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7pPr>
      <a:lvl8pPr marL="3429000" indent="-228600" algn="l" rtl="0" eaLnBrk="1" fontAlgn="base" latinLnBrk="1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8pPr>
      <a:lvl9pPr marL="3886200" indent="-228600" algn="l" rtl="0" eaLnBrk="1" fontAlgn="base" latinLnBrk="1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ko-KR"/>
      </a:defPPr>
      <a:lvl1pPr marL="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itle 1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683568" y="1484784"/>
            <a:ext cx="7772400" cy="1326009"/>
          </a:xfrm>
        </p:spPr>
        <p:txBody>
          <a:bodyPr/>
          <a:lstStyle/>
          <a:p>
            <a:r>
              <a:rPr lang="en-US" sz="3600" dirty="0"/>
              <a:t>Operating Systems</a:t>
            </a:r>
            <a:br>
              <a:rPr lang="en-US" sz="3600" dirty="0"/>
            </a:br>
            <a:endParaRPr lang="en-US" sz="1600" b="0" dirty="0"/>
          </a:p>
        </p:txBody>
      </p:sp>
    </p:spTree>
    <p:extLst>
      <p:ext uri="{BB962C8B-B14F-4D97-AF65-F5344CB8AC3E}">
        <p14:creationId xmlns:p14="http://schemas.microsoft.com/office/powerpoint/2010/main" val="3918690818"/>
      </p:ext>
    </p:extLst>
  </p:cSld>
  <p:clrMapOvr>
    <a:masterClrMapping/>
  </p:clrMapOvr>
  <p:transition>
    <p:zoom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텍스트 개체 틀 1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ko-KR"/>
              <a:t>31. Semaphore</a:t>
            </a:r>
            <a:endParaRPr lang="ko-KR" altLang="en-US" dirty="0"/>
          </a:p>
        </p:txBody>
      </p:sp>
      <p:sp>
        <p:nvSpPr>
          <p:cNvPr id="3" name="슬라이드 번호 개체 틀 2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4" name="바닥글 개체 틀 3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2882306"/>
      </p:ext>
    </p:extLst>
  </p:cSld>
  <p:clrMapOvr>
    <a:masterClrMapping/>
  </p:clrMapOvr>
  <p:transition>
    <p:zoom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Semaphore: A definition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An object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with an integer value</a:t>
            </a:r>
          </a:p>
          <a:p>
            <a:pPr lvl="1"/>
            <a:r>
              <a:rPr lang="en-US" altLang="ko-KR" dirty="0"/>
              <a:t>We can manipulate with two routines; </a:t>
            </a:r>
            <a:r>
              <a:rPr lang="en-US" altLang="ko-KR" dirty="0" err="1">
                <a:latin typeface="Courier New" pitchFamily="49" charset="0"/>
                <a:cs typeface="Courier New" pitchFamily="49" charset="0"/>
              </a:rPr>
              <a:t>sem_wait</a:t>
            </a:r>
            <a:r>
              <a:rPr lang="en-US" altLang="ko-KR" dirty="0">
                <a:latin typeface="Courier New" pitchFamily="49" charset="0"/>
                <a:cs typeface="Courier New" pitchFamily="49" charset="0"/>
              </a:rPr>
              <a:t>()</a:t>
            </a:r>
            <a:r>
              <a:rPr lang="en-US" altLang="ko-KR" dirty="0"/>
              <a:t> and </a:t>
            </a:r>
            <a:r>
              <a:rPr lang="en-US" altLang="ko-KR" dirty="0" err="1">
                <a:latin typeface="Courier New" pitchFamily="49" charset="0"/>
                <a:cs typeface="Courier New" pitchFamily="49" charset="0"/>
              </a:rPr>
              <a:t>sem_post</a:t>
            </a:r>
            <a:r>
              <a:rPr lang="en-US" altLang="ko-KR" dirty="0">
                <a:latin typeface="Courier New" pitchFamily="49" charset="0"/>
                <a:cs typeface="Courier New" pitchFamily="49" charset="0"/>
              </a:rPr>
              <a:t>()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dirty="0"/>
              <a:t>Initialization</a:t>
            </a:r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2"/>
            <a:r>
              <a:rPr lang="en-US" altLang="ko-KR" dirty="0"/>
              <a:t>Declare a semaphore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 s </a:t>
            </a:r>
            <a:r>
              <a:rPr lang="en-US" altLang="ko-KR" dirty="0"/>
              <a:t>and initialize it to the value 1</a:t>
            </a:r>
          </a:p>
          <a:p>
            <a:pPr lvl="2"/>
            <a:r>
              <a:rPr lang="en-US" altLang="ko-KR" dirty="0"/>
              <a:t>The second argument, 0, indicates that the semaphore is </a:t>
            </a:r>
            <a:r>
              <a:rPr lang="en-US" altLang="ko-KR" u="sng" dirty="0"/>
              <a:t>shared</a:t>
            </a:r>
            <a:r>
              <a:rPr lang="en-US" altLang="ko-KR" dirty="0"/>
              <a:t> between </a:t>
            </a:r>
            <a:r>
              <a:rPr lang="en-US" altLang="ko-KR" i="1" dirty="0"/>
              <a:t>threads in the same process</a:t>
            </a:r>
            <a:r>
              <a:rPr lang="en-US" altLang="ko-KR" dirty="0"/>
              <a:t>.</a:t>
            </a:r>
          </a:p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3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971600" y="2453987"/>
            <a:ext cx="7200800" cy="83099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Tx/>
              <a:buAutoNum type="arabicPlain"/>
            </a:pPr>
            <a:r>
              <a:rPr lang="pt-BR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#include &lt;semaphore.h&gt;</a:t>
            </a:r>
          </a:p>
          <a:p>
            <a:pPr marL="342900" indent="-342900">
              <a:buFontTx/>
              <a:buAutoNum type="arabicPlain"/>
            </a:pPr>
            <a:r>
              <a:rPr lang="pt-BR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sem_t s;</a:t>
            </a:r>
          </a:p>
          <a:p>
            <a:pPr marL="342900" indent="-342900">
              <a:buFontTx/>
              <a:buAutoNum type="arabicPlain"/>
            </a:pPr>
            <a:r>
              <a:rPr lang="pt-BR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sem_init(&amp;s, </a:t>
            </a:r>
            <a:r>
              <a:rPr lang="pt-BR" altLang="ko-KR" sz="16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pt-BR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pt-BR" altLang="ko-KR" sz="16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pt-BR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  <a:r>
              <a:rPr lang="pt-BR" altLang="ko-KR" sz="16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initialize s to the value 1</a:t>
            </a:r>
            <a:endParaRPr lang="en-US" altLang="ko-KR" sz="1600" dirty="0">
              <a:solidFill>
                <a:srgbClr val="00B0F0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94551273"/>
      </p:ext>
    </p:extLst>
  </p:cSld>
  <p:clrMapOvr>
    <a:masterClrMapping/>
  </p:clrMapOvr>
  <p:transition>
    <p:zoom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Semaphore: Interact with semaphore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() </a:t>
            </a:r>
          </a:p>
          <a:p>
            <a:endParaRPr lang="en-US" altLang="ko-KR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endParaRPr lang="en-US" altLang="ko-KR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endParaRPr lang="en-US" altLang="ko-KR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endParaRPr lang="en-US" altLang="ko-KR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()</a:t>
            </a:r>
          </a:p>
          <a:p>
            <a:endParaRPr lang="en-US" altLang="ko-KR" dirty="0">
              <a:latin typeface="Courier New" panose="02070309020205020404" pitchFamily="49" charset="0"/>
              <a:cs typeface="Courier New" panose="02070309020205020404" pitchFamily="49" charset="0"/>
            </a:endParaRPr>
          </a:p>
          <a:p>
            <a:pPr lvl="2"/>
            <a:endParaRPr lang="en-US" altLang="ko-KR" dirty="0"/>
          </a:p>
          <a:p>
            <a:pPr lvl="2"/>
            <a:endParaRPr lang="en-US" altLang="ko-KR" dirty="0"/>
          </a:p>
          <a:p>
            <a:pPr marL="457200" lvl="1" indent="0">
              <a:buNone/>
            </a:pPr>
            <a:endParaRPr lang="en-US" altLang="ko-KR" dirty="0"/>
          </a:p>
          <a:p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4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903871" y="1700808"/>
            <a:ext cx="7596844" cy="95410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*s)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	decrement the value of semaphore s by one.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	wait if value of semaphore s is negative.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 }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85318B7A-8840-C64D-ACE4-A9FD027A55D4}"/>
              </a:ext>
            </a:extLst>
          </p:cNvPr>
          <p:cNvSpPr txBox="1"/>
          <p:nvPr/>
        </p:nvSpPr>
        <p:spPr>
          <a:xfrm>
            <a:off x="886296" y="4509120"/>
            <a:ext cx="7596844" cy="95410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*s)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	increment the value of semaphore s by one.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	if there are one or more threads waiting, wake one up.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 } </a:t>
            </a:r>
            <a:endParaRPr lang="en-US" altLang="ko-KR" sz="14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47876216"/>
      </p:ext>
    </p:extLst>
  </p:cSld>
  <p:clrMapOvr>
    <a:masterClrMapping/>
  </p:clrMapOvr>
  <p:transition>
    <p:zoom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>
            <a:extLst>
              <a:ext uri="{FF2B5EF4-FFF2-40B4-BE49-F238E27FC236}">
                <a16:creationId xmlns:a16="http://schemas.microsoft.com/office/drawing/2014/main" id="{B9C30C47-1035-964C-B285-4CEDD08F49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kumimoji="1" lang="ko-KR" altLang="en-US"/>
          </a:p>
        </p:txBody>
      </p:sp>
      <p:pic>
        <p:nvPicPr>
          <p:cNvPr id="7" name="내용 개체 틀 6">
            <a:extLst>
              <a:ext uri="{FF2B5EF4-FFF2-40B4-BE49-F238E27FC236}">
                <a16:creationId xmlns:a16="http://schemas.microsoft.com/office/drawing/2014/main" id="{50F60120-BBBF-8D48-9BE3-9C801A5D971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4063" y="879475"/>
            <a:ext cx="7887312" cy="5502275"/>
          </a:xfrm>
        </p:spPr>
      </p:pic>
      <p:sp>
        <p:nvSpPr>
          <p:cNvPr id="4" name="슬라이드 번호 개체 틀 3">
            <a:extLst>
              <a:ext uri="{FF2B5EF4-FFF2-40B4-BE49-F238E27FC236}">
                <a16:creationId xmlns:a16="http://schemas.microsoft.com/office/drawing/2014/main" id="{DC278AF8-0188-D34A-9284-17FBBF4666BB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5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>
            <a:extLst>
              <a:ext uri="{FF2B5EF4-FFF2-40B4-BE49-F238E27FC236}">
                <a16:creationId xmlns:a16="http://schemas.microsoft.com/office/drawing/2014/main" id="{279B2F4E-B16E-654C-B13E-71679B3B2A6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>
                <a:solidFill>
                  <a:prstClr val="black"/>
                </a:solidFill>
              </a:rPr>
              <a:t>Youjip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23975332"/>
      </p:ext>
    </p:extLst>
  </p:cSld>
  <p:clrMapOvr>
    <a:masterClrMapping/>
  </p:clrMapOvr>
  <p:transition>
    <p:zoom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Binary Semaphores as a Lock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What should </a:t>
            </a:r>
            <a:r>
              <a:rPr lang="en-US" altLang="ko-KR" b="1" dirty="0">
                <a:latin typeface="Courier New" panose="02070309020205020404" pitchFamily="49" charset="0"/>
                <a:cs typeface="Courier New" panose="02070309020205020404" pitchFamily="49" charset="0"/>
              </a:rPr>
              <a:t>X</a:t>
            </a:r>
            <a:r>
              <a:rPr lang="en-US" altLang="ko-KR" dirty="0"/>
              <a:t> be?</a:t>
            </a:r>
          </a:p>
          <a:p>
            <a:pPr lvl="1"/>
            <a:r>
              <a:rPr lang="en-US" altLang="ko-KR" dirty="0"/>
              <a:t>The initial value should be </a:t>
            </a:r>
            <a:r>
              <a:rPr lang="en-US" altLang="ko-KR" b="1" dirty="0"/>
              <a:t>1</a:t>
            </a:r>
            <a:r>
              <a:rPr lang="en-US" altLang="ko-KR" dirty="0"/>
              <a:t>.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6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19572" y="1971997"/>
            <a:ext cx="7884876" cy="13849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m;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(&amp;m,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X);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initialize semaphore to X; what should X be?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(&amp;m);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//critical section here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(&amp;m); </a:t>
            </a:r>
            <a:endParaRPr lang="en-US" altLang="ko-KR" sz="14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  <p:graphicFrame>
        <p:nvGraphicFramePr>
          <p:cNvPr id="7" name="내용 개체 틀 11">
            <a:extLst>
              <a:ext uri="{FF2B5EF4-FFF2-40B4-BE49-F238E27FC236}">
                <a16:creationId xmlns:a16="http://schemas.microsoft.com/office/drawing/2014/main" id="{D36606B8-8423-654E-B155-124966F73FC3}"/>
              </a:ext>
            </a:extLst>
          </p:cNvPr>
          <p:cNvGraphicFramePr>
            <a:graphicFrameLocks/>
          </p:cNvGraphicFramePr>
          <p:nvPr/>
        </p:nvGraphicFramePr>
        <p:xfrm>
          <a:off x="791799" y="3715591"/>
          <a:ext cx="7776864" cy="2346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52028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80831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44827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Value</a:t>
                      </a:r>
                      <a:r>
                        <a:rPr lang="en-US" altLang="ko-KR" sz="1600" baseline="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of Semaphore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Thread 0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Thread 1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call</a:t>
                      </a:r>
                      <a:r>
                        <a:rPr lang="en-US" altLang="ko-KR" sz="16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6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sema_wait</a:t>
                      </a:r>
                      <a:r>
                        <a:rPr lang="en-US" altLang="ko-KR" sz="16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6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sem_wait</a:t>
                      </a:r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() returns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(</a:t>
                      </a:r>
                      <a:r>
                        <a:rPr lang="en-US" altLang="ko-KR" sz="16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crit</a:t>
                      </a:r>
                      <a:r>
                        <a:rPr lang="en-US" altLang="ko-KR" sz="16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 sect)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call </a:t>
                      </a:r>
                      <a:r>
                        <a:rPr lang="en-US" altLang="ko-KR" sz="16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7539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6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cs typeface="Courier New" panose="02070309020205020404" pitchFamily="49" charset="0"/>
                        </a:rPr>
                        <a:t>() returns</a:t>
                      </a:r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6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cs typeface="Courier New" panose="02070309020205020404" pitchFamily="49" charset="0"/>
                      </a:endParaRPr>
                    </a:p>
                  </a:txBody>
                  <a:tcPr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684148945"/>
      </p:ext>
    </p:extLst>
  </p:cSld>
  <p:clrMapOvr>
    <a:masterClrMapping/>
  </p:clrMapOvr>
  <p:transition>
    <p:zoom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Semaphores As Condition Variables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pPr lvl="1"/>
            <a:r>
              <a:rPr lang="en-US" altLang="ko-KR" dirty="0"/>
              <a:t>What should </a:t>
            </a:r>
            <a:r>
              <a:rPr lang="en-US" altLang="ko-KR" b="1" dirty="0">
                <a:latin typeface="Courier New" pitchFamily="49" charset="0"/>
                <a:cs typeface="Courier New" pitchFamily="49" charset="0"/>
              </a:rPr>
              <a:t>X</a:t>
            </a:r>
            <a:r>
              <a:rPr lang="en-US" altLang="ko-KR" dirty="0"/>
              <a:t> be?</a:t>
            </a:r>
          </a:p>
          <a:p>
            <a:pPr lvl="2"/>
            <a:r>
              <a:rPr lang="en-US" altLang="ko-KR" dirty="0"/>
              <a:t>The value of semaphore should be set to is </a:t>
            </a:r>
            <a:r>
              <a:rPr lang="en-US" altLang="ko-KR" b="1" dirty="0"/>
              <a:t>0</a:t>
            </a:r>
            <a:r>
              <a:rPr lang="en-US" altLang="ko-KR" dirty="0"/>
              <a:t>.</a:t>
            </a:r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7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67544" y="908720"/>
            <a:ext cx="5904656" cy="418576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s;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  child(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("child\n");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signal here: child is done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7 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return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NULL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8   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9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 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11   main(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argc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char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argv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[])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12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X);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what should X be?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13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("parent: begin\n");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14 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pthread_t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c;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15 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pthread_create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(c,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NULL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child,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NULL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16 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wait here for child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17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("parent: end\n");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18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return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19   } </a:t>
            </a:r>
            <a:endParaRPr lang="en-US" altLang="ko-KR" sz="14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907704" y="5085184"/>
            <a:ext cx="275517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 Parent Waiting For Its Child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6588224" y="4365104"/>
            <a:ext cx="2376264" cy="7386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parent: begin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child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parent: end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746953" y="5085184"/>
            <a:ext cx="1929503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The execution result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1192956475"/>
      </p:ext>
    </p:extLst>
  </p:cSld>
  <p:clrMapOvr>
    <a:masterClrMapping/>
  </p:clrMapOvr>
  <p:transition>
    <p:zoom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Thread Trace: Parent Waiting For Child (Case 1)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The parent call </a:t>
            </a:r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()</a:t>
            </a:r>
            <a:r>
              <a:rPr lang="en-US" altLang="ko-KR" dirty="0"/>
              <a:t> before the child has called </a:t>
            </a:r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()</a:t>
            </a:r>
            <a:r>
              <a:rPr lang="en-US" altLang="ko-KR" dirty="0"/>
              <a:t>.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8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graphicFrame>
        <p:nvGraphicFramePr>
          <p:cNvPr id="7" name="내용 개체 틀 6"/>
          <p:cNvGraphicFramePr>
            <a:graphicFrameLocks/>
          </p:cNvGraphicFramePr>
          <p:nvPr/>
        </p:nvGraphicFramePr>
        <p:xfrm>
          <a:off x="323528" y="1715616"/>
          <a:ext cx="8496944" cy="36576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17014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423346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08012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3032644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14382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23279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Value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Parent  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State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Child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State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Create(Child)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i="1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(Child exists; is runnable)</a:t>
                      </a:r>
                      <a:endParaRPr lang="ko-KR" altLang="en-US" sz="1200" i="1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call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4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sem_wait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32576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-1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decrement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4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-1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(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&lt; 0)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Vijaya" panose="020B0604020202020204" pitchFamily="34" charset="0"/>
                          <a:ea typeface="맑은 고딕" panose="020B0503020000020004" pitchFamily="50" charset="-127"/>
                          <a:cs typeface="Vijaya" panose="020B0604020202020204" pitchFamily="34" charset="0"/>
                        </a:rPr>
                        <a:t>→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sleep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sleeping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4895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-1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i="1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Switch→Child</a:t>
                      </a:r>
                      <a:endParaRPr lang="ko-KR" altLang="en-US" sz="1400" i="1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sleeping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child runs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21136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-1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sleeping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call </a:t>
                      </a:r>
                      <a:r>
                        <a:rPr lang="en-US" altLang="ko-KR" sz="14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sleeping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increment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4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13751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wake(Parent)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 returns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i="1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Interrupt; </a:t>
                      </a:r>
                      <a:r>
                        <a:rPr lang="en-US" altLang="ko-KR" sz="1400" i="1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Switch→Parent</a:t>
                      </a:r>
                      <a:endParaRPr lang="ko-KR" altLang="en-US" sz="1400" i="1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sem_wait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 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retruns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ko-KR" altLang="en-US" sz="14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57326816"/>
      </p:ext>
    </p:extLst>
  </p:cSld>
  <p:clrMapOvr>
    <a:masterClrMapping/>
  </p:clrMapOvr>
  <p:transition>
    <p:zoom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Thread Trace: Parent Waiting For Child (Case 2)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The child runs to completion before the parent call </a:t>
            </a:r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()</a:t>
            </a:r>
            <a:r>
              <a:rPr lang="en-US" altLang="ko-KR" dirty="0"/>
              <a:t>.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9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graphicFrame>
        <p:nvGraphicFramePr>
          <p:cNvPr id="7" name="내용 개체 틀 6"/>
          <p:cNvGraphicFramePr>
            <a:graphicFrameLocks/>
          </p:cNvGraphicFramePr>
          <p:nvPr/>
        </p:nvGraphicFramePr>
        <p:xfrm>
          <a:off x="323528" y="1696184"/>
          <a:ext cx="8496944" cy="37490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68894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2695435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5212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952328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008112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23279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Value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Parent  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State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Child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</a:rPr>
                        <a:t>State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</a:endParaRPr>
                    </a:p>
                  </a:txBody>
                  <a:tcPr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Create(Child)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600" dirty="0">
                          <a:solidFill>
                            <a:schemeClr val="tx1"/>
                          </a:solidFill>
                          <a:latin typeface="Vijaya" panose="020B0604020202020204" pitchFamily="34" charset="0"/>
                          <a:ea typeface="맑은 고딕" panose="020B0503020000020004" pitchFamily="50" charset="-127"/>
                          <a:cs typeface="Vijaya" panose="020B0604020202020204" pitchFamily="34" charset="0"/>
                        </a:rPr>
                        <a:t>(Child exists; is runnable)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i="1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Interrupt;</a:t>
                      </a:r>
                      <a:r>
                        <a:rPr lang="en-US" altLang="ko-KR" sz="1400" i="1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400" i="1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switch→Child</a:t>
                      </a:r>
                      <a:endParaRPr lang="ko-KR" altLang="en-US" sz="1400" i="1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child runs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32576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call 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increment 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14895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ko-KR" altLang="en-US" sz="16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wake(nobody)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121136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sem_post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 returns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parent runs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i="1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Interrupt; </a:t>
                      </a:r>
                      <a:r>
                        <a:rPr lang="en-US" altLang="ko-KR" sz="1400" i="1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Switch→Parent</a:t>
                      </a:r>
                      <a:endParaRPr lang="ko-KR" altLang="en-US" sz="1400" i="1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137512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1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call 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sem_wait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ko-KR" altLang="en-US" sz="14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decrement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r>
                        <a:rPr lang="en-US" altLang="ko-KR" sz="1400" baseline="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algn="l" latinLnBrk="1"/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(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&lt;0)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Vijaya" panose="020B0604020202020204" pitchFamily="34" charset="0"/>
                          <a:ea typeface="맑은 고딕" panose="020B0503020000020004" pitchFamily="50" charset="-127"/>
                          <a:cs typeface="Vijaya" panose="020B0604020202020204" pitchFamily="34" charset="0"/>
                        </a:rPr>
                        <a:t>→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awake</a:t>
                      </a:r>
                      <a:r>
                        <a:rPr lang="en-US" altLang="ko-KR" sz="1400" baseline="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 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ko-KR" altLang="en-US" sz="16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0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sem_wait</a:t>
                      </a:r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() </a:t>
                      </a:r>
                      <a:r>
                        <a:rPr lang="en-US" altLang="ko-KR" sz="1400" dirty="0" err="1">
                          <a:solidFill>
                            <a:schemeClr val="tx1"/>
                          </a:solidFill>
                          <a:latin typeface="Courier New" panose="02070309020205020404" pitchFamily="49" charset="0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retruns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Courier New" panose="02070309020205020404" pitchFamily="49" charset="0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Running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1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ko-KR" altLang="en-US" sz="1400" dirty="0">
                        <a:solidFill>
                          <a:schemeClr val="tx1"/>
                        </a:solidFill>
                        <a:latin typeface="Vijaya" panose="020B0604020202020204" pitchFamily="34" charset="0"/>
                        <a:ea typeface="맑은 고딕" panose="020B0503020000020004" pitchFamily="50" charset="-127"/>
                        <a:cs typeface="Vijaya" panose="020B060402020202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noFill/>
                  </a:tcPr>
                </a:tc>
                <a:tc>
                  <a:txBody>
                    <a:bodyPr/>
                    <a:lstStyle/>
                    <a:p>
                      <a:pPr algn="ctr" latinLnBrk="1"/>
                      <a:r>
                        <a:rPr lang="en-US" altLang="ko-KR" sz="1400" dirty="0">
                          <a:solidFill>
                            <a:schemeClr val="tx1"/>
                          </a:solidFill>
                          <a:latin typeface="맑은 고딕" panose="020B0503020000020004" pitchFamily="50" charset="-127"/>
                          <a:ea typeface="맑은 고딕" panose="020B0503020000020004" pitchFamily="50" charset="-127"/>
                          <a:cs typeface="Courier New" panose="02070309020205020404" pitchFamily="49" charset="0"/>
                        </a:rPr>
                        <a:t>Ready</a:t>
                      </a:r>
                      <a:endParaRPr lang="ko-KR" altLang="en-US" sz="1400" dirty="0">
                        <a:solidFill>
                          <a:schemeClr val="tx1"/>
                        </a:solidFill>
                        <a:latin typeface="맑은 고딕" panose="020B0503020000020004" pitchFamily="50" charset="-127"/>
                        <a:ea typeface="맑은 고딕" panose="020B0503020000020004" pitchFamily="50" charset="-127"/>
                        <a:cs typeface="Courier New" panose="02070309020205020404" pitchFamily="49" charset="0"/>
                      </a:endParaRPr>
                    </a:p>
                  </a:txBody>
                  <a:tcP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1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005885924"/>
      </p:ext>
    </p:extLst>
  </p:cSld>
  <p:clrMapOvr>
    <a:masterClrMapping/>
  </p:clrMapOvr>
  <p:transition>
    <p:zoom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Producer/Consumer Problem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b="1" dirty="0"/>
              <a:t>Producer</a:t>
            </a:r>
            <a:r>
              <a:rPr lang="en-US" altLang="ko-KR" dirty="0"/>
              <a:t>: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put() </a:t>
            </a:r>
            <a:r>
              <a:rPr lang="en-US" altLang="ko-KR" dirty="0"/>
              <a:t>interface</a:t>
            </a:r>
          </a:p>
          <a:p>
            <a:pPr lvl="1"/>
            <a:r>
              <a:rPr lang="en-US" altLang="ko-KR" dirty="0"/>
              <a:t>Wait for a buffer to become </a:t>
            </a:r>
            <a:r>
              <a:rPr lang="en-US" altLang="ko-KR" i="1" dirty="0"/>
              <a:t>empty</a:t>
            </a:r>
            <a:r>
              <a:rPr lang="en-US" altLang="ko-KR" dirty="0"/>
              <a:t> in order to put data into it.</a:t>
            </a:r>
          </a:p>
          <a:p>
            <a:r>
              <a:rPr lang="en-US" altLang="ko-KR" b="1" dirty="0"/>
              <a:t>Consumer</a:t>
            </a:r>
            <a:r>
              <a:rPr lang="en-US" altLang="ko-KR" dirty="0"/>
              <a:t>: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get() </a:t>
            </a:r>
            <a:r>
              <a:rPr lang="en-US" altLang="ko-KR" dirty="0"/>
              <a:t>interface</a:t>
            </a:r>
          </a:p>
          <a:p>
            <a:pPr lvl="1"/>
            <a:r>
              <a:rPr lang="en-US" altLang="ko-KR" dirty="0"/>
              <a:t>Wait for a buffer to become </a:t>
            </a:r>
            <a:r>
              <a:rPr lang="en-US" altLang="ko-KR" i="1" dirty="0"/>
              <a:t>filled</a:t>
            </a:r>
            <a:r>
              <a:rPr lang="en-US" altLang="ko-KR" dirty="0"/>
              <a:t> before using it.</a:t>
            </a:r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10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73578" y="3128769"/>
            <a:ext cx="7596844" cy="310854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buffer[MAX];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fill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use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put(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value)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	buffer[fill] = value;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	// line f1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7   	fill = (fill +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% MAX;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f2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8   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9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 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get()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11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buffer[use];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g1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12  	use = (use +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% MAX;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g2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13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return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14  }</a:t>
            </a:r>
          </a:p>
        </p:txBody>
      </p:sp>
    </p:spTree>
    <p:extLst>
      <p:ext uri="{BB962C8B-B14F-4D97-AF65-F5344CB8AC3E}">
        <p14:creationId xmlns:p14="http://schemas.microsoft.com/office/powerpoint/2010/main" val="1617900492"/>
      </p:ext>
    </p:extLst>
  </p:cSld>
  <p:clrMapOvr>
    <a:masterClrMapping/>
  </p:clrMapOvr>
  <p:transition>
    <p:zoom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Producer/Consumer Problem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11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19572" y="980728"/>
            <a:ext cx="7704856" cy="483209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empty;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full;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*producer(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for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&lt; loops;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++)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7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P1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8   		put(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9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   	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11   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13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*consumer(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14 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15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while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!=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16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C1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17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get();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18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19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("%d\n",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20   	} 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} 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…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907705" y="5833591"/>
            <a:ext cx="532859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First Attempt: Adding the Full and Empty Conditions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1039667099"/>
      </p:ext>
    </p:extLst>
  </p:cSld>
  <p:clrMapOvr>
    <a:masterClrMapping/>
  </p:clrMapOvr>
  <p:transition>
    <p:zoom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Producer/Consumer (Bounded-Buffer) Problem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pPr lvl="1"/>
            <a:r>
              <a:rPr lang="en-US" altLang="ko-KR" dirty="0"/>
              <a:t>Imagine that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MAX</a:t>
            </a:r>
            <a:r>
              <a:rPr lang="en-US" altLang="ko-KR" dirty="0"/>
              <a:t> is greater than 1 .</a:t>
            </a:r>
          </a:p>
          <a:p>
            <a:pPr lvl="2"/>
            <a:r>
              <a:rPr lang="en-US" altLang="ko-KR" dirty="0"/>
              <a:t>If there are multiple producers,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race condition </a:t>
            </a:r>
            <a:r>
              <a:rPr lang="en-US" altLang="ko-KR" dirty="0"/>
              <a:t>can happen at line </a:t>
            </a:r>
            <a:r>
              <a:rPr lang="en-US" altLang="ko-KR" i="1" dirty="0"/>
              <a:t>f1</a:t>
            </a:r>
            <a:r>
              <a:rPr lang="en-US" altLang="ko-KR" dirty="0"/>
              <a:t>.</a:t>
            </a:r>
          </a:p>
          <a:p>
            <a:pPr lvl="2"/>
            <a:r>
              <a:rPr lang="en-US" altLang="ko-KR" dirty="0"/>
              <a:t>It means that the old data there is overwritten.</a:t>
            </a:r>
          </a:p>
          <a:p>
            <a:pPr lvl="1"/>
            <a:endParaRPr lang="en-US" altLang="ko-KR" dirty="0"/>
          </a:p>
          <a:p>
            <a:pPr lvl="1"/>
            <a:r>
              <a:rPr lang="en-US" altLang="ko-KR" dirty="0"/>
              <a:t>We’ve forgotten here is </a:t>
            </a:r>
            <a:r>
              <a:rPr lang="en-US" altLang="ko-KR" b="1" dirty="0"/>
              <a:t>mutual exclusion</a:t>
            </a:r>
            <a:r>
              <a:rPr lang="en-US" altLang="ko-KR" dirty="0"/>
              <a:t>.</a:t>
            </a:r>
          </a:p>
          <a:p>
            <a:pPr lvl="2"/>
            <a:r>
              <a:rPr lang="en-US" altLang="ko-KR" dirty="0"/>
              <a:t>The filling of a buffer and incrementing of the index into the buffer is a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critical section</a:t>
            </a:r>
            <a:r>
              <a:rPr lang="en-US" altLang="ko-KR" dirty="0"/>
              <a:t>.</a:t>
            </a:r>
          </a:p>
          <a:p>
            <a:pPr lvl="2"/>
            <a:endParaRPr lang="en-US" altLang="ko-KR" dirty="0"/>
          </a:p>
          <a:p>
            <a:pPr lvl="1"/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12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19572" y="1172580"/>
            <a:ext cx="7704856" cy="1200329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</a:t>
            </a:r>
            <a:r>
              <a:rPr lang="en-US" altLang="ko-KR" sz="12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main(</a:t>
            </a:r>
            <a:r>
              <a:rPr lang="en-US" altLang="ko-KR" sz="12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2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argc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2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char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2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argv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[]) {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  // …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  </a:t>
            </a:r>
            <a:r>
              <a:rPr lang="en-US" altLang="ko-KR" sz="12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(&amp;empty, </a:t>
            </a:r>
            <a:r>
              <a:rPr lang="en-US" altLang="ko-KR" sz="12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MAX); 	</a:t>
            </a:r>
            <a:r>
              <a:rPr lang="en-US" altLang="ko-KR" sz="12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MAX buffers are empty to begin with…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  </a:t>
            </a:r>
            <a:r>
              <a:rPr lang="en-US" altLang="ko-KR" sz="12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(&amp;full, </a:t>
            </a:r>
            <a:r>
              <a:rPr lang="en-US" altLang="ko-KR" sz="12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2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2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… and 0 are full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    // …</a:t>
            </a:r>
          </a:p>
          <a:p>
            <a:pPr marL="228600" indent="-228600">
              <a:buFontTx/>
              <a:buAutoNum type="arabicPlain" startAt="21"/>
            </a:pPr>
            <a:r>
              <a:rPr lang="en-US" altLang="ko-KR" sz="12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}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763688" y="2401143"/>
            <a:ext cx="590465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First Attempt: Adding the Full and Empty Conditions (Cont.)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590242410"/>
      </p:ext>
    </p:extLst>
  </p:cSld>
  <p:clrMapOvr>
    <a:masterClrMapping/>
  </p:clrMapOvr>
  <p:transition>
    <p:zoom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>
            <a:extLst>
              <a:ext uri="{FF2B5EF4-FFF2-40B4-BE49-F238E27FC236}">
                <a16:creationId xmlns:a16="http://schemas.microsoft.com/office/drawing/2014/main" id="{6D7A16C5-3C8A-6746-B5D5-1DB28389D0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kumimoji="1" lang="ko-KR" altLang="en-US"/>
          </a:p>
        </p:txBody>
      </p:sp>
      <p:pic>
        <p:nvPicPr>
          <p:cNvPr id="7" name="내용 개체 틀 6">
            <a:extLst>
              <a:ext uri="{FF2B5EF4-FFF2-40B4-BE49-F238E27FC236}">
                <a16:creationId xmlns:a16="http://schemas.microsoft.com/office/drawing/2014/main" id="{29C57B5A-10A7-9049-AF7F-9D6198FDD2C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313" y="1369783"/>
            <a:ext cx="8786812" cy="4521658"/>
          </a:xfrm>
        </p:spPr>
      </p:pic>
      <p:sp>
        <p:nvSpPr>
          <p:cNvPr id="4" name="슬라이드 번호 개체 틀 3">
            <a:extLst>
              <a:ext uri="{FF2B5EF4-FFF2-40B4-BE49-F238E27FC236}">
                <a16:creationId xmlns:a16="http://schemas.microsoft.com/office/drawing/2014/main" id="{6F05E722-E10F-3D48-A1EE-01801372AE1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13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>
            <a:extLst>
              <a:ext uri="{FF2B5EF4-FFF2-40B4-BE49-F238E27FC236}">
                <a16:creationId xmlns:a16="http://schemas.microsoft.com/office/drawing/2014/main" id="{E2E543B7-155A-D04A-9963-16A7530D362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>
                <a:solidFill>
                  <a:prstClr val="black"/>
                </a:solidFill>
              </a:rPr>
              <a:t>Youjip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3174588"/>
      </p:ext>
    </p:extLst>
  </p:cSld>
  <p:clrMapOvr>
    <a:masterClrMapping/>
  </p:clrMapOvr>
  <p:transition>
    <p:zoom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Solution: Adding Mutual Exclusion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14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827584" y="1525309"/>
            <a:ext cx="7488832" cy="332398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empty;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full;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*producer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7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for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&lt; loops;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++)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8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p0 (NEW LINE)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9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p1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   		put(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11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12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p4 (NEW LINE)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13  	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14  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15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771800" y="1048063"/>
            <a:ext cx="342510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Adding Mutual Exclusion (Incorrectly)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481618743"/>
      </p:ext>
    </p:extLst>
  </p:cSld>
  <p:clrMapOvr>
    <a:masterClrMapping/>
  </p:clrMapOvr>
  <p:transition>
    <p:zoom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Solution: Adding Mutual Exclusion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15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827584" y="1526468"/>
            <a:ext cx="7488832" cy="246221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16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*consumer(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17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18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for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&lt; loops;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++)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19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c0 (NEW LINE)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20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c1 </a:t>
            </a:r>
          </a:p>
          <a:p>
            <a:pPr marL="342900" indent="-342900">
              <a:buAutoNum type="arabicPlain" startAt="21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int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get();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22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c3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23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(&amp;mutex);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c4 (NEW LINE)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24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("%d\n",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25  	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26  }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840397" y="980728"/>
            <a:ext cx="342510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Adding Mutual Exclusion (Incorrectly)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285590405"/>
      </p:ext>
    </p:extLst>
  </p:cSld>
  <p:clrMapOvr>
    <a:masterClrMapping/>
  </p:clrMapOvr>
  <p:transition>
    <p:zoom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>
            <a:extLst>
              <a:ext uri="{FF2B5EF4-FFF2-40B4-BE49-F238E27FC236}">
                <a16:creationId xmlns:a16="http://schemas.microsoft.com/office/drawing/2014/main" id="{3F379D2D-E13D-B54A-96FE-E4F337F4A0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kumimoji="1" lang="ko-KR" altLang="en-US"/>
          </a:p>
        </p:txBody>
      </p:sp>
      <p:sp>
        <p:nvSpPr>
          <p:cNvPr id="4" name="슬라이드 번호 개체 틀 3">
            <a:extLst>
              <a:ext uri="{FF2B5EF4-FFF2-40B4-BE49-F238E27FC236}">
                <a16:creationId xmlns:a16="http://schemas.microsoft.com/office/drawing/2014/main" id="{B91F6696-F30F-5C42-8DF7-6FBDF1F24BF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16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>
            <a:extLst>
              <a:ext uri="{FF2B5EF4-FFF2-40B4-BE49-F238E27FC236}">
                <a16:creationId xmlns:a16="http://schemas.microsoft.com/office/drawing/2014/main" id="{C462F0E9-2337-B043-8AD4-A2B56F87DBB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>
                <a:solidFill>
                  <a:prstClr val="black"/>
                </a:solidFill>
              </a:rPr>
              <a:t>Youjip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  <p:pic>
        <p:nvPicPr>
          <p:cNvPr id="11" name="내용 개체 틀 10">
            <a:extLst>
              <a:ext uri="{FF2B5EF4-FFF2-40B4-BE49-F238E27FC236}">
                <a16:creationId xmlns:a16="http://schemas.microsoft.com/office/drawing/2014/main" id="{03A4DD17-CF9D-9B45-9B28-AACB399E4D5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313" y="1209938"/>
            <a:ext cx="8786812" cy="4841349"/>
          </a:xfrm>
        </p:spPr>
      </p:pic>
      <p:pic>
        <p:nvPicPr>
          <p:cNvPr id="6" name="그림 5">
            <a:extLst>
              <a:ext uri="{FF2B5EF4-FFF2-40B4-BE49-F238E27FC236}">
                <a16:creationId xmlns:a16="http://schemas.microsoft.com/office/drawing/2014/main" id="{9561CAC8-3DCB-2A41-9787-A1A78C96AF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52320" y="4930512"/>
            <a:ext cx="1409700" cy="1435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5806533"/>
      </p:ext>
    </p:extLst>
  </p:cSld>
  <p:clrMapOvr>
    <a:masterClrMapping/>
  </p:clrMapOvr>
  <p:transition>
    <p:zoom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Working Solution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17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67544" y="908720"/>
            <a:ext cx="8352928" cy="332398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empty;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full;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3  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5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*producer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6 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7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for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&lt; loops;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++)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8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p1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9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b="1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p1.5 (MOVED MUTEX HERE…)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10   		put(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11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b="1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p2.5 (… AND HERE)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12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p3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13   	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14   }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15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987824" y="6001543"/>
            <a:ext cx="328724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Adding Mutual Exclusion (Correctly)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592759570"/>
      </p:ext>
    </p:extLst>
  </p:cSld>
  <p:clrMapOvr>
    <a:masterClrMapping/>
  </p:clrMapOvr>
  <p:transition>
    <p:zoom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Working Solution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18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467544" y="908720"/>
            <a:ext cx="8352928" cy="440120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16  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*consumer(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arg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17  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18  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for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&lt; loops;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++) {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19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(&amp;full);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c1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20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	</a:t>
            </a:r>
            <a:r>
              <a:rPr lang="en-US" altLang="ko-KR" sz="1400" b="1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c1.5 (MOVED MUTEX HERE…)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21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= get(); 	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c2 </a:t>
            </a:r>
          </a:p>
          <a:p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22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(&amp;mutex); 	</a:t>
            </a:r>
            <a:r>
              <a:rPr lang="en-US" altLang="ko-KR" sz="1400" b="1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c2.5 (… AND HERE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(&amp;empty);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line c3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printf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(“%d\n”, 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tmp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);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}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}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 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main(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argc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char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argv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[]) {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// …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(&amp;empty,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, MAX);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MAX buffers are empty to begin with …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(&amp;full,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);   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... and 0 are full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(&amp;mutex,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);  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mutex=1 because it is a lock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	// …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 }</a:t>
            </a:r>
          </a:p>
          <a:p>
            <a:pPr marL="342900" indent="-342900">
              <a:buAutoNum type="arabicPlain" startAt="23"/>
            </a:pPr>
            <a:r>
              <a:rPr lang="en-US" altLang="ko-KR" sz="1400" dirty="0">
                <a:latin typeface="Courier New" panose="02070309020205020404" pitchFamily="49" charset="0"/>
                <a:cs typeface="Courier New" panose="02070309020205020404" pitchFamily="49" charset="0"/>
              </a:rPr>
              <a:t>		…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987824" y="6001543"/>
            <a:ext cx="328724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Adding Mutual Exclusion (Correctly)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3372433926"/>
      </p:ext>
    </p:extLst>
  </p:cSld>
  <p:clrMapOvr>
    <a:masterClrMapping/>
  </p:clrMapOvr>
  <p:transition>
    <p:zoom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Reader-Writer Locks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Imagine a number of concurrent list operations, including </a:t>
            </a:r>
            <a:r>
              <a:rPr lang="en-US" altLang="ko-KR" b="1" dirty="0"/>
              <a:t>inserts</a:t>
            </a:r>
            <a:r>
              <a:rPr lang="en-US" altLang="ko-KR" dirty="0"/>
              <a:t> and simple </a:t>
            </a:r>
            <a:r>
              <a:rPr lang="en-US" altLang="ko-KR" b="1" dirty="0"/>
              <a:t>lookups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b="1" dirty="0"/>
              <a:t>insert:</a:t>
            </a:r>
          </a:p>
          <a:p>
            <a:pPr lvl="2"/>
            <a:r>
              <a:rPr lang="en-US" altLang="ko-KR" dirty="0"/>
              <a:t>Change the state of the list</a:t>
            </a:r>
          </a:p>
          <a:p>
            <a:pPr lvl="2"/>
            <a:r>
              <a:rPr lang="en-US" altLang="ko-KR" dirty="0"/>
              <a:t>A traditional </a:t>
            </a:r>
            <a:r>
              <a:rPr lang="en-US" altLang="ko-KR" u="sng" dirty="0"/>
              <a:t>critical section</a:t>
            </a:r>
            <a:r>
              <a:rPr lang="en-US" altLang="ko-KR" dirty="0"/>
              <a:t> makes sense.</a:t>
            </a:r>
          </a:p>
          <a:p>
            <a:pPr lvl="1"/>
            <a:r>
              <a:rPr lang="en-US" altLang="ko-KR" b="1" dirty="0"/>
              <a:t>lookup:</a:t>
            </a:r>
          </a:p>
          <a:p>
            <a:pPr lvl="2"/>
            <a:r>
              <a:rPr lang="en-US" altLang="ko-KR" dirty="0"/>
              <a:t>Simply </a:t>
            </a:r>
            <a:r>
              <a:rPr lang="en-US" altLang="ko-KR" i="1" dirty="0"/>
              <a:t>read</a:t>
            </a:r>
            <a:r>
              <a:rPr lang="en-US" altLang="ko-KR" dirty="0"/>
              <a:t> the data structure.</a:t>
            </a:r>
          </a:p>
          <a:p>
            <a:pPr lvl="2"/>
            <a:r>
              <a:rPr lang="en-US" altLang="ko-KR" dirty="0"/>
              <a:t>As long as we can guarantee that no insert is on-going, we can allow many lookups to proceed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concurrently</a:t>
            </a:r>
            <a:r>
              <a:rPr lang="en-US" altLang="ko-KR" dirty="0"/>
              <a:t>.</a:t>
            </a:r>
          </a:p>
          <a:p>
            <a:pPr lvl="2"/>
            <a:endParaRPr lang="en-US" altLang="ko-KR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19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모서리가 둥근 직사각형 5"/>
          <p:cNvSpPr/>
          <p:nvPr/>
        </p:nvSpPr>
        <p:spPr>
          <a:xfrm>
            <a:off x="1043608" y="5229200"/>
            <a:ext cx="6696744" cy="648072"/>
          </a:xfrm>
          <a:prstGeom prst="roundRect">
            <a:avLst/>
          </a:prstGeom>
          <a:solidFill>
            <a:srgbClr val="FFC000"/>
          </a:solidFill>
          <a:ln w="15875">
            <a:solidFill>
              <a:schemeClr val="accent6">
                <a:lumMod val="50000"/>
              </a:schemeClr>
            </a:solidFill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lIns="108000" rIns="108000" rtlCol="0" anchor="ctr">
            <a:noAutofit/>
          </a:bodyPr>
          <a:lstStyle/>
          <a:p>
            <a:pPr algn="ctr"/>
            <a:r>
              <a:rPr lang="en-US" altLang="ko-KR" b="1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</a:rPr>
              <a:t>This special type of lock is known as a </a:t>
            </a:r>
            <a:r>
              <a:rPr lang="en-US" altLang="ko-KR" b="1" dirty="0">
                <a:solidFill>
                  <a:srgbClr val="FF0000"/>
                </a:solidFill>
                <a:latin typeface="맑은 고딕" panose="020B0503020000020004" pitchFamily="50" charset="-127"/>
                <a:ea typeface="맑은 고딕" panose="020B0503020000020004" pitchFamily="50" charset="-127"/>
              </a:rPr>
              <a:t>reader-write lock</a:t>
            </a:r>
            <a:r>
              <a:rPr lang="en-US" altLang="ko-KR" b="1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639122576"/>
      </p:ext>
    </p:extLst>
  </p:cSld>
  <p:clrMapOvr>
    <a:masterClrMapping/>
  </p:clrMapOvr>
  <p:transition>
    <p:zoom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>
            <a:extLst>
              <a:ext uri="{FF2B5EF4-FFF2-40B4-BE49-F238E27FC236}">
                <a16:creationId xmlns:a16="http://schemas.microsoft.com/office/drawing/2014/main" id="{DA76ACFF-97F0-A540-9C0B-AF3A7E376C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kumimoji="1" lang="ko-KR" altLang="en-US"/>
          </a:p>
        </p:txBody>
      </p:sp>
      <p:pic>
        <p:nvPicPr>
          <p:cNvPr id="7" name="내용 개체 틀 6">
            <a:extLst>
              <a:ext uri="{FF2B5EF4-FFF2-40B4-BE49-F238E27FC236}">
                <a16:creationId xmlns:a16="http://schemas.microsoft.com/office/drawing/2014/main" id="{8A3BB4A7-D63E-624A-98DC-C56EC42B205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67744" y="2492896"/>
            <a:ext cx="4933181" cy="2577660"/>
          </a:xfrm>
        </p:spPr>
      </p:pic>
      <p:sp>
        <p:nvSpPr>
          <p:cNvPr id="4" name="슬라이드 번호 개체 틀 3">
            <a:extLst>
              <a:ext uri="{FF2B5EF4-FFF2-40B4-BE49-F238E27FC236}">
                <a16:creationId xmlns:a16="http://schemas.microsoft.com/office/drawing/2014/main" id="{ABA771BB-7D3F-3A45-849C-E8622054B6F3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20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>
            <a:extLst>
              <a:ext uri="{FF2B5EF4-FFF2-40B4-BE49-F238E27FC236}">
                <a16:creationId xmlns:a16="http://schemas.microsoft.com/office/drawing/2014/main" id="{6519BE42-1A8C-0543-B528-B1EB8E4C5E3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>
                <a:solidFill>
                  <a:prstClr val="black"/>
                </a:solidFill>
              </a:rPr>
              <a:t>Youjip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90188474"/>
      </p:ext>
    </p:extLst>
  </p:cSld>
  <p:clrMapOvr>
    <a:masterClrMapping/>
  </p:clrMapOvr>
  <p:transition>
    <p:zoom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Reader-Writer Locks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Only </a:t>
            </a:r>
            <a:r>
              <a:rPr lang="en-US" altLang="ko-KR" b="1" dirty="0"/>
              <a:t>a single writer </a:t>
            </a:r>
            <a:r>
              <a:rPr lang="en-US" altLang="ko-KR" dirty="0"/>
              <a:t>can acquire the lock.</a:t>
            </a:r>
          </a:p>
          <a:p>
            <a:r>
              <a:rPr lang="en-US" altLang="ko-KR" dirty="0"/>
              <a:t>Once a reader has acquired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a read lock</a:t>
            </a:r>
            <a:r>
              <a:rPr lang="en-US" altLang="ko-KR" dirty="0"/>
              <a:t>, </a:t>
            </a:r>
          </a:p>
          <a:p>
            <a:pPr lvl="1"/>
            <a:r>
              <a:rPr lang="en-US" altLang="ko-KR" b="1" dirty="0"/>
              <a:t>More readers </a:t>
            </a:r>
            <a:r>
              <a:rPr lang="en-US" altLang="ko-KR" dirty="0"/>
              <a:t>will be allowed to acquire the read lock too.</a:t>
            </a:r>
          </a:p>
          <a:p>
            <a:pPr lvl="1"/>
            <a:r>
              <a:rPr lang="en-US" altLang="ko-KR" dirty="0"/>
              <a:t>A writer will </a:t>
            </a:r>
            <a:r>
              <a:rPr lang="en-US" altLang="ko-KR" u="sng" dirty="0"/>
              <a:t>have to wait</a:t>
            </a:r>
            <a:r>
              <a:rPr lang="en-US" altLang="ko-KR" dirty="0"/>
              <a:t> until all readers are finished.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21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59532" y="3057341"/>
            <a:ext cx="8424936" cy="13849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typedef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struc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_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lock;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binary semaphore (basic lock)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used to allow ONE writer or MANY readers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readers; 	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count of readers reading in critical section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endParaRPr lang="en-US" altLang="ko-KR" sz="1400" dirty="0">
              <a:solidFill>
                <a:prstClr val="black"/>
              </a:solidFill>
              <a:latin typeface="Courier New" panose="02070309020205020404" pitchFamily="49" charset="0"/>
              <a:cs typeface="Courier New" panose="02070309020205020404" pitchFamily="49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6E49D3A-D939-E64B-8D8D-A60258617BE9}"/>
              </a:ext>
            </a:extLst>
          </p:cNvPr>
          <p:cNvSpPr txBox="1"/>
          <p:nvPr/>
        </p:nvSpPr>
        <p:spPr>
          <a:xfrm>
            <a:off x="395251" y="4941168"/>
            <a:ext cx="8424936" cy="1169551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rwlock_init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-&gt;readers 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-&gt;lock,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sem_init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</a:p>
        </p:txBody>
      </p:sp>
    </p:spTree>
    <p:extLst>
      <p:ext uri="{BB962C8B-B14F-4D97-AF65-F5344CB8AC3E}">
        <p14:creationId xmlns:p14="http://schemas.microsoft.com/office/powerpoint/2010/main" val="4225788698"/>
      </p:ext>
    </p:extLst>
  </p:cSld>
  <p:clrMapOvr>
    <a:masterClrMapping/>
  </p:clrMapOvr>
  <p:transition>
    <p:zoom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Reader-Writer Locks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22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9D95B61-1BFC-6B44-9EB5-2F088A9FCC35}"/>
              </a:ext>
            </a:extLst>
          </p:cNvPr>
          <p:cNvSpPr txBox="1"/>
          <p:nvPr/>
        </p:nvSpPr>
        <p:spPr>
          <a:xfrm>
            <a:off x="340482" y="1512916"/>
            <a:ext cx="8424936" cy="160043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rwlock_acquire_readlock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-&gt;lock);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-&gt;readers++;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-&gt;readers ==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1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first reader acquires </a:t>
            </a:r>
            <a:r>
              <a:rPr lang="en-US" altLang="ko-KR" sz="1400" dirty="0" err="1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-&gt;lock);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FC11237-6A6F-3548-A8F1-F9079521EC48}"/>
              </a:ext>
            </a:extLst>
          </p:cNvPr>
          <p:cNvSpPr txBox="1"/>
          <p:nvPr/>
        </p:nvSpPr>
        <p:spPr>
          <a:xfrm>
            <a:off x="340482" y="3647846"/>
            <a:ext cx="8424936" cy="160043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rwlock_release_readlock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-&gt;lock);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-&gt;readers--;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  	</a:t>
            </a:r>
            <a:r>
              <a:rPr lang="en-US" altLang="ko-KR" sz="1400" dirty="0">
                <a:solidFill>
                  <a:schemeClr val="accent6">
                    <a:lumMod val="75000"/>
                  </a:schemeClr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if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-&gt;readers ==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0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 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); 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// last reader releases </a:t>
            </a:r>
            <a:r>
              <a:rPr lang="en-US" altLang="ko-KR" sz="1400" dirty="0" err="1">
                <a:solidFill>
                  <a:srgbClr val="00B0F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srgbClr val="00B0F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 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-&gt;lock);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}</a:t>
            </a:r>
          </a:p>
        </p:txBody>
      </p:sp>
    </p:spTree>
    <p:extLst>
      <p:ext uri="{BB962C8B-B14F-4D97-AF65-F5344CB8AC3E}">
        <p14:creationId xmlns:p14="http://schemas.microsoft.com/office/powerpoint/2010/main" val="2581414321"/>
      </p:ext>
    </p:extLst>
  </p:cSld>
  <p:clrMapOvr>
    <a:masterClrMapping/>
  </p:clrMapOvr>
  <p:transition>
    <p:zoom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Reader-Writer Locks (Cont.)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23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1A9FE47-C6BB-C246-98E9-11A3787A7037}"/>
              </a:ext>
            </a:extLst>
          </p:cNvPr>
          <p:cNvSpPr txBox="1"/>
          <p:nvPr/>
        </p:nvSpPr>
        <p:spPr>
          <a:xfrm>
            <a:off x="214313" y="1779294"/>
            <a:ext cx="8424936" cy="7386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rwlock_acquire_writelock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} 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48916CA-68CD-5149-9D5F-CD38A8894EE5}"/>
              </a:ext>
            </a:extLst>
          </p:cNvPr>
          <p:cNvSpPr txBox="1"/>
          <p:nvPr/>
        </p:nvSpPr>
        <p:spPr>
          <a:xfrm>
            <a:off x="216219" y="3395121"/>
            <a:ext cx="8424936" cy="7386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rwlock_release_writelock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rwlock_t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*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(&amp;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rw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-&gt;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writelock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buFont typeface="+mj-lt"/>
              <a:buAutoNum type="arabicPeriod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 }</a:t>
            </a:r>
          </a:p>
        </p:txBody>
      </p:sp>
    </p:spTree>
    <p:extLst>
      <p:ext uri="{BB962C8B-B14F-4D97-AF65-F5344CB8AC3E}">
        <p14:creationId xmlns:p14="http://schemas.microsoft.com/office/powerpoint/2010/main" val="2083134844"/>
      </p:ext>
    </p:extLst>
  </p:cSld>
  <p:clrMapOvr>
    <a:masterClrMapping/>
  </p:clrMapOvr>
  <p:transition>
    <p:zoom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>
            <a:extLst>
              <a:ext uri="{FF2B5EF4-FFF2-40B4-BE49-F238E27FC236}">
                <a16:creationId xmlns:a16="http://schemas.microsoft.com/office/drawing/2014/main" id="{050D3214-8D15-564C-8AB0-252C648A578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kumimoji="1" lang="ko-KR" altLang="en-US" dirty="0"/>
          </a:p>
        </p:txBody>
      </p:sp>
      <p:sp>
        <p:nvSpPr>
          <p:cNvPr id="4" name="슬라이드 번호 개체 틀 3">
            <a:extLst>
              <a:ext uri="{FF2B5EF4-FFF2-40B4-BE49-F238E27FC236}">
                <a16:creationId xmlns:a16="http://schemas.microsoft.com/office/drawing/2014/main" id="{062C4623-AEA3-B446-B1C9-E87077E007F8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24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>
            <a:extLst>
              <a:ext uri="{FF2B5EF4-FFF2-40B4-BE49-F238E27FC236}">
                <a16:creationId xmlns:a16="http://schemas.microsoft.com/office/drawing/2014/main" id="{8454E0D8-DAC7-5B4D-81EB-0F4AA0D7B94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r>
              <a:rPr kumimoji="1" lang="en-US" altLang="ko-KR">
                <a:solidFill>
                  <a:prstClr val="black"/>
                </a:solidFill>
              </a:rPr>
              <a:t>Youjip Won</a:t>
            </a:r>
            <a:endParaRPr kumimoji="1" lang="ko-KR" altLang="en-US" dirty="0">
              <a:solidFill>
                <a:prstClr val="black"/>
              </a:solidFill>
            </a:endParaRPr>
          </a:p>
        </p:txBody>
      </p:sp>
      <p:pic>
        <p:nvPicPr>
          <p:cNvPr id="9" name="그림 8">
            <a:extLst>
              <a:ext uri="{FF2B5EF4-FFF2-40B4-BE49-F238E27FC236}">
                <a16:creationId xmlns:a16="http://schemas.microsoft.com/office/drawing/2014/main" id="{49E443FC-3A5B-9346-8489-86EBAF07604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4944" y="776554"/>
            <a:ext cx="8245549" cy="5661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9633246"/>
      </p:ext>
    </p:extLst>
  </p:cSld>
  <p:clrMapOvr>
    <a:masterClrMapping/>
  </p:clrMapOvr>
  <p:transition>
    <p:zoom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Reader-Writer Locks (Cont.)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The reader-writer locks have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fairness problem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dirty="0"/>
              <a:t>It would be relatively easy for reader to </a:t>
            </a:r>
            <a:r>
              <a:rPr lang="en-US" altLang="ko-KR" b="1" dirty="0"/>
              <a:t>starve writer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dirty="0"/>
              <a:t>How to </a:t>
            </a:r>
            <a:r>
              <a:rPr lang="en-US" altLang="ko-KR" u="sng" dirty="0"/>
              <a:t>prevent</a:t>
            </a:r>
            <a:r>
              <a:rPr lang="en-US" altLang="ko-KR" dirty="0"/>
              <a:t> more readers from entering the lock once a writer is waiting?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25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0013121"/>
      </p:ext>
    </p:extLst>
  </p:cSld>
  <p:clrMapOvr>
    <a:masterClrMapping/>
  </p:clrMapOvr>
  <p:transition>
    <p:zoom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Dining Philosophers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sz="1800" dirty="0"/>
              <a:t>Assume there are five “</a:t>
            </a:r>
            <a:r>
              <a:rPr lang="en-US" altLang="ko-KR" sz="1800" b="1" dirty="0"/>
              <a:t>philosophers</a:t>
            </a:r>
            <a:r>
              <a:rPr lang="en-US" altLang="ko-KR" sz="1800" dirty="0"/>
              <a:t>” sitting around a table.</a:t>
            </a:r>
          </a:p>
          <a:p>
            <a:pPr lvl="1"/>
            <a:r>
              <a:rPr lang="en-US" altLang="ko-KR" sz="1600" dirty="0"/>
              <a:t>Between each pair of philosophers is </a:t>
            </a:r>
            <a:r>
              <a:rPr lang="en-US" altLang="ko-KR" sz="1600" u="sng" dirty="0"/>
              <a:t>a single fork</a:t>
            </a:r>
            <a:r>
              <a:rPr lang="en-US" altLang="ko-KR" sz="1600" dirty="0"/>
              <a:t> (five total).</a:t>
            </a:r>
          </a:p>
          <a:p>
            <a:pPr lvl="1"/>
            <a:r>
              <a:rPr lang="en-US" altLang="ko-KR" sz="1600" dirty="0"/>
              <a:t>The philosophers each have times where they </a:t>
            </a:r>
            <a:r>
              <a:rPr lang="en-US" altLang="ko-KR" sz="1600" b="1" dirty="0"/>
              <a:t>think</a:t>
            </a:r>
            <a:r>
              <a:rPr lang="en-US" altLang="ko-KR" sz="1600" dirty="0"/>
              <a:t>, and don’t need any forks, and times where they </a:t>
            </a:r>
            <a:r>
              <a:rPr lang="en-US" altLang="ko-KR" sz="1600" b="1" dirty="0"/>
              <a:t>eat</a:t>
            </a:r>
            <a:r>
              <a:rPr lang="en-US" altLang="ko-KR" sz="1600" dirty="0"/>
              <a:t>.</a:t>
            </a:r>
          </a:p>
          <a:p>
            <a:pPr lvl="1"/>
            <a:r>
              <a:rPr lang="en-US" altLang="ko-KR" sz="1600" dirty="0"/>
              <a:t>In order to </a:t>
            </a:r>
            <a:r>
              <a:rPr lang="en-US" altLang="ko-KR" sz="1600" i="1" dirty="0"/>
              <a:t>eat</a:t>
            </a:r>
            <a:r>
              <a:rPr lang="en-US" altLang="ko-KR" sz="1600" dirty="0"/>
              <a:t>, a philosopher needs </a:t>
            </a:r>
            <a:r>
              <a:rPr lang="en-US" altLang="ko-KR" sz="1600" dirty="0">
                <a:solidFill>
                  <a:schemeClr val="accent6">
                    <a:lumMod val="75000"/>
                  </a:schemeClr>
                </a:solidFill>
              </a:rPr>
              <a:t>two forks</a:t>
            </a:r>
            <a:r>
              <a:rPr lang="en-US" altLang="ko-KR" sz="1600" dirty="0"/>
              <a:t>, both the one on their </a:t>
            </a:r>
            <a:r>
              <a:rPr lang="en-US" altLang="ko-KR" sz="1600" i="1" dirty="0"/>
              <a:t>left</a:t>
            </a:r>
            <a:r>
              <a:rPr lang="en-US" altLang="ko-KR" sz="1600" dirty="0"/>
              <a:t> and the one on their </a:t>
            </a:r>
            <a:r>
              <a:rPr lang="en-US" altLang="ko-KR" sz="1600" i="1" dirty="0"/>
              <a:t>right</a:t>
            </a:r>
            <a:r>
              <a:rPr lang="en-US" altLang="ko-KR" sz="1600" dirty="0"/>
              <a:t>.</a:t>
            </a:r>
          </a:p>
          <a:p>
            <a:pPr lvl="1"/>
            <a:r>
              <a:rPr lang="en-US" altLang="ko-KR" sz="1600" b="1" dirty="0"/>
              <a:t>The contention for these forks.</a:t>
            </a:r>
          </a:p>
          <a:p>
            <a:pPr lvl="1"/>
            <a:endParaRPr lang="ko-KR" altLang="en-US" sz="1600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26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타원 5"/>
          <p:cNvSpPr/>
          <p:nvPr/>
        </p:nvSpPr>
        <p:spPr>
          <a:xfrm>
            <a:off x="6516216" y="3140968"/>
            <a:ext cx="792088" cy="792088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5875">
            <a:solidFill>
              <a:schemeClr val="tx1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P1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7" name="직사각형 6"/>
          <p:cNvSpPr/>
          <p:nvPr/>
        </p:nvSpPr>
        <p:spPr>
          <a:xfrm>
            <a:off x="7596336" y="3501008"/>
            <a:ext cx="432048" cy="43204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</a:ln>
          <a:effectLst>
            <a:outerShdw sx="1000" sy="1000" rotWithShape="0">
              <a:srgbClr val="000000"/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f1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8" name="타원 7"/>
          <p:cNvSpPr/>
          <p:nvPr/>
        </p:nvSpPr>
        <p:spPr>
          <a:xfrm>
            <a:off x="7812360" y="4077072"/>
            <a:ext cx="792088" cy="792088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5875">
            <a:solidFill>
              <a:schemeClr val="tx1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P0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9" name="타원 8"/>
          <p:cNvSpPr/>
          <p:nvPr/>
        </p:nvSpPr>
        <p:spPr>
          <a:xfrm>
            <a:off x="7452320" y="5585563"/>
            <a:ext cx="792088" cy="792088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5875">
            <a:solidFill>
              <a:schemeClr val="tx1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P4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0" name="직사각형 9"/>
          <p:cNvSpPr/>
          <p:nvPr/>
        </p:nvSpPr>
        <p:spPr>
          <a:xfrm>
            <a:off x="8028384" y="5085184"/>
            <a:ext cx="432048" cy="43204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</a:ln>
          <a:effectLst>
            <a:outerShdw sx="1000" sy="1000" rotWithShape="0">
              <a:srgbClr val="000000"/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f0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1" name="직사각형 10"/>
          <p:cNvSpPr/>
          <p:nvPr/>
        </p:nvSpPr>
        <p:spPr>
          <a:xfrm>
            <a:off x="6732240" y="5877272"/>
            <a:ext cx="432048" cy="43204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</a:ln>
          <a:effectLst>
            <a:outerShdw sx="1000" sy="1000" rotWithShape="0">
              <a:srgbClr val="000000"/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f4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2" name="타원 11"/>
          <p:cNvSpPr/>
          <p:nvPr/>
        </p:nvSpPr>
        <p:spPr>
          <a:xfrm>
            <a:off x="5652120" y="5589240"/>
            <a:ext cx="792088" cy="792088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5875">
            <a:solidFill>
              <a:schemeClr val="tx1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P3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3" name="직사각형 12"/>
          <p:cNvSpPr/>
          <p:nvPr/>
        </p:nvSpPr>
        <p:spPr>
          <a:xfrm>
            <a:off x="5364088" y="5085184"/>
            <a:ext cx="432048" cy="43204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</a:ln>
          <a:effectLst>
            <a:outerShdw sx="1000" sy="1000" rotWithShape="0">
              <a:srgbClr val="000000"/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f3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4" name="타원 13"/>
          <p:cNvSpPr/>
          <p:nvPr/>
        </p:nvSpPr>
        <p:spPr>
          <a:xfrm>
            <a:off x="5148064" y="4077072"/>
            <a:ext cx="792088" cy="792088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5875">
            <a:solidFill>
              <a:schemeClr val="tx1"/>
            </a:solidFill>
          </a:ln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P2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  <p:sp>
        <p:nvSpPr>
          <p:cNvPr id="15" name="직사각형 14"/>
          <p:cNvSpPr/>
          <p:nvPr/>
        </p:nvSpPr>
        <p:spPr>
          <a:xfrm>
            <a:off x="5796136" y="3501008"/>
            <a:ext cx="432048" cy="43204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</a:ln>
          <a:effectLst>
            <a:outerShdw sx="1000" sy="1000" rotWithShape="0">
              <a:srgbClr val="000000"/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lIns="36000" rIns="36000" rtlCol="0" anchor="ctr"/>
          <a:lstStyle/>
          <a:p>
            <a:pPr algn="ctr"/>
            <a:r>
              <a:rPr lang="en-US" altLang="ko-KR" sz="1600" dirty="0">
                <a:solidFill>
                  <a:prstClr val="black"/>
                </a:solidFill>
                <a:latin typeface="맑은 고딕" panose="020B0503020000020004" pitchFamily="50" charset="-127"/>
                <a:ea typeface="맑은 고딕" panose="020B0503020000020004" pitchFamily="50" charset="-127"/>
                <a:cs typeface="Courier New" pitchFamily="49" charset="0"/>
              </a:rPr>
              <a:t>f2</a:t>
            </a:r>
            <a:endParaRPr lang="ko-KR" altLang="en-US" sz="1600" dirty="0">
              <a:solidFill>
                <a:prstClr val="black"/>
              </a:solidFill>
              <a:latin typeface="맑은 고딕" panose="020B0503020000020004" pitchFamily="50" charset="-127"/>
              <a:ea typeface="맑은 고딕" panose="020B0503020000020004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72059543"/>
      </p:ext>
    </p:extLst>
  </p:cSld>
  <p:clrMapOvr>
    <a:masterClrMapping/>
  </p:clrMapOvr>
  <p:transition>
    <p:zoom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Dining Philosophers (Cont.)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Key challenge</a:t>
            </a:r>
          </a:p>
          <a:p>
            <a:pPr lvl="1"/>
            <a:r>
              <a:rPr lang="en-US" altLang="ko-KR" dirty="0"/>
              <a:t>There is </a:t>
            </a:r>
            <a:r>
              <a:rPr lang="en-US" altLang="ko-KR" b="1" dirty="0"/>
              <a:t>no deadlock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b="1" dirty="0"/>
              <a:t>No</a:t>
            </a:r>
            <a:r>
              <a:rPr lang="en-US" altLang="ko-KR" dirty="0"/>
              <a:t> philosopher </a:t>
            </a:r>
            <a:r>
              <a:rPr lang="en-US" altLang="ko-KR" b="1" dirty="0"/>
              <a:t>starves</a:t>
            </a:r>
            <a:r>
              <a:rPr lang="en-US" altLang="ko-KR" dirty="0"/>
              <a:t> and never gets to eat.</a:t>
            </a:r>
          </a:p>
          <a:p>
            <a:pPr lvl="1"/>
            <a:r>
              <a:rPr lang="en-US" altLang="ko-KR" b="1" dirty="0"/>
              <a:t>Concurrency</a:t>
            </a:r>
            <a:r>
              <a:rPr lang="en-US" altLang="ko-KR" dirty="0"/>
              <a:t> is high.</a:t>
            </a:r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2"/>
            <a:r>
              <a:rPr lang="en-US" altLang="ko-KR" dirty="0"/>
              <a:t>Philosopher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p</a:t>
            </a:r>
            <a:r>
              <a:rPr lang="en-US" altLang="ko-KR" dirty="0"/>
              <a:t> wishes to refer to the for on their left </a:t>
            </a:r>
            <a:r>
              <a:rPr lang="en-US" altLang="ko-KR" dirty="0">
                <a:sym typeface="Wingdings" panose="05000000000000000000" pitchFamily="2" charset="2"/>
              </a:rPr>
              <a:t> call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left(p)</a:t>
            </a:r>
            <a:r>
              <a:rPr lang="en-US" altLang="ko-KR" dirty="0"/>
              <a:t>.</a:t>
            </a:r>
          </a:p>
          <a:p>
            <a:pPr lvl="2"/>
            <a:r>
              <a:rPr lang="en-US" altLang="ko-KR" dirty="0"/>
              <a:t>Philosopher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p</a:t>
            </a:r>
            <a:r>
              <a:rPr lang="en-US" altLang="ko-KR" dirty="0"/>
              <a:t> wishes to refer to the for on their right </a:t>
            </a:r>
            <a:r>
              <a:rPr lang="en-US" altLang="ko-KR" dirty="0">
                <a:sym typeface="Wingdings" panose="05000000000000000000" pitchFamily="2" charset="2"/>
              </a:rPr>
              <a:t> call 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  <a:sym typeface="Wingdings" panose="05000000000000000000" pitchFamily="2" charset="2"/>
              </a:rPr>
              <a:t>right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(p)</a:t>
            </a:r>
            <a:r>
              <a:rPr lang="en-US" altLang="ko-KR" dirty="0"/>
              <a:t>.</a:t>
            </a:r>
          </a:p>
          <a:p>
            <a:pPr lvl="1"/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27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1266674" y="2960944"/>
            <a:ext cx="3168352" cy="129266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lIns="252000" rtlCol="0">
            <a:spAutoFit/>
          </a:bodyPr>
          <a:lstStyle/>
          <a:p>
            <a:r>
              <a:rPr lang="en-US" altLang="ko-KR" sz="1300" dirty="0">
                <a:solidFill>
                  <a:srgbClr val="F79646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while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(</a:t>
            </a:r>
            <a:r>
              <a:rPr lang="en-US" altLang="ko-KR" sz="1300" dirty="0">
                <a:solidFill>
                  <a:srgbClr val="FF000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1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) {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	think();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	</a:t>
            </a:r>
            <a:r>
              <a:rPr lang="en-US" altLang="ko-KR" sz="1300" dirty="0" err="1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getforks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();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	eat();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	</a:t>
            </a:r>
            <a:r>
              <a:rPr lang="en-US" altLang="ko-KR" sz="1300" dirty="0" err="1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putforks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();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}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4939083" y="2957942"/>
            <a:ext cx="3384376" cy="129266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lIns="252000" rtlCol="0">
            <a:spAutoFit/>
          </a:bodyPr>
          <a:lstStyle/>
          <a:p>
            <a:r>
              <a:rPr lang="en-US" altLang="ko-KR" sz="1300" dirty="0">
                <a:solidFill>
                  <a:srgbClr val="00B0F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// helper functions</a:t>
            </a:r>
          </a:p>
          <a:p>
            <a:r>
              <a:rPr lang="en-US" altLang="ko-KR" sz="1300" dirty="0" err="1">
                <a:solidFill>
                  <a:srgbClr val="00B05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int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left(</a:t>
            </a:r>
            <a:r>
              <a:rPr lang="en-US" altLang="ko-KR" sz="1300" dirty="0" err="1">
                <a:solidFill>
                  <a:srgbClr val="00B05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int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p) { </a:t>
            </a:r>
            <a:r>
              <a:rPr lang="en-US" altLang="ko-KR" sz="1300" dirty="0">
                <a:solidFill>
                  <a:schemeClr val="accent6">
                    <a:lumMod val="75000"/>
                  </a:schemeClr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return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p; }</a:t>
            </a:r>
          </a:p>
          <a:p>
            <a:endParaRPr lang="en-US" altLang="ko-KR" sz="13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  <a:p>
            <a:r>
              <a:rPr lang="en-US" altLang="ko-KR" sz="1300" dirty="0" err="1">
                <a:solidFill>
                  <a:srgbClr val="00B05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int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right(</a:t>
            </a:r>
            <a:r>
              <a:rPr lang="en-US" altLang="ko-KR" sz="1300" dirty="0" err="1">
                <a:solidFill>
                  <a:srgbClr val="00B05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int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 p) {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	</a:t>
            </a:r>
            <a:r>
              <a:rPr lang="en-US" altLang="ko-KR" sz="1300" dirty="0">
                <a:solidFill>
                  <a:schemeClr val="accent6">
                    <a:lumMod val="75000"/>
                  </a:schemeClr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return 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(p + </a:t>
            </a:r>
            <a:r>
              <a:rPr lang="en-US" altLang="ko-KR" sz="1300" dirty="0">
                <a:solidFill>
                  <a:srgbClr val="FF000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1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) % </a:t>
            </a:r>
            <a:r>
              <a:rPr lang="en-US" altLang="ko-KR" sz="1300" dirty="0">
                <a:solidFill>
                  <a:srgbClr val="FF0000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5</a:t>
            </a:r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;</a:t>
            </a:r>
          </a:p>
          <a:p>
            <a:r>
              <a:rPr lang="en-US" altLang="ko-KR" sz="1300" dirty="0">
                <a:solidFill>
                  <a:prstClr val="black"/>
                </a:solidFill>
                <a:latin typeface="Courier New" pitchFamily="49" charset="0"/>
                <a:ea typeface="맑은 고딕" pitchFamily="50" charset="-127"/>
                <a:cs typeface="Courier New" pitchFamily="49" charset="0"/>
              </a:rPr>
              <a:t>}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1432706" y="4253606"/>
            <a:ext cx="283628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Basic loop of each philosopher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4939082" y="4273351"/>
            <a:ext cx="344934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Helper functions (Downey’s solutions)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40307625"/>
      </p:ext>
    </p:extLst>
  </p:cSld>
  <p:clrMapOvr>
    <a:masterClrMapping/>
  </p:clrMapOvr>
  <p:transition>
    <p:zoom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The Dining Philosophers (Cont.)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We need some </a:t>
            </a:r>
            <a:r>
              <a:rPr lang="en-US" altLang="ko-KR" b="1" dirty="0"/>
              <a:t>semaphore</a:t>
            </a:r>
            <a:r>
              <a:rPr lang="en-US" altLang="ko-KR" dirty="0"/>
              <a:t>, one for each fork: </a:t>
            </a:r>
            <a:r>
              <a:rPr lang="en-US" altLang="ko-KR" dirty="0" err="1">
                <a:latin typeface="Courier New" panose="02070309020205020404" pitchFamily="49" charset="0"/>
                <a:cs typeface="Courier New" panose="02070309020205020404" pitchFamily="49" charset="0"/>
              </a:rPr>
              <a:t>sem_t</a:t>
            </a:r>
            <a:r>
              <a:rPr lang="en-US" altLang="ko-KR" dirty="0">
                <a:latin typeface="Courier New" panose="02070309020205020404" pitchFamily="49" charset="0"/>
                <a:cs typeface="Courier New" panose="02070309020205020404" pitchFamily="49" charset="0"/>
              </a:rPr>
              <a:t> forks[5]</a:t>
            </a:r>
            <a:r>
              <a:rPr lang="en-US" altLang="ko-KR" dirty="0"/>
              <a:t>.</a:t>
            </a:r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endParaRPr lang="en-US" altLang="ko-KR" dirty="0"/>
          </a:p>
          <a:p>
            <a:pPr lvl="1"/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Deadlock</a:t>
            </a:r>
            <a:r>
              <a:rPr lang="en-US" altLang="ko-KR" dirty="0"/>
              <a:t> occur!</a:t>
            </a:r>
          </a:p>
          <a:p>
            <a:pPr lvl="2"/>
            <a:r>
              <a:rPr lang="en-US" altLang="ko-KR" dirty="0"/>
              <a:t>If each philosopher happens to </a:t>
            </a:r>
            <a:r>
              <a:rPr lang="en-US" altLang="ko-KR" b="1" dirty="0"/>
              <a:t>grab the fork on their left</a:t>
            </a:r>
            <a:r>
              <a:rPr lang="en-US" altLang="ko-KR" dirty="0"/>
              <a:t> before any philosopher can grab the fork on their right.</a:t>
            </a:r>
          </a:p>
          <a:p>
            <a:pPr lvl="2"/>
            <a:r>
              <a:rPr lang="en-US" altLang="ko-KR" dirty="0"/>
              <a:t>Each will be stuck </a:t>
            </a:r>
            <a:r>
              <a:rPr lang="en-US" altLang="ko-KR" i="1" dirty="0"/>
              <a:t>holding one fork</a:t>
            </a:r>
            <a:r>
              <a:rPr lang="en-US" altLang="ko-KR" dirty="0"/>
              <a:t> and waiting for another, </a:t>
            </a:r>
            <a:r>
              <a:rPr lang="en-US" altLang="ko-KR" i="1" dirty="0"/>
              <a:t>forever</a:t>
            </a:r>
            <a:r>
              <a:rPr lang="en-US" altLang="ko-KR" dirty="0"/>
              <a:t>.</a:t>
            </a:r>
          </a:p>
          <a:p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28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2195736" y="1520788"/>
            <a:ext cx="4248472" cy="20522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noAutofit/>
          </a:bodyPr>
          <a:lstStyle/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getforks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()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(forks[left(p)]);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(forks[right(p)]);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putforks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()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(forks[left(p)]);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sem_post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(forks[right(p)]);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  <a:endParaRPr lang="en-US" altLang="ko-KR" sz="13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619672" y="3573016"/>
            <a:ext cx="587559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The </a:t>
            </a:r>
            <a:r>
              <a:rPr lang="en-US" altLang="ko-KR" sz="1400" b="1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getforks</a:t>
            </a:r>
            <a:r>
              <a:rPr lang="en-US" altLang="ko-KR" sz="1400" b="1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() </a:t>
            </a:r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and </a:t>
            </a:r>
            <a:r>
              <a:rPr lang="en-US" altLang="ko-KR" sz="1400" b="1" dirty="0" err="1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putforks</a:t>
            </a:r>
            <a:r>
              <a:rPr lang="en-US" altLang="ko-KR" sz="1400" b="1" dirty="0">
                <a:solidFill>
                  <a:prstClr val="black"/>
                </a:solidFill>
                <a:latin typeface="Courier New" panose="02070309020205020404" pitchFamily="49" charset="0"/>
                <a:ea typeface="맑은 고딕" pitchFamily="50" charset="-127"/>
                <a:cs typeface="Courier New" panose="02070309020205020404" pitchFamily="49" charset="0"/>
              </a:rPr>
              <a:t>()</a:t>
            </a:r>
            <a:r>
              <a:rPr lang="en-US" altLang="ko-KR" sz="1400" b="1" dirty="0">
                <a:solidFill>
                  <a:prstClr val="black"/>
                </a:solidFill>
                <a:latin typeface="맑은 고딕" pitchFamily="50" charset="-127"/>
                <a:ea typeface="맑은 고딕" pitchFamily="50" charset="-127"/>
              </a:rPr>
              <a:t> Routines (Broken Solution)</a:t>
            </a:r>
            <a:endParaRPr lang="ko-KR" altLang="en-US" sz="1400" b="1" dirty="0">
              <a:solidFill>
                <a:prstClr val="black"/>
              </a:solidFill>
              <a:latin typeface="맑은 고딕" pitchFamily="50" charset="-127"/>
              <a:ea typeface="맑은 고딕" pitchFamily="50" charset="-127"/>
            </a:endParaRPr>
          </a:p>
        </p:txBody>
      </p:sp>
    </p:spTree>
    <p:extLst>
      <p:ext uri="{BB962C8B-B14F-4D97-AF65-F5344CB8AC3E}">
        <p14:creationId xmlns:p14="http://schemas.microsoft.com/office/powerpoint/2010/main" val="2101424552"/>
      </p:ext>
    </p:extLst>
  </p:cSld>
  <p:clrMapOvr>
    <a:masterClrMapping/>
  </p:clrMapOvr>
  <p:transition>
    <p:zoom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A Solution: Breaking The Dependency</a:t>
            </a:r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/>
              <a:t>Change </a:t>
            </a:r>
            <a:r>
              <a:rPr lang="en-US" altLang="ko-KR" dirty="0">
                <a:solidFill>
                  <a:schemeClr val="accent6">
                    <a:lumMod val="75000"/>
                  </a:schemeClr>
                </a:solidFill>
              </a:rPr>
              <a:t>how forks are acquired</a:t>
            </a:r>
            <a:r>
              <a:rPr lang="en-US" altLang="ko-KR" dirty="0"/>
              <a:t>.</a:t>
            </a:r>
          </a:p>
          <a:p>
            <a:pPr lvl="1"/>
            <a:r>
              <a:rPr lang="en-US" altLang="ko-KR" dirty="0"/>
              <a:t>Let’s assume that philosopher 4 acquire the forks in a </a:t>
            </a:r>
            <a:r>
              <a:rPr lang="en-US" altLang="ko-KR" i="1" dirty="0"/>
              <a:t>different order</a:t>
            </a:r>
            <a:r>
              <a:rPr lang="en-US" altLang="ko-KR" dirty="0"/>
              <a:t>.</a:t>
            </a:r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2"/>
            <a:r>
              <a:rPr lang="en-US" altLang="ko-KR" dirty="0"/>
              <a:t>There is no situation where each philosopher grabs one fork and is stuck waiting for another. </a:t>
            </a:r>
            <a:r>
              <a:rPr lang="en-US" altLang="ko-KR" b="1" dirty="0"/>
              <a:t>The cycle of waiting is broken</a:t>
            </a:r>
            <a:r>
              <a:rPr lang="en-US" altLang="ko-KR" dirty="0"/>
              <a:t>.</a:t>
            </a:r>
          </a:p>
          <a:p>
            <a:pPr lvl="2"/>
            <a:endParaRPr lang="en-US" altLang="ko-KR" dirty="0"/>
          </a:p>
          <a:p>
            <a:pPr lvl="1"/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29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835696" y="2060848"/>
            <a:ext cx="5472608" cy="201622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getforks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()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if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(p == </a:t>
            </a:r>
            <a:r>
              <a:rPr lang="en-US" altLang="ko-KR" sz="14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4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(forks[right(p)]);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(forks[left(p)]);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} </a:t>
            </a:r>
            <a:r>
              <a:rPr lang="en-US" altLang="ko-KR" sz="1400" dirty="0">
                <a:solidFill>
                  <a:srgbClr val="F79646">
                    <a:lumMod val="75000"/>
                  </a:srgbClr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else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{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(forks[left(p)]);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4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sem_wait</a:t>
            </a: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(forks[right(p)]);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} </a:t>
            </a:r>
          </a:p>
          <a:p>
            <a:pPr marL="342900" indent="-342900">
              <a:buFontTx/>
              <a:buAutoNum type="arabicPlain"/>
            </a:pPr>
            <a:r>
              <a:rPr lang="en-US" altLang="ko-KR" sz="14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  <a:endParaRPr lang="en-US" altLang="ko-KR" sz="13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80834246"/>
      </p:ext>
    </p:extLst>
  </p:cSld>
  <p:clrMapOvr>
    <a:masterClrMapping/>
  </p:clrMapOvr>
  <p:transition>
    <p:zoom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Semaphore</a:t>
            </a:r>
            <a:r>
              <a:rPr lang="ko-KR" altLang="en-US" dirty="0"/>
              <a:t> </a:t>
            </a:r>
            <a:r>
              <a:rPr lang="en-US" altLang="ko-KR" dirty="0"/>
              <a:t>using condition variable: </a:t>
            </a:r>
            <a:r>
              <a:rPr lang="en-US" altLang="ko-KR" dirty="0" err="1"/>
              <a:t>Zemaphores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30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469558" y="1090328"/>
            <a:ext cx="6276322" cy="504368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typedef</a:t>
            </a:r>
            <a:r>
              <a:rPr lang="en-US" altLang="ko-KR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struct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__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{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value;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pthread_cond_t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pthread_mutex_t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lock;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>
                <a:solidFill>
                  <a:srgbClr val="00B0F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// only one thread can call this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Zem_init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*s, </a:t>
            </a:r>
            <a:r>
              <a:rPr lang="en-US" altLang="ko-KR" dirty="0" err="1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int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value) {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s-&gt;value = value;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Cond_init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Mutex_init</a:t>
            </a: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</a:p>
        </p:txBody>
      </p:sp>
    </p:spTree>
    <p:extLst>
      <p:ext uri="{BB962C8B-B14F-4D97-AF65-F5344CB8AC3E}">
        <p14:creationId xmlns:p14="http://schemas.microsoft.com/office/powerpoint/2010/main" val="1165900338"/>
      </p:ext>
    </p:extLst>
  </p:cSld>
  <p:clrMapOvr>
    <a:masterClrMapping/>
  </p:clrMapOvr>
  <p:transition>
    <p:zoom/>
  </p:transition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Semaphore</a:t>
            </a:r>
            <a:r>
              <a:rPr lang="ko-KR" altLang="en-US" dirty="0"/>
              <a:t> </a:t>
            </a:r>
            <a:r>
              <a:rPr lang="en-US" altLang="ko-KR" dirty="0"/>
              <a:t>using condition variable: </a:t>
            </a:r>
            <a:r>
              <a:rPr lang="en-US" altLang="ko-KR" dirty="0" err="1"/>
              <a:t>Zemaphores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31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1414789" y="1916832"/>
            <a:ext cx="6276322" cy="268919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Zem_wait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Zem_t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*s) {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Mutex_lock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while (s-&gt;value &lt;= </a:t>
            </a:r>
            <a:r>
              <a:rPr lang="en-US" altLang="ko-KR" sz="1600" dirty="0">
                <a:solidFill>
                  <a:srgbClr val="FF00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0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Cond_wait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, 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s-&gt;value--;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Mutex_unlock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</a:p>
        </p:txBody>
      </p:sp>
    </p:spTree>
    <p:extLst>
      <p:ext uri="{BB962C8B-B14F-4D97-AF65-F5344CB8AC3E}">
        <p14:creationId xmlns:p14="http://schemas.microsoft.com/office/powerpoint/2010/main" val="44863253"/>
      </p:ext>
    </p:extLst>
  </p:cSld>
  <p:clrMapOvr>
    <a:masterClrMapping/>
  </p:clrMapOvr>
  <p:transition>
    <p:zoom/>
  </p:transition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/>
              <a:t>How To Implement Semaphores (Cont.)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altLang="ko-KR" dirty="0">
              <a:solidFill>
                <a:schemeClr val="accent6">
                  <a:lumMod val="75000"/>
                </a:schemeClr>
              </a:solidFill>
            </a:endParaRPr>
          </a:p>
          <a:p>
            <a:endParaRPr lang="en-US" altLang="ko-KR" dirty="0">
              <a:solidFill>
                <a:schemeClr val="accent6">
                  <a:lumMod val="75000"/>
                </a:schemeClr>
              </a:solidFill>
            </a:endParaRPr>
          </a:p>
          <a:p>
            <a:endParaRPr lang="en-US" altLang="ko-KR" dirty="0">
              <a:solidFill>
                <a:schemeClr val="accent6">
                  <a:lumMod val="75000"/>
                </a:schemeClr>
              </a:solidFill>
            </a:endParaRPr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endParaRPr lang="en-US" altLang="ko-KR" dirty="0"/>
          </a:p>
          <a:p>
            <a:pPr lvl="1"/>
            <a:r>
              <a:rPr lang="en-US" altLang="ko-KR" dirty="0" err="1"/>
              <a:t>Zemaphore</a:t>
            </a:r>
            <a:r>
              <a:rPr lang="en-US" altLang="ko-KR" dirty="0"/>
              <a:t> don’t maintain the invariant that </a:t>
            </a:r>
            <a:r>
              <a:rPr lang="en-US" altLang="ko-KR" i="1" dirty="0"/>
              <a:t>the value of </a:t>
            </a:r>
            <a:r>
              <a:rPr lang="en-US" altLang="ko-KR" dirty="0"/>
              <a:t>the semaphore.</a:t>
            </a:r>
          </a:p>
          <a:p>
            <a:pPr lvl="2"/>
            <a:r>
              <a:rPr lang="en-US" altLang="ko-KR" dirty="0"/>
              <a:t>The value </a:t>
            </a:r>
            <a:r>
              <a:rPr lang="en-US" altLang="ko-KR" u="sng" dirty="0"/>
              <a:t>never be lower than zero</a:t>
            </a:r>
            <a:r>
              <a:rPr lang="en-US" altLang="ko-KR" dirty="0"/>
              <a:t>.</a:t>
            </a:r>
          </a:p>
          <a:p>
            <a:pPr lvl="2"/>
            <a:r>
              <a:rPr lang="en-US" altLang="ko-KR" dirty="0"/>
              <a:t>This behavior is </a:t>
            </a:r>
            <a:r>
              <a:rPr lang="en-US" altLang="ko-KR" b="1" dirty="0"/>
              <a:t>easier</a:t>
            </a:r>
            <a:r>
              <a:rPr lang="en-US" altLang="ko-KR" dirty="0"/>
              <a:t> to implement and </a:t>
            </a:r>
            <a:r>
              <a:rPr lang="en-US" altLang="ko-KR" b="1" dirty="0"/>
              <a:t>matches</a:t>
            </a:r>
            <a:r>
              <a:rPr lang="en-US" altLang="ko-KR" dirty="0"/>
              <a:t> the current Linux implementation.</a:t>
            </a:r>
            <a:endParaRPr lang="ko-KR" altLang="en-US" dirty="0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pPr>
              <a:defRPr/>
            </a:pPr>
            <a:fld id="{515CC4ED-1449-4712-AE45-EBC263B4DD26}" type="slidenum">
              <a:rPr lang="en-US" altLang="ko-KR" smtClean="0">
                <a:solidFill>
                  <a:srgbClr val="1F497D">
                    <a:lumMod val="50000"/>
                  </a:srgbClr>
                </a:solidFill>
              </a:rPr>
              <a:pPr>
                <a:defRPr/>
              </a:pPr>
              <a:t>32</a:t>
            </a:fld>
            <a:r>
              <a:rPr lang="en-US" altLang="ko-KR">
                <a:solidFill>
                  <a:srgbClr val="1F497D">
                    <a:lumMod val="50000"/>
                  </a:srgbClr>
                </a:solidFill>
              </a:rPr>
              <a:t> </a:t>
            </a:r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/>
        <p:txBody>
          <a:bodyPr/>
          <a:lstStyle/>
          <a:p>
            <a:pPr>
              <a:defRPr/>
            </a:pPr>
            <a:r>
              <a:rPr lang="en-US" altLang="ko-KR">
                <a:solidFill>
                  <a:prstClr val="black"/>
                </a:solidFill>
              </a:rPr>
              <a:t>Youjip Won</a:t>
            </a:r>
            <a:endParaRPr lang="ko-KR" altLang="en-US">
              <a:solidFill>
                <a:prstClr val="black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414789" y="1340768"/>
            <a:ext cx="6276322" cy="2277547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342900" indent="-342900">
              <a:lnSpc>
                <a:spcPct val="150000"/>
              </a:lnSpc>
              <a:buFont typeface="Wingdings" panose="05000000000000000000" pitchFamily="2" charset="2"/>
              <a:buAutoNum type="arabicPlain" startAt="22"/>
            </a:pPr>
            <a:r>
              <a:rPr lang="en-US" altLang="ko-KR" sz="1600" dirty="0"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600" dirty="0">
                <a:solidFill>
                  <a:srgbClr val="00B05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void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Zem_post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Zem_t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*s) { </a:t>
            </a:r>
          </a:p>
          <a:p>
            <a:pPr marL="342900" indent="-342900">
              <a:lnSpc>
                <a:spcPct val="150000"/>
              </a:lnSpc>
              <a:buFontTx/>
              <a:buAutoNum type="arabicPlain" startAt="22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Mutex_lock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 startAt="22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s-&gt;value++; </a:t>
            </a:r>
          </a:p>
          <a:p>
            <a:pPr marL="342900" indent="-342900">
              <a:lnSpc>
                <a:spcPct val="150000"/>
              </a:lnSpc>
              <a:buFontTx/>
              <a:buAutoNum type="arabicPlain" startAt="22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Cond_signal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cond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); </a:t>
            </a:r>
          </a:p>
          <a:p>
            <a:pPr marL="342900" indent="-342900">
              <a:lnSpc>
                <a:spcPct val="150000"/>
              </a:lnSpc>
              <a:buFontTx/>
              <a:buAutoNum type="arabicPlain" startAt="22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	</a:t>
            </a:r>
            <a:r>
              <a:rPr lang="en-US" altLang="ko-KR" sz="1600" dirty="0" err="1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Mutex_unlock</a:t>
            </a: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(&amp;s-&gt;lock); </a:t>
            </a:r>
          </a:p>
          <a:p>
            <a:pPr marL="342900" indent="-342900">
              <a:lnSpc>
                <a:spcPct val="150000"/>
              </a:lnSpc>
              <a:buFontTx/>
              <a:buAutoNum type="arabicPlain" startAt="22"/>
            </a:pPr>
            <a:r>
              <a:rPr lang="en-US" altLang="ko-KR" sz="1600" dirty="0">
                <a:solidFill>
                  <a:prstClr val="black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 } </a:t>
            </a:r>
            <a:endParaRPr lang="en-US" altLang="ko-KR" sz="1600" dirty="0">
              <a:solidFill>
                <a:prstClr val="black"/>
              </a:solidFill>
              <a:latin typeface="Courier New" pitchFamily="49" charset="0"/>
              <a:ea typeface="맑은 고딕" pitchFamily="50" charset="-127"/>
              <a:cs typeface="Courier New" pitchFamily="49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06056378"/>
      </p:ext>
    </p:extLst>
  </p:cSld>
  <p:clrMapOvr>
    <a:masterClrMapping/>
  </p:clrMapOvr>
  <p:transition>
    <p:zoom/>
  </p:transition>
</p:sld>
</file>

<file path=ppt/theme/theme1.xml><?xml version="1.0" encoding="utf-8"?>
<a:theme xmlns:a="http://schemas.openxmlformats.org/drawingml/2006/main" name="양식_공청회_발표자료-총괄-양식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기본 디자인">
      <a:majorFont>
        <a:latin typeface="HY견고딕"/>
        <a:ea typeface="HY견고딕"/>
        <a:cs typeface=""/>
      </a:majorFont>
      <a:minorFont>
        <a:latin typeface="굴림"/>
        <a:ea typeface="굴림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chemeClr val="bg1"/>
        </a:solidFill>
        <a:ln w="9525">
          <a:solidFill>
            <a:schemeClr val="tx1"/>
          </a:solidFill>
        </a:ln>
      </a:spPr>
      <a:bodyPr lIns="252000" rtlCol="0" anchor="ctr"/>
      <a:lstStyle>
        <a:defPPr>
          <a:defRPr sz="1600" dirty="0" smtClean="0">
            <a:solidFill>
              <a:srgbClr val="00B050"/>
            </a:solidFill>
            <a:latin typeface="Courier New" pitchFamily="49" charset="0"/>
            <a:ea typeface="맑은 고딕" pitchFamily="50" charset="-127"/>
            <a:cs typeface="Courier New" pitchFamily="49" charset="0"/>
          </a:defRPr>
        </a:defPPr>
      </a:lstStyle>
      <a:style>
        <a:lnRef idx="3">
          <a:schemeClr val="lt1"/>
        </a:lnRef>
        <a:fillRef idx="1">
          <a:schemeClr val="accent1"/>
        </a:fillRef>
        <a:effectRef idx="1">
          <a:schemeClr val="accent1"/>
        </a:effectRef>
        <a:fontRef idx="minor">
          <a:schemeClr val="lt1"/>
        </a:fontRef>
      </a:style>
    </a:spDef>
    <a:lnDef>
      <a:spPr>
        <a:ln w="12700">
          <a:solidFill>
            <a:schemeClr val="tx1"/>
          </a:solidFill>
          <a:tailEnd type="triangle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</a:objectDefaults>
  <a:extraClrSchemeLst>
    <a:extraClrScheme>
      <a:clrScheme name="기본 디자인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기본 디자인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기본 디자인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기본 디자인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기본 디자인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기본 디자인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기본 디자인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테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110128</TotalTime>
  <Words>3101</Words>
  <Application>Microsoft Office PowerPoint</Application>
  <PresentationFormat>화면 슬라이드 쇼(4:3)</PresentationFormat>
  <Paragraphs>562</Paragraphs>
  <Slides>32</Slides>
  <Notes>0</Notes>
  <HiddenSlides>0</HiddenSlides>
  <MMClips>0</MMClips>
  <ScaleCrop>false</ScaleCrop>
  <HeadingPairs>
    <vt:vector size="6" baseType="variant">
      <vt:variant>
        <vt:lpstr>사용한 글꼴</vt:lpstr>
      </vt:variant>
      <vt:variant>
        <vt:i4>9</vt:i4>
      </vt:variant>
      <vt:variant>
        <vt:lpstr>테마</vt:lpstr>
      </vt:variant>
      <vt:variant>
        <vt:i4>1</vt:i4>
      </vt:variant>
      <vt:variant>
        <vt:lpstr>슬라이드 제목</vt:lpstr>
      </vt:variant>
      <vt:variant>
        <vt:i4>32</vt:i4>
      </vt:variant>
    </vt:vector>
  </HeadingPairs>
  <TitlesOfParts>
    <vt:vector size="42" baseType="lpstr">
      <vt:lpstr>Adobe Arabic</vt:lpstr>
      <vt:lpstr>Adobe 고딕 Std B</vt:lpstr>
      <vt:lpstr>HY견고딕</vt:lpstr>
      <vt:lpstr>굴림</vt:lpstr>
      <vt:lpstr>맑은 고딕</vt:lpstr>
      <vt:lpstr>Arial</vt:lpstr>
      <vt:lpstr>Courier New</vt:lpstr>
      <vt:lpstr>Vijaya</vt:lpstr>
      <vt:lpstr>Wingdings</vt:lpstr>
      <vt:lpstr>양식_공청회_발표자료-총괄-양식</vt:lpstr>
      <vt:lpstr>Operating Systems </vt:lpstr>
      <vt:lpstr>PowerPoint 프레젠테이션</vt:lpstr>
      <vt:lpstr>Semaphore: A definition</vt:lpstr>
      <vt:lpstr>Semaphore: Interact with semaphore</vt:lpstr>
      <vt:lpstr>PowerPoint 프레젠테이션</vt:lpstr>
      <vt:lpstr>Binary Semaphores as a Lock</vt:lpstr>
      <vt:lpstr>Semaphores As Condition Variables</vt:lpstr>
      <vt:lpstr>Thread Trace: Parent Waiting For Child (Case 1)</vt:lpstr>
      <vt:lpstr>Thread Trace: Parent Waiting For Child (Case 2)</vt:lpstr>
      <vt:lpstr>The Producer/Consumer Problem</vt:lpstr>
      <vt:lpstr>The Producer/Consumer Problem</vt:lpstr>
      <vt:lpstr>The Producer/Consumer (Bounded-Buffer) Problem</vt:lpstr>
      <vt:lpstr>PowerPoint 프레젠테이션</vt:lpstr>
      <vt:lpstr>A Solution: Adding Mutual Exclusion</vt:lpstr>
      <vt:lpstr>A Solution: Adding Mutual Exclusion</vt:lpstr>
      <vt:lpstr>PowerPoint 프레젠테이션</vt:lpstr>
      <vt:lpstr>A Working Solution</vt:lpstr>
      <vt:lpstr>A Working Solution</vt:lpstr>
      <vt:lpstr>Reader-Writer Locks</vt:lpstr>
      <vt:lpstr>PowerPoint 프레젠테이션</vt:lpstr>
      <vt:lpstr>A Reader-Writer Locks</vt:lpstr>
      <vt:lpstr>A Reader-Writer Locks</vt:lpstr>
      <vt:lpstr>A Reader-Writer Locks (Cont.)</vt:lpstr>
      <vt:lpstr>PowerPoint 프레젠테이션</vt:lpstr>
      <vt:lpstr>A Reader-Writer Locks (Cont.)</vt:lpstr>
      <vt:lpstr>The Dining Philosophers</vt:lpstr>
      <vt:lpstr>The Dining Philosophers (Cont.)</vt:lpstr>
      <vt:lpstr>The Dining Philosophers (Cont.)</vt:lpstr>
      <vt:lpstr>A Solution: Breaking The Dependency</vt:lpstr>
      <vt:lpstr>Semaphore using condition variable: Zemaphores</vt:lpstr>
      <vt:lpstr>Semaphore using condition variable: Zemaphores</vt:lpstr>
      <vt:lpstr>How To Implement Semaphores (Cont.)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Pintos Project</dc:title>
  <dc:subject/>
  <dc:creator>유진수 (jedisty@hanyang.ac.kr)</dc:creator>
  <cp:keywords/>
  <dc:description/>
  <cp:lastModifiedBy>유승원</cp:lastModifiedBy>
  <cp:revision>4151</cp:revision>
  <cp:lastPrinted>2019-09-09T02:10:38Z</cp:lastPrinted>
  <dcterms:created xsi:type="dcterms:W3CDTF">2011-05-01T06:09:10Z</dcterms:created>
  <dcterms:modified xsi:type="dcterms:W3CDTF">2022-05-16T19:27:12Z</dcterms:modified>
  <cp:category/>
</cp:coreProperties>
</file>