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46"/>
  </p:notesMasterIdLst>
  <p:sldIdLst>
    <p:sldId id="2877" r:id="rId2"/>
    <p:sldId id="2404" r:id="rId3"/>
    <p:sldId id="2405" r:id="rId4"/>
    <p:sldId id="2406" r:id="rId5"/>
    <p:sldId id="2407" r:id="rId6"/>
    <p:sldId id="2408" r:id="rId7"/>
    <p:sldId id="2409" r:id="rId8"/>
    <p:sldId id="2410" r:id="rId9"/>
    <p:sldId id="2411" r:id="rId10"/>
    <p:sldId id="2412" r:id="rId11"/>
    <p:sldId id="2413" r:id="rId12"/>
    <p:sldId id="2414" r:id="rId13"/>
    <p:sldId id="2415" r:id="rId14"/>
    <p:sldId id="2417" r:id="rId15"/>
    <p:sldId id="2418" r:id="rId16"/>
    <p:sldId id="2419" r:id="rId17"/>
    <p:sldId id="2420" r:id="rId18"/>
    <p:sldId id="2960" r:id="rId19"/>
    <p:sldId id="2961" r:id="rId20"/>
    <p:sldId id="2962" r:id="rId21"/>
    <p:sldId id="2963" r:id="rId22"/>
    <p:sldId id="2964" r:id="rId23"/>
    <p:sldId id="2965" r:id="rId24"/>
    <p:sldId id="2966" r:id="rId25"/>
    <p:sldId id="2967" r:id="rId26"/>
    <p:sldId id="2968" r:id="rId27"/>
    <p:sldId id="2422" r:id="rId28"/>
    <p:sldId id="2423" r:id="rId29"/>
    <p:sldId id="2424" r:id="rId30"/>
    <p:sldId id="2978" r:id="rId31"/>
    <p:sldId id="2969" r:id="rId32"/>
    <p:sldId id="2970" r:id="rId33"/>
    <p:sldId id="2971" r:id="rId34"/>
    <p:sldId id="2972" r:id="rId35"/>
    <p:sldId id="2973" r:id="rId36"/>
    <p:sldId id="2974" r:id="rId37"/>
    <p:sldId id="2975" r:id="rId38"/>
    <p:sldId id="2976" r:id="rId39"/>
    <p:sldId id="2977" r:id="rId40"/>
    <p:sldId id="2427" r:id="rId41"/>
    <p:sldId id="2428" r:id="rId42"/>
    <p:sldId id="2432" r:id="rId43"/>
    <p:sldId id="2433" r:id="rId44"/>
    <p:sldId id="2434" r:id="rId45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im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99FF"/>
    <a:srgbClr val="FF66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2011" autoAdjust="0"/>
  </p:normalViewPr>
  <p:slideViewPr>
    <p:cSldViewPr>
      <p:cViewPr varScale="1">
        <p:scale>
          <a:sx n="67" d="100"/>
          <a:sy n="67" d="100"/>
        </p:scale>
        <p:origin x="78" y="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120"/>
      </p:cViewPr>
      <p:guideLst>
        <p:guide orient="horz" pos="2880"/>
        <p:guide pos="2160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50F0499-AE52-4672-879B-3107B2FC2A9F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9CED1A8-8C93-4BD0-9402-1D92621696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23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부제목 2"/>
          <p:cNvSpPr>
            <a:spLocks noGrp="1"/>
          </p:cNvSpPr>
          <p:nvPr>
            <p:ph type="subTitle" idx="1"/>
          </p:nvPr>
        </p:nvSpPr>
        <p:spPr>
          <a:xfrm>
            <a:off x="251520" y="78531"/>
            <a:ext cx="8640960" cy="576065"/>
          </a:xfrm>
        </p:spPr>
        <p:txBody>
          <a:bodyPr anchor="ctr"/>
          <a:lstStyle>
            <a:lvl1pPr marL="0" indent="0"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2400" b="1" kern="1200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19" name="제목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542033"/>
          </a:xfrm>
          <a:effectLst>
            <a:outerShdw dist="17780" dir="2700000" algn="ctr" rotWithShape="0">
              <a:srgbClr val="000000"/>
            </a:outerShdw>
          </a:effectLst>
        </p:spPr>
        <p:txBody>
          <a:bodyPr/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sz="4400" b="1" kern="1200" dirty="0">
                <a:solidFill>
                  <a:schemeClr val="tx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  <a:cs typeface="Adobe Arabic" pitchFamily="18" charset="-78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36" name="그룹 35"/>
          <p:cNvGrpSpPr/>
          <p:nvPr userDrawn="1"/>
        </p:nvGrpSpPr>
        <p:grpSpPr>
          <a:xfrm>
            <a:off x="-3579" y="3573016"/>
            <a:ext cx="9147579" cy="64193"/>
            <a:chOff x="-3579" y="3356992"/>
            <a:chExt cx="9147579" cy="64193"/>
          </a:xfrm>
        </p:grpSpPr>
        <p:cxnSp>
          <p:nvCxnSpPr>
            <p:cNvPr id="31" name="직선 연결선 30"/>
            <p:cNvCxnSpPr/>
            <p:nvPr userDrawn="1"/>
          </p:nvCxnSpPr>
          <p:spPr>
            <a:xfrm>
              <a:off x="0" y="3356992"/>
              <a:ext cx="9144000" cy="0"/>
            </a:xfrm>
            <a:prstGeom prst="line">
              <a:avLst/>
            </a:prstGeom>
            <a:ln w="63500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 userDrawn="1"/>
          </p:nvCxnSpPr>
          <p:spPr>
            <a:xfrm>
              <a:off x="-3579" y="3421185"/>
              <a:ext cx="9144000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>
            <a:off x="3347864" y="403016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24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Youjip</a:t>
            </a:r>
            <a:r>
              <a:rPr kumimoji="1" lang="en-US" altLang="ko-KR" sz="2400" b="1" baseline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Won</a:t>
            </a:r>
            <a:endParaRPr kumimoji="1" lang="en-US" altLang="ko-KR" sz="24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6" y="5013176"/>
            <a:ext cx="2638429" cy="7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7346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6500813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80070"/>
            <a:ext cx="8786812" cy="5501258"/>
          </a:xfrm>
        </p:spPr>
        <p:txBody>
          <a:bodyPr/>
          <a:lstStyle>
            <a:lvl1pPr>
              <a:lnSpc>
                <a:spcPct val="150000"/>
              </a:lnSpc>
              <a:buClr>
                <a:srgbClr val="002060"/>
              </a:buClr>
              <a:defRPr sz="2000" b="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buClr>
                <a:srgbClr val="002060"/>
              </a:buClr>
              <a:defRPr sz="18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buClr>
                <a:srgbClr val="002060"/>
              </a:buClr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buClr>
                <a:srgbClr val="002060"/>
              </a:buClr>
              <a:defRPr sz="14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buClr>
                <a:srgbClr val="002060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934" y="6592713"/>
            <a:ext cx="1071562" cy="220663"/>
          </a:xfrm>
        </p:spPr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82995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3539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214313" y="4429125"/>
            <a:ext cx="878681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91994" y="2906713"/>
            <a:ext cx="8072494" cy="1500187"/>
          </a:xfrm>
        </p:spPr>
        <p:txBody>
          <a:bodyPr anchor="b"/>
          <a:lstStyle>
            <a:lvl1pPr marL="0" indent="0" algn="r">
              <a:buNone/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0" y="6500813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934" y="6592713"/>
            <a:ext cx="1071562" cy="220663"/>
          </a:xfrm>
        </p:spPr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82995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05002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oslab.kaist.ac.kr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611"/>
            <a:ext cx="9144000" cy="70661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55563"/>
            <a:ext cx="87868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1000125"/>
            <a:ext cx="87868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0938" y="6562725"/>
            <a:ext cx="10715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A0C360-F875-469D-A977-82806D0D3C5E}" type="slidenum">
              <a:rPr kumimoji="1" lang="en-US" altLang="ko-KR">
                <a:solidFill>
                  <a:srgbClr val="1F497D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59550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0" y="706008"/>
            <a:ext cx="9144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pic>
        <p:nvPicPr>
          <p:cNvPr id="9" name="Picture 2">
            <a:hlinkClick r:id="rId5"/>
            <a:extLst>
              <a:ext uri="{FF2B5EF4-FFF2-40B4-BE49-F238E27FC236}">
                <a16:creationId xmlns:a16="http://schemas.microsoft.com/office/drawing/2014/main" id="{1BBE426F-516B-C147-ABB5-941BAC34A4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3" y="6425666"/>
            <a:ext cx="2429396" cy="5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ransition>
    <p:zoom/>
  </p:transition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" pitchFamily="2" charset="2"/>
        <a:buChar char=""/>
        <a:defRPr kumimoji="1" sz="2000">
          <a:solidFill>
            <a:srgbClr val="10253F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007E3C"/>
        </a:buClr>
        <a:buSzPct val="100000"/>
        <a:buFont typeface="Wingdings" pitchFamily="2" charset="2"/>
        <a:buChar char=""/>
        <a:defRPr kumimoji="1">
          <a:solidFill>
            <a:srgbClr val="10253F"/>
          </a:solidFill>
          <a:latin typeface="맑은 고딕" pitchFamily="50" charset="-127"/>
          <a:ea typeface="맑은 고딕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" pitchFamily="2" charset="2"/>
        <a:buChar char=""/>
        <a:defRPr kumimoji="1" sz="1600">
          <a:solidFill>
            <a:srgbClr val="10253F"/>
          </a:solidFill>
          <a:latin typeface="맑은 고딕" pitchFamily="50" charset="-127"/>
          <a:ea typeface="맑은 고딕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B03C"/>
        </a:buClr>
        <a:buSzPct val="65000"/>
        <a:buFont typeface="Wingdings" pitchFamily="2" charset="2"/>
        <a:buChar char=""/>
        <a:defRPr kumimoji="1" sz="1400">
          <a:solidFill>
            <a:srgbClr val="10253F"/>
          </a:solidFill>
          <a:latin typeface="맑은 고딕" pitchFamily="50" charset="-127"/>
          <a:ea typeface="맑은 고딕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"/>
        <a:defRPr kumimoji="1" sz="1400">
          <a:solidFill>
            <a:srgbClr val="10253F"/>
          </a:solidFill>
          <a:latin typeface="맑은 고딕" pitchFamily="50" charset="-127"/>
          <a:ea typeface="맑은 고딕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326009"/>
          </a:xfrm>
        </p:spPr>
        <p:txBody>
          <a:bodyPr/>
          <a:lstStyle/>
          <a:p>
            <a:r>
              <a:rPr lang="en-US" sz="3600" dirty="0"/>
              <a:t>Operating Systems</a:t>
            </a:r>
            <a:br>
              <a:rPr lang="en-US" sz="3600" dirty="0"/>
            </a:b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918690818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Parent waiting for Child: Use a condition variable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b="1" dirty="0"/>
              <a:t>Parent:</a:t>
            </a:r>
          </a:p>
          <a:p>
            <a:pPr lvl="1"/>
            <a:r>
              <a:rPr lang="en-US" altLang="ko-KR" sz="1600" dirty="0"/>
              <a:t>Creates the child thread and continues running itself.</a:t>
            </a:r>
          </a:p>
          <a:p>
            <a:pPr lvl="1"/>
            <a:r>
              <a:rPr lang="en-US" altLang="ko-KR" sz="1600" dirty="0"/>
              <a:t>Calls into 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thr_join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altLang="ko-KR" sz="1600" dirty="0"/>
              <a:t>to wait for the child thread to complete.</a:t>
            </a:r>
          </a:p>
          <a:p>
            <a:pPr lvl="2"/>
            <a:r>
              <a:rPr lang="en-US" altLang="ko-KR" sz="1400" dirty="0"/>
              <a:t>Acquires the lock.</a:t>
            </a:r>
          </a:p>
          <a:p>
            <a:pPr lvl="2"/>
            <a:r>
              <a:rPr lang="en-US" altLang="ko-KR" sz="1400" dirty="0"/>
              <a:t>Checks if the child is done.</a:t>
            </a:r>
          </a:p>
          <a:p>
            <a:pPr lvl="2"/>
            <a:r>
              <a:rPr lang="en-US" altLang="ko-KR" sz="1400" dirty="0"/>
              <a:t>Puts itself to sleep by calling 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wait().</a:t>
            </a:r>
          </a:p>
          <a:p>
            <a:pPr lvl="2"/>
            <a:r>
              <a:rPr lang="en-US" altLang="ko-KR" sz="1400" dirty="0"/>
              <a:t>Releases the lock.</a:t>
            </a:r>
          </a:p>
          <a:p>
            <a:r>
              <a:rPr lang="en-US" altLang="ko-KR" sz="1800" b="1" dirty="0"/>
              <a:t>Child:</a:t>
            </a:r>
          </a:p>
          <a:p>
            <a:pPr lvl="1"/>
            <a:r>
              <a:rPr lang="en-US" altLang="ko-KR" sz="1600" dirty="0"/>
              <a:t>Prints the message “child”.</a:t>
            </a:r>
          </a:p>
          <a:p>
            <a:pPr lvl="1"/>
            <a:r>
              <a:rPr lang="en-US" altLang="ko-KR" sz="1600" dirty="0"/>
              <a:t>Calls 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thr_exit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ko-KR" sz="1600" dirty="0"/>
              <a:t> to wake up the parent thread.</a:t>
            </a:r>
          </a:p>
          <a:p>
            <a:pPr lvl="2"/>
            <a:r>
              <a:rPr lang="en-US" altLang="ko-KR" sz="1400" dirty="0"/>
              <a:t>Grabs the lock.</a:t>
            </a:r>
          </a:p>
          <a:p>
            <a:pPr lvl="2"/>
            <a:r>
              <a:rPr lang="en-US" altLang="ko-KR" sz="1400" dirty="0"/>
              <a:t>Sets the state variable 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done.</a:t>
            </a:r>
          </a:p>
          <a:p>
            <a:pPr lvl="2"/>
            <a:r>
              <a:rPr lang="en-US" altLang="ko-KR" sz="1400" dirty="0"/>
              <a:t>Signals the parent thus waking it.</a:t>
            </a:r>
          </a:p>
          <a:p>
            <a:pPr lvl="1"/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10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98019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 we need the state variable “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done”?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Imagine the case where the </a:t>
            </a:r>
            <a:r>
              <a:rPr lang="en-US" altLang="ko-KR" i="1" dirty="0"/>
              <a:t>child runs immediately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/>
              <a:t>The child will signal, but there is </a:t>
            </a:r>
            <a:r>
              <a:rPr lang="en-US" altLang="ko-KR" u="sng" dirty="0"/>
              <a:t>no thread asleep</a:t>
            </a:r>
            <a:r>
              <a:rPr lang="en-US" altLang="ko-KR" dirty="0"/>
              <a:t> on the condition.</a:t>
            </a:r>
          </a:p>
          <a:p>
            <a:pPr lvl="2"/>
            <a:r>
              <a:rPr lang="en-US" altLang="ko-KR" dirty="0"/>
              <a:t>When the parent runs, it will call wait and be stuck.</a:t>
            </a:r>
          </a:p>
          <a:p>
            <a:pPr lvl="2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No thread will ever wake 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85918" y="1019050"/>
            <a:ext cx="7632848" cy="2462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 	</a:t>
            </a:r>
            <a:r>
              <a:rPr lang="en-US" altLang="ko-KR" sz="1400" i="1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 </a:t>
            </a:r>
            <a:r>
              <a:rPr lang="en-US" altLang="ko-KR" sz="1400" i="1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thr_exit</a:t>
            </a:r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() {</a:t>
            </a:r>
          </a:p>
          <a:p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 		</a:t>
            </a:r>
            <a:r>
              <a:rPr lang="en-US" altLang="ko-KR" sz="1400" i="1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Pthread_mutex_lock</a:t>
            </a:r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(&amp;m);</a:t>
            </a:r>
          </a:p>
          <a:p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 		</a:t>
            </a:r>
            <a:r>
              <a:rPr lang="en-US" altLang="ko-KR" sz="1400" i="1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Pthread_cond_signal</a:t>
            </a:r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(&amp;c);</a:t>
            </a:r>
          </a:p>
          <a:p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4 		</a:t>
            </a:r>
            <a:r>
              <a:rPr lang="en-US" altLang="ko-KR" sz="1400" i="1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Pthread_mutex_unlock</a:t>
            </a:r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(&amp;m);</a:t>
            </a:r>
          </a:p>
          <a:p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5 	}</a:t>
            </a:r>
          </a:p>
          <a:p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6</a:t>
            </a:r>
          </a:p>
          <a:p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7 	</a:t>
            </a:r>
            <a:r>
              <a:rPr lang="en-US" altLang="ko-KR" sz="1400" i="1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i="1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thr_join</a:t>
            </a:r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() {</a:t>
            </a:r>
          </a:p>
          <a:p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8 		</a:t>
            </a:r>
            <a:r>
              <a:rPr lang="en-US" altLang="ko-KR" sz="1400" i="1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Pthread_mutex_lock</a:t>
            </a:r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(&amp;m);</a:t>
            </a:r>
          </a:p>
          <a:p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9 		</a:t>
            </a:r>
            <a:r>
              <a:rPr lang="en-US" altLang="ko-KR" sz="1400" i="1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Pthread_cond_wait</a:t>
            </a:r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(&amp;c, &amp;m);</a:t>
            </a:r>
          </a:p>
          <a:p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10 		</a:t>
            </a:r>
            <a:r>
              <a:rPr lang="en-US" altLang="ko-KR" sz="1400" i="1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Pthread_mutex_unlock</a:t>
            </a:r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(&amp;m);</a:t>
            </a:r>
          </a:p>
          <a:p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11 	}</a:t>
            </a:r>
            <a:endParaRPr lang="en-US" altLang="ko-KR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348126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thr_exit</a:t>
            </a:r>
            <a:r>
              <a:rPr lang="en-US" altLang="ko-KR" sz="1400" b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() </a:t>
            </a:r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and </a:t>
            </a:r>
            <a:r>
              <a:rPr lang="en-US" altLang="ko-KR" sz="1400" b="1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thr_join</a:t>
            </a:r>
            <a:r>
              <a:rPr lang="en-US" altLang="ko-KR" sz="1400" b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() </a:t>
            </a:r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without variable </a:t>
            </a:r>
            <a:r>
              <a:rPr lang="en-US" altLang="ko-KR" sz="1400" b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done</a:t>
            </a:r>
            <a:endParaRPr lang="ko-KR" altLang="en-US" sz="1400" b="1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E083EBF-E31E-D749-964C-871532D8F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066" y="4946228"/>
            <a:ext cx="14097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6150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 we need mutex to protect the state 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3068960"/>
            <a:ext cx="8786812" cy="3312368"/>
          </a:xfrm>
        </p:spPr>
        <p:txBody>
          <a:bodyPr/>
          <a:lstStyle/>
          <a:p>
            <a:pPr lvl="1"/>
            <a:r>
              <a:rPr lang="en-US" altLang="ko-KR" dirty="0"/>
              <a:t>The issue here is a subtle </a:t>
            </a:r>
            <a:r>
              <a:rPr lang="en-US" altLang="ko-KR" b="1" dirty="0"/>
              <a:t>race condition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/>
              <a:t>The parent calls </a:t>
            </a:r>
            <a:r>
              <a:rPr lang="en-US" altLang="ko-KR" dirty="0" err="1">
                <a:latin typeface="Courier New" pitchFamily="49" charset="0"/>
                <a:cs typeface="Courier New" pitchFamily="49" charset="0"/>
              </a:rPr>
              <a:t>thr_join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().</a:t>
            </a:r>
            <a:endParaRPr lang="en-US" altLang="ko-KR" dirty="0"/>
          </a:p>
          <a:p>
            <a:pPr lvl="3"/>
            <a:r>
              <a:rPr lang="en-US" altLang="ko-KR" dirty="0"/>
              <a:t>The parent checks the value of 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done</a:t>
            </a:r>
            <a:r>
              <a:rPr lang="en-US" altLang="ko-KR" dirty="0"/>
              <a:t>.</a:t>
            </a:r>
          </a:p>
          <a:p>
            <a:pPr lvl="3"/>
            <a:r>
              <a:rPr lang="en-US" altLang="ko-KR" dirty="0"/>
              <a:t>It will see that it is 0 and try to go to sleep.</a:t>
            </a:r>
          </a:p>
          <a:p>
            <a:pPr lvl="3"/>
            <a:r>
              <a:rPr lang="en-US" altLang="ko-KR" i="1" dirty="0"/>
              <a:t>Just before </a:t>
            </a:r>
            <a:r>
              <a:rPr lang="en-US" altLang="ko-KR" dirty="0"/>
              <a:t>it calls wait to go to sleep, the parent is </a:t>
            </a:r>
            <a:r>
              <a:rPr lang="en-US" altLang="ko-KR" u="sng" dirty="0"/>
              <a:t>interrupted</a:t>
            </a:r>
            <a:r>
              <a:rPr lang="en-US" altLang="ko-KR" dirty="0"/>
              <a:t> and the child runs.</a:t>
            </a:r>
          </a:p>
          <a:p>
            <a:pPr lvl="2"/>
            <a:r>
              <a:rPr lang="en-US" altLang="ko-KR" dirty="0"/>
              <a:t>The child changes the state variable 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done</a:t>
            </a:r>
            <a:r>
              <a:rPr lang="en-US" altLang="ko-KR" dirty="0"/>
              <a:t> to 1 and signals.</a:t>
            </a:r>
          </a:p>
          <a:p>
            <a:pPr lvl="3"/>
            <a:r>
              <a:rPr lang="en-US" altLang="ko-KR" dirty="0"/>
              <a:t>But no thread is waiting and thus no thread is woken.</a:t>
            </a:r>
          </a:p>
          <a:p>
            <a:pPr lvl="3"/>
            <a:r>
              <a:rPr lang="en-US" altLang="ko-KR" dirty="0"/>
              <a:t>When the parent runs again, it sleeps forever.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85918" y="965627"/>
            <a:ext cx="7632848" cy="2031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thr_exit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 	   done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 	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Pthread_cond_signal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(&amp;c);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4 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5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6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thr_join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7 	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if 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(done ==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8  	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Pthread_cond_wait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(&amp;c);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9 	}</a:t>
            </a:r>
          </a:p>
        </p:txBody>
      </p:sp>
    </p:spTree>
    <p:extLst>
      <p:ext uri="{BB962C8B-B14F-4D97-AF65-F5344CB8AC3E}">
        <p14:creationId xmlns:p14="http://schemas.microsoft.com/office/powerpoint/2010/main" val="2912822956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Producer / Consumer (Bound Buffer) Problem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Producer</a:t>
            </a:r>
          </a:p>
          <a:p>
            <a:pPr lvl="1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Produce</a:t>
            </a:r>
            <a:r>
              <a:rPr lang="en-US" altLang="ko-KR" dirty="0"/>
              <a:t> data items</a:t>
            </a:r>
          </a:p>
          <a:p>
            <a:pPr lvl="1"/>
            <a:r>
              <a:rPr lang="en-US" altLang="ko-KR" dirty="0"/>
              <a:t>Wish to place data items in a buffer</a:t>
            </a:r>
          </a:p>
          <a:p>
            <a:pPr lvl="1"/>
            <a:endParaRPr lang="en-US" altLang="ko-KR" dirty="0"/>
          </a:p>
          <a:p>
            <a:r>
              <a:rPr lang="en-US" altLang="ko-KR" b="1" dirty="0"/>
              <a:t>Consumer</a:t>
            </a:r>
          </a:p>
          <a:p>
            <a:pPr lvl="1"/>
            <a:r>
              <a:rPr lang="en-US" altLang="ko-KR" dirty="0"/>
              <a:t>Grab data items out of the buffer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consume</a:t>
            </a:r>
            <a:r>
              <a:rPr lang="en-US" altLang="ko-KR" dirty="0"/>
              <a:t> them in some way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Example:</a:t>
            </a:r>
            <a:r>
              <a:rPr lang="en-US" altLang="ko-KR" b="1" dirty="0"/>
              <a:t> </a:t>
            </a:r>
            <a:r>
              <a:rPr lang="en-US" altLang="ko-KR" dirty="0"/>
              <a:t>Multi-threaded web server</a:t>
            </a:r>
          </a:p>
          <a:p>
            <a:pPr lvl="1"/>
            <a:r>
              <a:rPr lang="en-US" altLang="ko-KR" i="1" dirty="0"/>
              <a:t>A producer </a:t>
            </a:r>
            <a:r>
              <a:rPr lang="en-US" altLang="ko-KR" dirty="0"/>
              <a:t>puts HTTP requests in to a work queue</a:t>
            </a:r>
          </a:p>
          <a:p>
            <a:pPr lvl="1"/>
            <a:r>
              <a:rPr lang="en-US" altLang="ko-KR" i="1" dirty="0"/>
              <a:t>Consumer threads </a:t>
            </a:r>
            <a:r>
              <a:rPr lang="en-US" altLang="ko-KR" dirty="0"/>
              <a:t>take requests out of this queue and process them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84545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Put and Get Routines (Version 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r>
              <a:rPr lang="en-US" altLang="ko-KR" dirty="0"/>
              <a:t>Only put data into the buffer when 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altLang="ko-KR" dirty="0"/>
              <a:t> is zero.</a:t>
            </a:r>
          </a:p>
          <a:p>
            <a:pPr lvl="2"/>
            <a:r>
              <a:rPr lang="en-US" altLang="ko-KR" dirty="0"/>
              <a:t>i.e., when the buffer is </a:t>
            </a:r>
            <a:r>
              <a:rPr lang="en-US" altLang="ko-KR" i="1" dirty="0"/>
              <a:t>empty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Only get data from the buffer when 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altLang="ko-KR" dirty="0"/>
              <a:t> is one.</a:t>
            </a:r>
          </a:p>
          <a:p>
            <a:pPr lvl="2"/>
            <a:r>
              <a:rPr lang="en-US" altLang="ko-KR" dirty="0"/>
              <a:t>i.e., when the buffer is </a:t>
            </a:r>
            <a:r>
              <a:rPr lang="en-US" altLang="ko-KR" i="1" dirty="0"/>
              <a:t>full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85918" y="1040537"/>
            <a:ext cx="7632848" cy="31085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 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buffer;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 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count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initially, empty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4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put(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value)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5 		assert(count ==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6 		count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7 		buffer = value;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8 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9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10 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get()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11 		assert(count ==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12 		count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13 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return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buffer;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14 	}</a:t>
            </a:r>
          </a:p>
        </p:txBody>
      </p:sp>
    </p:spTree>
    <p:extLst>
      <p:ext uri="{BB962C8B-B14F-4D97-AF65-F5344CB8AC3E}">
        <p14:creationId xmlns:p14="http://schemas.microsoft.com/office/powerpoint/2010/main" val="2900428100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Producer/Consumer Threads (Version 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 b="1" dirty="0"/>
              <a:t>Producer</a:t>
            </a:r>
            <a:r>
              <a:rPr lang="en-US" altLang="ko-KR" dirty="0"/>
              <a:t> puts an integer into the shared buffer loops number of times.</a:t>
            </a:r>
          </a:p>
          <a:p>
            <a:pPr lvl="1"/>
            <a:r>
              <a:rPr lang="en-US" altLang="ko-KR" b="1" dirty="0"/>
              <a:t>Consumer</a:t>
            </a:r>
            <a:r>
              <a:rPr lang="en-US" altLang="ko-KR" dirty="0"/>
              <a:t> gets the data out of that shared buffer.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 algn="ctr"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Does this work? Of course not! But, Why?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15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59847" y="1945320"/>
            <a:ext cx="7632848" cy="3323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*producer(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 	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 	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loops = 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4 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for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&lt; loops;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++)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5 			put(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6 	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7 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8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9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*consumer(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10 	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11 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while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12 		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tmp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get();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13 	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("%d\n",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tmp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14 	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15 	}</a:t>
            </a:r>
          </a:p>
        </p:txBody>
      </p:sp>
    </p:spTree>
    <p:extLst>
      <p:ext uri="{BB962C8B-B14F-4D97-AF65-F5344CB8AC3E}">
        <p14:creationId xmlns:p14="http://schemas.microsoft.com/office/powerpoint/2010/main" val="4148077501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Producer/Consumer: Single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CV</a:t>
            </a:r>
            <a:r>
              <a:rPr lang="en-US" altLang="ko-KR" dirty="0"/>
              <a:t> and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ko-KR" dirty="0"/>
              <a:t> Statement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Condition variable package: state, condition variable and lock</a:t>
            </a:r>
          </a:p>
          <a:p>
            <a:r>
              <a:rPr lang="en-US" altLang="ko-KR" dirty="0"/>
              <a:t>s</a:t>
            </a:r>
            <a:r>
              <a:rPr lang="en-US" altLang="ko-KR"/>
              <a:t>tate </a:t>
            </a:r>
            <a:r>
              <a:rPr lang="en-US" altLang="ko-KR" dirty="0"/>
              <a:t>variable: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</a:p>
          <a:p>
            <a:r>
              <a:rPr lang="en-US" altLang="ko-KR" dirty="0"/>
              <a:t>A single condition variable </a:t>
            </a:r>
            <a:r>
              <a:rPr lang="en-US" altLang="ko-KR" dirty="0" err="1">
                <a:latin typeface="Courier New" pitchFamily="49" charset="0"/>
                <a:cs typeface="Courier New" pitchFamily="49" charset="0"/>
              </a:rPr>
              <a:t>cond</a:t>
            </a:r>
            <a:r>
              <a:rPr lang="en-US" altLang="ko-KR" dirty="0"/>
              <a:t> and associated lock 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mutex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16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5576" y="2780928"/>
            <a:ext cx="7632848" cy="3323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 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cond_t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cond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 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mutex_t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4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*producer(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5 	    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6 	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for 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&lt; loops;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++)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7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p1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8 	    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(count ==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		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p2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9 	    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Pthread_cond_wait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cond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p3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10 	        put(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			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p4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11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Pthread_cond_signal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cond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p5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12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Pthread_mutex_unlock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p6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13 	    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14 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01687395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Producer/Consumer: Single CV and If Statement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1090" y="3773593"/>
            <a:ext cx="8286402" cy="1920982"/>
          </a:xfrm>
        </p:spPr>
        <p:txBody>
          <a:bodyPr/>
          <a:lstStyle/>
          <a:p>
            <a:pPr lvl="1"/>
            <a:r>
              <a:rPr lang="en-US" altLang="ko-KR" dirty="0"/>
              <a:t>p1-p3: A producer waits for the buffer to be empty.</a:t>
            </a:r>
          </a:p>
          <a:p>
            <a:pPr lvl="1"/>
            <a:r>
              <a:rPr lang="en-US" altLang="ko-KR" dirty="0"/>
              <a:t>c1-c3: A consumer waits for the buffer to be full.</a:t>
            </a:r>
          </a:p>
          <a:p>
            <a:pPr lvl="1"/>
            <a:r>
              <a:rPr lang="en-US" altLang="ko-KR" dirty="0"/>
              <a:t>With just </a:t>
            </a:r>
            <a:r>
              <a:rPr lang="en-US" altLang="ko-KR" i="1" dirty="0"/>
              <a:t>a single producer </a:t>
            </a:r>
            <a:r>
              <a:rPr lang="en-US" altLang="ko-KR" dirty="0"/>
              <a:t>and </a:t>
            </a:r>
            <a:r>
              <a:rPr lang="en-US" altLang="ko-KR" i="1" dirty="0"/>
              <a:t>a single consumer</a:t>
            </a:r>
            <a:r>
              <a:rPr lang="en-US" altLang="ko-KR" dirty="0"/>
              <a:t>, the code works.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17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67867" y="851980"/>
            <a:ext cx="7632848" cy="26776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16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*consumer(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17 	    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18 	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for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&lt; loops;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++)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19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(&amp;mutex);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c1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20 	    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if 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(count ==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		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c2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21 	   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Pthread_cond_wait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cond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c3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22 	        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tmp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get(); 		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c4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23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Pthread_cond_signal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cond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c5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24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Pthread_mutex_unlock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c6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25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("%d\n",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tmp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26 	    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27 	}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1268190" y="5417428"/>
            <a:ext cx="6696744" cy="648072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If we have 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more than </a:t>
            </a:r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one of producer and consumer?</a:t>
            </a:r>
          </a:p>
        </p:txBody>
      </p:sp>
    </p:spTree>
    <p:extLst>
      <p:ext uri="{BB962C8B-B14F-4D97-AF65-F5344CB8AC3E}">
        <p14:creationId xmlns:p14="http://schemas.microsoft.com/office/powerpoint/2010/main" val="2694831224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4C08F0-32DB-2F4B-BB32-AA4B9B43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A2AF2E46-2094-1D44-8457-A6BF9FA76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1" y="879475"/>
            <a:ext cx="7376056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F2B2D1-01A2-E940-9F18-1727BF21AC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18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79A9E0-871C-3144-805D-921626399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83484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6C6E8B-CB58-354F-995D-75DFCF99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9A3ABDB2-657A-2F45-B1C2-4A03F8455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12" y="879475"/>
            <a:ext cx="7383614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1A4970A-711D-4C4F-9EAF-65BC22BBB8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BB2CD3-9FA0-7547-8A85-6E10BB5DC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5410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30. Condition Variables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16750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1A989C-B981-7647-8A73-20EA8378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7ACA0DDA-8592-C447-A942-97A7AC326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" y="879475"/>
            <a:ext cx="7676983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8F66377-5AE3-BE41-87FC-68162CEE6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20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1EB093-72DF-884F-8181-9987E6103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2235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A76D30-71CD-BB49-ADAE-E1C26A8D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4426F29A-2B1C-7140-83DB-6BE2F00D5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18" y="879475"/>
            <a:ext cx="7216202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F69E06-A5B1-D047-B9AC-90C1B5C312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CE6720-37D4-2B41-AC78-50BF997F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08490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B484CB-4E1F-9142-8C7E-5225C811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94643C3A-08AD-1448-B77C-2E7150EC1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9" y="879475"/>
            <a:ext cx="7531579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88D6EB-CE8F-EC43-B513-2BC29D4699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0F27BA-830C-DE42-B4AA-CE813B51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02404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6C7BF1-C522-0C45-B8C2-7D15EDE3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9E708E62-C9BC-9146-BB4B-5C9C7208B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7" y="879475"/>
            <a:ext cx="7395743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88395A-F221-CE46-ADAC-D568E14616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78DE8E-CAFD-E446-AC03-A7C58EFF0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0326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5CA7F9-4289-2B45-82C1-A146BC54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8A3ED71F-B9AB-2F44-BA57-959362210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4" y="879475"/>
            <a:ext cx="7372110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033D6B-ECA9-914D-8730-B573687BDE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C3C38C-3E43-1D4A-9E2D-CC143B22E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82321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3AB2B6-EB16-D54D-B0C7-64D20470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B32DEF8F-2F09-CF4D-AA45-62775EF41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8" y="879475"/>
            <a:ext cx="7515302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DE9F81-8775-364E-AF79-76C937B4F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25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628D5E-1C70-444F-B35F-09D4A3EE1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89516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E2E510-BFD0-AA41-9669-DA4BDDC2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A969F6D5-FD0B-FE4F-ADDE-4099F144A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8" y="879475"/>
            <a:ext cx="6998342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3B7D79-FB37-FA44-8784-231E8B602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26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EF14EB-D765-D540-BFE0-871D52804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97778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Thread Trace: Broken Solution (Version 1)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The problem arises for a simple reason:</a:t>
                </a:r>
              </a:p>
              <a:p>
                <a:pPr lvl="1"/>
                <a:r>
                  <a:rPr lang="en-US" altLang="ko-KR" dirty="0"/>
                  <a:t>After the producer woke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𝑐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, but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𝑐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ever ran, the state of the bounded buffer </a:t>
                </a:r>
                <a:r>
                  <a:rPr lang="en-US" altLang="ko-KR" i="1" dirty="0"/>
                  <a:t>changed by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𝑐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There is no guarantee that when the woken thread runs, the state will still be as desired </a:t>
                </a:r>
                <a:r>
                  <a:rPr lang="en-US" altLang="ko-KR" dirty="0">
                    <a:sym typeface="Wingdings" pitchFamily="2" charset="2"/>
                  </a:rPr>
                  <a:t> </a:t>
                </a:r>
                <a:r>
                  <a:rPr lang="en-US" altLang="ko-KR" u="sng" dirty="0">
                    <a:sym typeface="Wingdings" pitchFamily="2" charset="2"/>
                  </a:rPr>
                  <a:t>Mesa semantics</a:t>
                </a:r>
                <a:r>
                  <a:rPr lang="en-US" altLang="ko-KR" dirty="0">
                    <a:sym typeface="Wingdings" pitchFamily="2" charset="2"/>
                  </a:rPr>
                  <a:t>.</a:t>
                </a:r>
              </a:p>
              <a:p>
                <a:pPr lvl="2"/>
                <a:r>
                  <a:rPr lang="en-US" altLang="ko-KR" dirty="0"/>
                  <a:t>Virtually every system ever built employs </a:t>
                </a:r>
                <a:r>
                  <a:rPr lang="en-US" altLang="ko-KR" i="1" dirty="0"/>
                  <a:t>Mesa semantics</a:t>
                </a:r>
                <a:r>
                  <a:rPr lang="en-US" altLang="ko-KR" dirty="0"/>
                  <a:t>.</a:t>
                </a:r>
              </a:p>
              <a:p>
                <a:pPr lvl="2"/>
                <a:endParaRPr lang="ko-KR" altLang="en-US" dirty="0"/>
              </a:p>
              <a:p>
                <a:pPr lvl="1"/>
                <a:r>
                  <a:rPr lang="en-US" altLang="ko-KR" u="sng" dirty="0"/>
                  <a:t>Hoare semantics</a:t>
                </a:r>
                <a:r>
                  <a:rPr lang="en-US" altLang="ko-KR" dirty="0"/>
                  <a:t> provides a stronger guarantee that the woken thread will run immediately upon being woken.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6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27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61341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Producer/Consumer: Single CV and While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Consumer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𝑐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wakes up and </a:t>
                </a:r>
                <a:r>
                  <a:rPr lang="en-US" altLang="ko-KR" dirty="0">
                    <a:solidFill>
                      <a:schemeClr val="accent6">
                        <a:lumMod val="75000"/>
                      </a:schemeClr>
                    </a:solidFill>
                  </a:rPr>
                  <a:t>re-checks</a:t>
                </a:r>
                <a:r>
                  <a:rPr lang="en-US" altLang="ko-KR" dirty="0"/>
                  <a:t> the state of the shared variable.</a:t>
                </a:r>
              </a:p>
              <a:p>
                <a:pPr lvl="1"/>
                <a:r>
                  <a:rPr lang="en-US" altLang="ko-KR" dirty="0"/>
                  <a:t>If the buffer is empty, the consumer simply goes back to sleep.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5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28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1988840"/>
            <a:ext cx="7632848" cy="3323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 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cond_t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cond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 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mutex_t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4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*producer(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5 	    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6 	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for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&lt; loops;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++)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7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p1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8 	        </a:t>
            </a:r>
            <a:r>
              <a:rPr lang="en-US" altLang="ko-KR" sz="1400" b="1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while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(count ==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	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p2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9 	    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Pthread_cond_wait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cond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p3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10 	        put(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			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p4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11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Pthread_cond_signal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cond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p5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12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Pthread_mutex_unlock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p6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13 	    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14 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06110095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Producer/Consumer: Single CV and While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r>
              <a:rPr lang="en-US" altLang="ko-KR" dirty="0"/>
              <a:t>A simple rule to remember with condition variables is to </a:t>
            </a:r>
            <a:r>
              <a:rPr lang="en-US" altLang="ko-KR" b="1" dirty="0"/>
              <a:t>always use while loops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However, this code still has a bug (</a:t>
            </a:r>
            <a:r>
              <a:rPr lang="en-US" altLang="ko-KR" i="1" dirty="0"/>
              <a:t>next page</a:t>
            </a:r>
            <a:r>
              <a:rPr lang="en-US" altLang="ko-KR" dirty="0"/>
              <a:t>).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980728"/>
            <a:ext cx="7632848" cy="2893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Cont.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16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*consumer(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 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17 	    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18 	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for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&lt; loops;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++)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19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c1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20 	        </a:t>
            </a:r>
            <a:r>
              <a:rPr lang="en-US" altLang="ko-KR" sz="1400" b="1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while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(count ==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	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c2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21 	    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Pthread_cond_wait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cond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c3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22 	        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tmp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get(); 		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c4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23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Pthread_cond_signal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cond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c5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24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Pthread_mutex_unlock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c6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25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("%d\n",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tmp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26 	    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27 	}</a:t>
            </a:r>
          </a:p>
        </p:txBody>
      </p:sp>
    </p:spTree>
    <p:extLst>
      <p:ext uri="{BB962C8B-B14F-4D97-AF65-F5344CB8AC3E}">
        <p14:creationId xmlns:p14="http://schemas.microsoft.com/office/powerpoint/2010/main" val="85561213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Condition Variables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There are many cases where a thread wishes to </a:t>
            </a:r>
            <a:r>
              <a:rPr lang="en-US" altLang="ko-KR" u="sng" dirty="0"/>
              <a:t>check</a:t>
            </a:r>
            <a:r>
              <a:rPr lang="en-US" altLang="ko-KR" dirty="0"/>
              <a:t> whether a </a:t>
            </a:r>
            <a:r>
              <a:rPr lang="en-US" altLang="ko-KR" b="1" dirty="0"/>
              <a:t>condition</a:t>
            </a:r>
            <a:r>
              <a:rPr lang="en-US" altLang="ko-KR" dirty="0"/>
              <a:t> is true before continuing its execution.</a:t>
            </a:r>
          </a:p>
          <a:p>
            <a:r>
              <a:rPr lang="en-US" altLang="ko-KR" dirty="0"/>
              <a:t>Example:</a:t>
            </a:r>
          </a:p>
          <a:p>
            <a:pPr lvl="1"/>
            <a:r>
              <a:rPr lang="en-US" altLang="ko-KR" dirty="0"/>
              <a:t>A parent thread might wish to check whether a child thread has </a:t>
            </a:r>
            <a:r>
              <a:rPr lang="en-US" altLang="ko-KR" i="1" dirty="0"/>
              <a:t>completed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This is often called a 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join()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86342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528BFA-87D5-BE40-A3BB-793E50B5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D9C2B5EA-ED73-F546-BA75-15C1A032B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3" y="879475"/>
            <a:ext cx="7597372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C9B09E4-FC0C-BE48-BD8B-83A0A3A35D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30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A1B715-304D-804E-885B-6A4EC8CC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01404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4EE96F-FC7F-1D4A-A52D-9E234E03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446E8CF9-CC7B-F24A-B145-22F34903E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21" y="879475"/>
            <a:ext cx="7371595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C01972-C4B9-F940-A198-5D598A738D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BA292E-9102-2B4C-B743-AC9B1816B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69866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91E81C-322E-B34B-BBE9-E59FACB0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3BB9A7FE-034D-B348-B945-85088697C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37" y="879475"/>
            <a:ext cx="7147563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879BFC1-86CE-3A4C-90E6-1D80232842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0349C1-F55C-394C-999F-9116D0BF4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25348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C201E5-25FC-0248-89F6-D5C52A09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A0C49192-5F94-8143-AFC9-CE46EFD80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2" y="879475"/>
            <a:ext cx="7286613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4E1827-D7CC-EF4B-BFCE-811843E44C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6E08A4-22F6-0E4D-8131-006259E58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93109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FCF487-EB03-1145-8092-9A8904F7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68D5F5AE-41B4-EF47-BBD6-C02BDCEBC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4" y="879475"/>
            <a:ext cx="7792450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9CFBB6-F210-1749-A45E-B6589DFF05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EAAF4E-0F32-3F4F-B14F-C1490CE65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07695"/>
      </p:ext>
    </p:ext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018ECD-3BF7-3843-AFFA-D5F2F3B4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6A66E6C3-F2E8-8A42-BF1A-2AB73FF83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3" y="879475"/>
            <a:ext cx="7885651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C6935C-0945-3242-B52B-12556F73E4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35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E6E47A-CCF9-1D4B-9493-889FFF19C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81383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928CDC-26EF-1A42-BDF4-1DB8910F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D3972C30-394B-EA4B-87AE-441B8EE60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879475"/>
            <a:ext cx="7736941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50B55F-BADD-934D-A9CE-1BA1A6F4B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36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06F1D0-00AA-5E4E-BCCA-A691B1452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97495"/>
      </p:ext>
    </p:extLst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1C962A-F24C-FB4F-8D36-F8289B7F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61A8BE34-8F6B-0042-8CE5-25871232D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2" y="879475"/>
            <a:ext cx="8171554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279EDD0-DD16-6349-A872-457DB5230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37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A9EB0E-0DDC-314C-9005-3EE6CA8E0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90485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1E3563-EBD1-1F4B-B233-CC4BDB5A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8F0D7541-3598-5E4A-9C97-8536E087B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2" y="879475"/>
            <a:ext cx="8544973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3D1783-4B7E-6740-A0C6-9E2F69E6D1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38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7C72CF-79D9-C04C-A4CA-2DAA7F17A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78649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6B0528-4151-0245-8622-4357E03C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6DCE3F3D-860F-7249-8127-C7C51EAAE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9" y="879475"/>
            <a:ext cx="7491360" cy="550227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9193E1-B70D-CC44-8B69-FB2A43D1E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DF924C-1A3C-1743-B582-04A4733CE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35337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Condition Variables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1256561"/>
            <a:ext cx="7632848" cy="31085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*child(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 	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("child\n");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 	    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XXX how to indicate we are done?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4 	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return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5 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6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7 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main(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char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argv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[])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8 	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("parent: begin\n");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9 	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c;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10 	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Pthread_create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(&amp;c,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child,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create child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11 	    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XXX how to wait for child?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12 	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("parent: end\n");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13 	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return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14 	}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55576" y="5045114"/>
            <a:ext cx="7632848" cy="738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parent: begin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child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parent: 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908720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A Parent Waiting For Its Child</a:t>
            </a:r>
            <a:endParaRPr lang="ko-KR" altLang="en-US" sz="16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674622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What we would like to see here is:</a:t>
            </a:r>
            <a:endParaRPr lang="ko-KR" altLang="en-US" sz="16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2598764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single Buffer Producer/Consumer Solution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Use </a:t>
            </a:r>
            <a:r>
              <a:rPr lang="en-US" altLang="ko-KR" dirty="0">
                <a:solidFill>
                  <a:srgbClr val="FF0000"/>
                </a:solidFill>
              </a:rPr>
              <a:t>two </a:t>
            </a:r>
            <a:r>
              <a:rPr lang="en-US" altLang="ko-KR" dirty="0"/>
              <a:t>condition variables and while</a:t>
            </a:r>
          </a:p>
          <a:p>
            <a:pPr lvl="1"/>
            <a:r>
              <a:rPr lang="en-US" altLang="ko-KR" b="1" dirty="0"/>
              <a:t>Producer</a:t>
            </a:r>
            <a:r>
              <a:rPr lang="en-US" altLang="ko-KR" dirty="0"/>
              <a:t> threads wait on the condition 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empty</a:t>
            </a:r>
            <a:r>
              <a:rPr lang="en-US" altLang="ko-KR" dirty="0"/>
              <a:t>, and signals 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fill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b="1" dirty="0"/>
              <a:t>Consumer</a:t>
            </a:r>
            <a:r>
              <a:rPr lang="en-US" altLang="ko-KR" dirty="0"/>
              <a:t> threads wait on 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fill</a:t>
            </a:r>
            <a:r>
              <a:rPr lang="en-US" altLang="ko-KR" dirty="0"/>
              <a:t> and signal 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empty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40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2481277"/>
            <a:ext cx="7632848" cy="3323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 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cond_t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empty, fill;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 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mutex_t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4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*producer(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5 	    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6 	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for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&lt; loops;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++)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7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8 	    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while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(count ==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9 	    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Pthread_cond_wait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(&amp;empty, 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10	        put(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11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Pthread_cond_signal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(&amp;fill);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12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Pthread_mutex_unlock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13 	    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14 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22385587"/>
      </p:ext>
    </p:extLst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single Buffer Producer/Consumer Solution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41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1124163"/>
            <a:ext cx="7632848" cy="2893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Cont.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16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*consumer(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17 	    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18 	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for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&lt; loops;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++)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19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20 	    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while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(count ==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21 	    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Pthread_cond_wait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(&amp;fill, 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22 	        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tmp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get();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23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Pthread_cond_signal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(&amp;empty);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24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Pthread_mutex_unlock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25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("%d\n",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tmp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26 	    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27 	}</a:t>
            </a:r>
          </a:p>
        </p:txBody>
      </p:sp>
    </p:spTree>
    <p:extLst>
      <p:ext uri="{BB962C8B-B14F-4D97-AF65-F5344CB8AC3E}">
        <p14:creationId xmlns:p14="http://schemas.microsoft.com/office/powerpoint/2010/main" val="469255314"/>
      </p:ext>
    </p:extLst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Covering Conditions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Assume there are zero bytes free</a:t>
                </a:r>
              </a:p>
              <a:p>
                <a:pPr lvl="1"/>
                <a:r>
                  <a:rPr lang="en-US" altLang="ko-KR" dirty="0"/>
                  <a:t>Thread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calls </a:t>
                </a:r>
                <a:r>
                  <a:rPr lang="en-US" altLang="ko-KR" dirty="0">
                    <a:latin typeface="Courier New" pitchFamily="49" charset="0"/>
                    <a:cs typeface="Courier New" pitchFamily="49" charset="0"/>
                  </a:rPr>
                  <a:t>allocate(100)</a:t>
                </a:r>
                <a:r>
                  <a:rPr lang="en-US" altLang="ko-KR" dirty="0"/>
                  <a:t>.</a:t>
                </a:r>
              </a:p>
              <a:p>
                <a:pPr lvl="1"/>
                <a:r>
                  <a:rPr lang="en-US" altLang="ko-KR" dirty="0"/>
                  <a:t>Thread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calls </a:t>
                </a:r>
                <a:r>
                  <a:rPr lang="en-US" altLang="ko-KR" dirty="0">
                    <a:latin typeface="Courier New" pitchFamily="49" charset="0"/>
                    <a:cs typeface="Courier New" pitchFamily="49" charset="0"/>
                  </a:rPr>
                  <a:t>allocate(10)</a:t>
                </a:r>
                <a:r>
                  <a:rPr lang="en-US" altLang="ko-KR" dirty="0"/>
                  <a:t>.</a:t>
                </a:r>
              </a:p>
              <a:p>
                <a:pPr lvl="1"/>
                <a:r>
                  <a:rPr lang="en-US" altLang="ko-KR" dirty="0"/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wait on the condition and go to sleep.</a:t>
                </a:r>
              </a:p>
              <a:p>
                <a:pPr lvl="1"/>
                <a:r>
                  <a:rPr lang="en-US" altLang="ko-KR" dirty="0"/>
                  <a:t>Thread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calls </a:t>
                </a:r>
                <a:r>
                  <a:rPr lang="en-US" altLang="ko-KR" dirty="0">
                    <a:latin typeface="Courier New" pitchFamily="49" charset="0"/>
                    <a:cs typeface="Courier New" pitchFamily="49" charset="0"/>
                  </a:rPr>
                  <a:t>free(50)</a:t>
                </a:r>
                <a:r>
                  <a:rPr lang="en-US" altLang="ko-KR" dirty="0"/>
                  <a:t>.</a:t>
                </a:r>
              </a:p>
              <a:p>
                <a:pPr lvl="2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42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043608" y="3717032"/>
            <a:ext cx="6696744" cy="648072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Which waiting thread should be woken up?</a:t>
            </a:r>
          </a:p>
        </p:txBody>
      </p:sp>
    </p:spTree>
    <p:extLst>
      <p:ext uri="{BB962C8B-B14F-4D97-AF65-F5344CB8AC3E}">
        <p14:creationId xmlns:p14="http://schemas.microsoft.com/office/powerpoint/2010/main" val="3515387093"/>
      </p:ext>
    </p:extLst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Covering Conditions (Cont.)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43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974333"/>
            <a:ext cx="7632848" cy="52629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how many bytes of the heap are free?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 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bytesLeft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MAX_HEAP_SIZE;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4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need lock and condition too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5 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cond_t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c;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6 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mutex_t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m;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7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8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 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*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9 	allocate(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size)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10 	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(&amp;m);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11 	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while 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bytesLeft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&lt; size)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12 	    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Pthread_cond_wait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(&amp;c, &amp;m);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13 	    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...;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get </a:t>
            </a:r>
            <a:r>
              <a:rPr lang="en-US" altLang="ko-KR" sz="1400" dirty="0" err="1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mem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from heap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14 	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bytesLeft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-= size;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15 	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Pthread_mutex_unlock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(&amp;m);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16 	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return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17 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18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19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free(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size)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20 	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(&amp;m);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21 	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bytesLeft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+= size;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22 	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Pthread_cond_signal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(&amp;c);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whom to signal??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23 	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Pthread_mutex_unlock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(&amp;m);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24 	}</a:t>
            </a:r>
            <a:endParaRPr lang="en-US" altLang="ko-KR" sz="1400" dirty="0">
              <a:solidFill>
                <a:srgbClr val="00B0F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04934"/>
      </p:ext>
    </p:extLst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Covering Conditions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Solution (Suggested by Lampson and </a:t>
            </a:r>
            <a:r>
              <a:rPr lang="en-US" altLang="ko-KR" dirty="0" err="1"/>
              <a:t>Redell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/>
              <a:t>Replace </a:t>
            </a:r>
            <a:r>
              <a:rPr lang="en-US" altLang="ko-KR" dirty="0" err="1">
                <a:latin typeface="Courier New" pitchFamily="49" charset="0"/>
                <a:cs typeface="Courier New" pitchFamily="49" charset="0"/>
              </a:rPr>
              <a:t>pthread_cond_signal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altLang="ko-KR" dirty="0"/>
              <a:t>with </a:t>
            </a:r>
            <a:r>
              <a:rPr lang="en-US" altLang="ko-KR" dirty="0" err="1">
                <a:latin typeface="Courier New" pitchFamily="49" charset="0"/>
                <a:cs typeface="Courier New" pitchFamily="49" charset="0"/>
              </a:rPr>
              <a:t>pthread_cond_broadcast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altLang="ko-KR" dirty="0" err="1">
                <a:latin typeface="Courier New" pitchFamily="49" charset="0"/>
                <a:cs typeface="Courier New" pitchFamily="49" charset="0"/>
              </a:rPr>
              <a:t>pthread_cond_broadcast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/>
            <a:r>
              <a:rPr lang="en-US" altLang="ko-KR" dirty="0"/>
              <a:t>Wake up </a:t>
            </a:r>
            <a:r>
              <a:rPr lang="en-US" altLang="ko-KR" b="1" dirty="0"/>
              <a:t>all waiting threads.</a:t>
            </a:r>
          </a:p>
          <a:p>
            <a:pPr lvl="2"/>
            <a:r>
              <a:rPr lang="en-US" altLang="ko-KR" u="sng" dirty="0"/>
              <a:t>Cost</a:t>
            </a:r>
            <a:r>
              <a:rPr lang="en-US" altLang="ko-KR" dirty="0"/>
              <a:t>: too many threads might be woken.</a:t>
            </a:r>
          </a:p>
          <a:p>
            <a:pPr lvl="2"/>
            <a:r>
              <a:rPr lang="en-US" altLang="ko-KR" dirty="0"/>
              <a:t>Threads that shouldn’t be awake will simply wake up, re-check the condition, and then go back to sleep.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44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08702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Parent waiting fore child: Spin-based Approach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r>
              <a:rPr lang="en-US" altLang="ko-KR" dirty="0"/>
              <a:t>This is hugely </a:t>
            </a:r>
            <a:r>
              <a:rPr lang="en-US" altLang="ko-KR" u="sng" dirty="0"/>
              <a:t>inefficient</a:t>
            </a:r>
            <a:r>
              <a:rPr lang="en-US" altLang="ko-KR" dirty="0"/>
              <a:t> as the parent spins and </a:t>
            </a:r>
            <a:r>
              <a:rPr lang="en-US" altLang="ko-KR" b="1" dirty="0"/>
              <a:t>wastes CPU time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5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1124744"/>
            <a:ext cx="7632848" cy="37548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volatile 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done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*child(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4 	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("child\n");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5 	    done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6 	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return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7 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8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9 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main(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char 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argv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[])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10 	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("parent: begin\n");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11 	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c;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12 	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Pthread_create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(&amp;c,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child,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 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create child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13 	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while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(done ==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14 	        ; 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spin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15 	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("parent: end\n");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16 	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return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17 	}</a:t>
            </a:r>
          </a:p>
        </p:txBody>
      </p:sp>
    </p:spTree>
    <p:extLst>
      <p:ext uri="{BB962C8B-B14F-4D97-AF65-F5344CB8AC3E}">
        <p14:creationId xmlns:p14="http://schemas.microsoft.com/office/powerpoint/2010/main" val="986698725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872F70-E5AB-3000-ED5D-69A4B903DD6A}"/>
              </a:ext>
            </a:extLst>
          </p:cNvPr>
          <p:cNvSpPr/>
          <p:nvPr/>
        </p:nvSpPr>
        <p:spPr>
          <a:xfrm>
            <a:off x="611560" y="4941168"/>
            <a:ext cx="7848872" cy="144016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en-KR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to wait for a condition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Condition variable</a:t>
            </a:r>
          </a:p>
          <a:p>
            <a:pPr lvl="1"/>
            <a:r>
              <a:rPr lang="en-US" altLang="ko-KR" dirty="0"/>
              <a:t>Queue of threads</a:t>
            </a:r>
          </a:p>
          <a:p>
            <a:pPr lvl="1"/>
            <a:r>
              <a:rPr lang="en-US" altLang="ko-KR" b="1" dirty="0"/>
              <a:t>Waiting</a:t>
            </a:r>
            <a:r>
              <a:rPr lang="en-US" altLang="ko-KR" dirty="0"/>
              <a:t> on the condition</a:t>
            </a:r>
          </a:p>
          <a:p>
            <a:pPr lvl="2"/>
            <a:r>
              <a:rPr lang="en-US" altLang="ko-KR" u="sng" dirty="0"/>
              <a:t>An explicit queue</a:t>
            </a:r>
            <a:r>
              <a:rPr lang="en-US" altLang="ko-KR" dirty="0"/>
              <a:t> that threads can put themselves on when some state of execution is not as desired.</a:t>
            </a:r>
          </a:p>
          <a:p>
            <a:pPr lvl="1"/>
            <a:r>
              <a:rPr lang="en-US" altLang="ko-KR" b="1" dirty="0"/>
              <a:t>Signaling</a:t>
            </a:r>
            <a:r>
              <a:rPr lang="en-US" altLang="ko-KR" dirty="0"/>
              <a:t> on the condition</a:t>
            </a:r>
          </a:p>
          <a:p>
            <a:pPr lvl="2"/>
            <a:r>
              <a:rPr lang="en-US" altLang="ko-KR" dirty="0"/>
              <a:t>Some other thread, </a:t>
            </a:r>
            <a:r>
              <a:rPr lang="en-US" altLang="ko-KR" i="1" dirty="0"/>
              <a:t>when it changes it state</a:t>
            </a:r>
            <a:r>
              <a:rPr lang="en-US" altLang="ko-KR" dirty="0"/>
              <a:t>, can wake one of those waiting threads and allow them to continue.</a:t>
            </a:r>
          </a:p>
          <a:p>
            <a:r>
              <a:rPr lang="en-US" altLang="ko-KR" dirty="0"/>
              <a:t>Three in a package</a:t>
            </a:r>
          </a:p>
          <a:p>
            <a:pPr lvl="1"/>
            <a:r>
              <a:rPr lang="en-US" altLang="ko-KR" dirty="0"/>
              <a:t>condition variable c</a:t>
            </a:r>
          </a:p>
          <a:p>
            <a:pPr lvl="1"/>
            <a:r>
              <a:rPr lang="en-US" altLang="ko-KR" dirty="0"/>
              <a:t>state variable m</a:t>
            </a:r>
          </a:p>
          <a:p>
            <a:pPr lvl="1"/>
            <a:r>
              <a:rPr lang="en-US" altLang="ko-KR" dirty="0"/>
              <a:t>lock L; // to protect state variable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6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016A94-CF58-BD44-735C-AF1EE6AFB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077048"/>
            <a:ext cx="14351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76883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Definition and Routines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Declare condition variable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Proper initialization is required.</a:t>
            </a:r>
          </a:p>
          <a:p>
            <a:r>
              <a:rPr lang="en-US" altLang="ko-KR" dirty="0"/>
              <a:t>Operation (the POSIX calls)</a:t>
            </a:r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The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wait() </a:t>
            </a:r>
            <a:r>
              <a:rPr lang="en-US" altLang="ko-KR" dirty="0"/>
              <a:t>takes a </a:t>
            </a:r>
            <a:r>
              <a:rPr lang="en-US" altLang="ko-KR" u="sng" dirty="0"/>
              <a:t>mutex</a:t>
            </a:r>
            <a:r>
              <a:rPr lang="en-US" altLang="ko-KR" dirty="0"/>
              <a:t> as a parameter.</a:t>
            </a:r>
          </a:p>
          <a:p>
            <a:pPr lvl="2"/>
            <a:r>
              <a:rPr lang="en-US" altLang="ko-KR" dirty="0"/>
              <a:t>The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wait() </a:t>
            </a:r>
            <a:r>
              <a:rPr lang="en-US" altLang="ko-KR" dirty="0"/>
              <a:t>call release the mutex and put the calling thread to sleep.</a:t>
            </a:r>
          </a:p>
          <a:p>
            <a:pPr lvl="2"/>
            <a:r>
              <a:rPr lang="en-US" altLang="ko-KR" dirty="0"/>
              <a:t>When the thread wakes up, it must re-acquire the lock.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7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1537047"/>
            <a:ext cx="2448272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cond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t c;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11560" y="3167390"/>
            <a:ext cx="792088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pthread_cond_wait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*c,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*m);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wait()</a:t>
            </a:r>
          </a:p>
          <a:p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pthread_cond_signal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*c);	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signal()</a:t>
            </a:r>
          </a:p>
        </p:txBody>
      </p:sp>
    </p:spTree>
    <p:extLst>
      <p:ext uri="{BB962C8B-B14F-4D97-AF65-F5344CB8AC3E}">
        <p14:creationId xmlns:p14="http://schemas.microsoft.com/office/powerpoint/2010/main" val="2051166612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Parent waiting for Child: Use a condition variable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8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974333"/>
            <a:ext cx="7632848" cy="52629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 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done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 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m = PTHREAD_MUTEX_INITIALIZER;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 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c = PTHREAD_COND_INITIALIZER;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4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5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thr_exit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6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(&amp;m);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7 		done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8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Pthread_cond_signal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(&amp;c);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9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Pthread_mutex_unlock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(&amp;m);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10 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11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12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*child(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13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("child\n");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14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thr_exit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15 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return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16 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17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18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thr_join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19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(&amp;m);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20 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while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(done ==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21 	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Pthread_cond_wait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(&amp;c, &amp;m);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22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Pthread_mutex_unlock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(&amp;m);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23 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030916034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Parent waiting for Child: Use a condition variable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85918" y="908720"/>
            <a:ext cx="7632848" cy="2031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i="1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(cont.)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25 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main(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char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argv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[])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26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("parent: begin\n");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27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p;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28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Pthread_create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(&amp;p,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child,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29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thr_join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30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("parent: end\n");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31 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return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32 	}</a:t>
            </a:r>
          </a:p>
        </p:txBody>
      </p:sp>
    </p:spTree>
    <p:extLst>
      <p:ext uri="{BB962C8B-B14F-4D97-AF65-F5344CB8AC3E}">
        <p14:creationId xmlns:p14="http://schemas.microsoft.com/office/powerpoint/2010/main" val="2108237799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양식_공청회_발표자료-총괄-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252000" rtlCol="0" anchor="ctr"/>
      <a:lstStyle>
        <a:defPPr>
          <a:defRPr sz="1600" dirty="0" smtClean="0">
            <a:solidFill>
              <a:srgbClr val="00B050"/>
            </a:solidFill>
            <a:latin typeface="Courier New" pitchFamily="49" charset="0"/>
            <a:ea typeface="맑은 고딕" pitchFamily="50" charset="-127"/>
            <a:cs typeface="Courier New" pitchFamily="49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110395</TotalTime>
  <Words>3136</Words>
  <Application>Microsoft Office PowerPoint</Application>
  <PresentationFormat>화면 슬라이드 쇼(4:3)</PresentationFormat>
  <Paragraphs>474</Paragraphs>
  <Slides>44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54" baseType="lpstr">
      <vt:lpstr>Adobe Arabic</vt:lpstr>
      <vt:lpstr>Adobe 고딕 Std B</vt:lpstr>
      <vt:lpstr>HY견고딕</vt:lpstr>
      <vt:lpstr>굴림</vt:lpstr>
      <vt:lpstr>맑은 고딕</vt:lpstr>
      <vt:lpstr>Arial</vt:lpstr>
      <vt:lpstr>Cambria Math</vt:lpstr>
      <vt:lpstr>Courier New</vt:lpstr>
      <vt:lpstr>Wingdings</vt:lpstr>
      <vt:lpstr>양식_공청회_발표자료-총괄-양식</vt:lpstr>
      <vt:lpstr>Operating Systems </vt:lpstr>
      <vt:lpstr>PowerPoint 프레젠테이션</vt:lpstr>
      <vt:lpstr>Condition Variables</vt:lpstr>
      <vt:lpstr>Condition Variables</vt:lpstr>
      <vt:lpstr>Parent waiting fore child: Spin-based Approach</vt:lpstr>
      <vt:lpstr>How to wait for a condition</vt:lpstr>
      <vt:lpstr>Definition and Routines</vt:lpstr>
      <vt:lpstr>Parent waiting for Child: Use a condition variable</vt:lpstr>
      <vt:lpstr>Parent waiting for Child: Use a condition variable</vt:lpstr>
      <vt:lpstr>Parent waiting for Child: Use a condition variable</vt:lpstr>
      <vt:lpstr>Do we need the state variable “done”?</vt:lpstr>
      <vt:lpstr>Do we need mutex to protect the state ? </vt:lpstr>
      <vt:lpstr>The Producer / Consumer (Bound Buffer) Problem</vt:lpstr>
      <vt:lpstr>The Put and Get Routines (Version 1)</vt:lpstr>
      <vt:lpstr>Producer/Consumer Threads (Version 1)</vt:lpstr>
      <vt:lpstr>Producer/Consumer: Single CV and if Statement</vt:lpstr>
      <vt:lpstr>Producer/Consumer: Single CV and If Statement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Thread Trace: Broken Solution (Version 1)</vt:lpstr>
      <vt:lpstr>Producer/Consumer: Single CV and While</vt:lpstr>
      <vt:lpstr>Producer/Consumer: Single CV and While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The single Buffer Producer/Consumer Solution</vt:lpstr>
      <vt:lpstr>The single Buffer Producer/Consumer Solution</vt:lpstr>
      <vt:lpstr>Covering Conditions</vt:lpstr>
      <vt:lpstr>Covering Conditions (Cont.)</vt:lpstr>
      <vt:lpstr>Covering Conditions (Cont.)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Pintos Project</dc:title>
  <dc:subject/>
  <dc:creator>유진수 (jedisty@hanyang.ac.kr)</dc:creator>
  <cp:keywords/>
  <dc:description/>
  <cp:lastModifiedBy>유승원</cp:lastModifiedBy>
  <cp:revision>4154</cp:revision>
  <cp:lastPrinted>2019-09-09T02:10:38Z</cp:lastPrinted>
  <dcterms:created xsi:type="dcterms:W3CDTF">2011-05-01T06:09:10Z</dcterms:created>
  <dcterms:modified xsi:type="dcterms:W3CDTF">2022-05-16T19:26:30Z</dcterms:modified>
  <cp:category/>
</cp:coreProperties>
</file>