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1"/>
  </p:sldMasterIdLst>
  <p:notesMasterIdLst>
    <p:notesMasterId r:id="rId30"/>
  </p:notesMasterIdLst>
  <p:sldIdLst>
    <p:sldId id="2877" r:id="rId2"/>
    <p:sldId id="2378" r:id="rId3"/>
    <p:sldId id="2379" r:id="rId4"/>
    <p:sldId id="2380" r:id="rId5"/>
    <p:sldId id="2381" r:id="rId6"/>
    <p:sldId id="2382" r:id="rId7"/>
    <p:sldId id="2383" r:id="rId8"/>
    <p:sldId id="2384" r:id="rId9"/>
    <p:sldId id="2385" r:id="rId10"/>
    <p:sldId id="2386" r:id="rId11"/>
    <p:sldId id="2387" r:id="rId12"/>
    <p:sldId id="2388" r:id="rId13"/>
    <p:sldId id="2389" r:id="rId14"/>
    <p:sldId id="2390" r:id="rId15"/>
    <p:sldId id="2391" r:id="rId16"/>
    <p:sldId id="2392" r:id="rId17"/>
    <p:sldId id="2393" r:id="rId18"/>
    <p:sldId id="2394" r:id="rId19"/>
    <p:sldId id="2395" r:id="rId20"/>
    <p:sldId id="2396" r:id="rId21"/>
    <p:sldId id="2397" r:id="rId22"/>
    <p:sldId id="2398" r:id="rId23"/>
    <p:sldId id="2399" r:id="rId24"/>
    <p:sldId id="2400" r:id="rId25"/>
    <p:sldId id="2401" r:id="rId26"/>
    <p:sldId id="2403" r:id="rId27"/>
    <p:sldId id="2402" r:id="rId28"/>
    <p:sldId id="2878" r:id="rId29"/>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YLim"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6699FF"/>
    <a:srgbClr val="FF66CC"/>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15" autoAdjust="0"/>
    <p:restoredTop sz="91978" autoAdjust="0"/>
  </p:normalViewPr>
  <p:slideViewPr>
    <p:cSldViewPr>
      <p:cViewPr varScale="1">
        <p:scale>
          <a:sx n="68" d="100"/>
          <a:sy n="68" d="100"/>
        </p:scale>
        <p:origin x="84" y="888"/>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notesViewPr>
    <p:cSldViewPr>
      <p:cViewPr varScale="1">
        <p:scale>
          <a:sx n="115" d="100"/>
          <a:sy n="115" d="100"/>
        </p:scale>
        <p:origin x="5178" y="120"/>
      </p:cViewPr>
      <p:guideLst>
        <p:guide orient="horz" pos="2880"/>
        <p:guide pos="2160"/>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1"/>
            <a:ext cx="2945659" cy="496411"/>
          </a:xfrm>
          <a:prstGeom prst="rect">
            <a:avLst/>
          </a:prstGeom>
        </p:spPr>
        <p:txBody>
          <a:bodyPr vert="horz" lIns="91433" tIns="45717" rIns="91433" bIns="45717" rtlCol="0"/>
          <a:lstStyle>
            <a:lvl1pPr algn="l">
              <a:defRPr sz="1200"/>
            </a:lvl1pPr>
          </a:lstStyle>
          <a:p>
            <a:endParaRPr lang="ko-KR" altLang="en-US"/>
          </a:p>
        </p:txBody>
      </p:sp>
      <p:sp>
        <p:nvSpPr>
          <p:cNvPr id="3" name="날짜 개체 틀 2"/>
          <p:cNvSpPr>
            <a:spLocks noGrp="1"/>
          </p:cNvSpPr>
          <p:nvPr>
            <p:ph type="dt" idx="1"/>
          </p:nvPr>
        </p:nvSpPr>
        <p:spPr>
          <a:xfrm>
            <a:off x="3850444" y="1"/>
            <a:ext cx="2945659" cy="496411"/>
          </a:xfrm>
          <a:prstGeom prst="rect">
            <a:avLst/>
          </a:prstGeom>
        </p:spPr>
        <p:txBody>
          <a:bodyPr vert="horz" lIns="91433" tIns="45717" rIns="91433" bIns="45717" rtlCol="0"/>
          <a:lstStyle>
            <a:lvl1pPr algn="r">
              <a:defRPr sz="1200"/>
            </a:lvl1pPr>
          </a:lstStyle>
          <a:p>
            <a:fld id="{050F0499-AE52-4672-879B-3107B2FC2A9F}" type="datetimeFigureOut">
              <a:rPr lang="ko-KR" altLang="en-US" smtClean="0"/>
              <a:t>2022-05-17</a:t>
            </a:fld>
            <a:endParaRPr lang="ko-KR" altLang="en-US"/>
          </a:p>
        </p:txBody>
      </p:sp>
      <p:sp>
        <p:nvSpPr>
          <p:cNvPr id="4" name="슬라이드 이미지 개체 틀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33" tIns="45717" rIns="91433" bIns="45717" rtlCol="0" anchor="ctr"/>
          <a:lstStyle/>
          <a:p>
            <a:endParaRPr lang="ko-KR" altLang="en-US"/>
          </a:p>
        </p:txBody>
      </p:sp>
      <p:sp>
        <p:nvSpPr>
          <p:cNvPr id="6" name="바닥글 개체 틀 5"/>
          <p:cNvSpPr>
            <a:spLocks noGrp="1"/>
          </p:cNvSpPr>
          <p:nvPr>
            <p:ph type="ftr" sz="quarter" idx="4"/>
          </p:nvPr>
        </p:nvSpPr>
        <p:spPr>
          <a:xfrm>
            <a:off x="1" y="9430091"/>
            <a:ext cx="2945659" cy="496411"/>
          </a:xfrm>
          <a:prstGeom prst="rect">
            <a:avLst/>
          </a:prstGeom>
        </p:spPr>
        <p:txBody>
          <a:bodyPr vert="horz" lIns="91433" tIns="45717" rIns="91433" bIns="45717"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4" y="9430091"/>
            <a:ext cx="2945659" cy="496411"/>
          </a:xfrm>
          <a:prstGeom prst="rect">
            <a:avLst/>
          </a:prstGeom>
        </p:spPr>
        <p:txBody>
          <a:bodyPr vert="horz" lIns="91433" tIns="45717" rIns="91433" bIns="45717" rtlCol="0" anchor="b"/>
          <a:lstStyle>
            <a:lvl1pPr algn="r">
              <a:defRPr sz="1200"/>
            </a:lvl1pPr>
          </a:lstStyle>
          <a:p>
            <a:fld id="{E9CED1A8-8C93-4BD0-9402-1D92621696DA}" type="slidenum">
              <a:rPr lang="ko-KR" altLang="en-US" smtClean="0"/>
              <a:t>‹#›</a:t>
            </a:fld>
            <a:endParaRPr lang="ko-KR" altLang="en-US"/>
          </a:p>
        </p:txBody>
      </p:sp>
    </p:spTree>
    <p:extLst>
      <p:ext uri="{BB962C8B-B14F-4D97-AF65-F5344CB8AC3E}">
        <p14:creationId xmlns:p14="http://schemas.microsoft.com/office/powerpoint/2010/main" val="2075232903"/>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Let look at the following data</a:t>
            </a:r>
            <a:r>
              <a:rPr lang="en-US" baseline="0" dirty="0"/>
              <a:t> structure,, counter. We have four functions </a:t>
            </a:r>
            <a:r>
              <a:rPr lang="en-US" baseline="0" dirty="0" err="1"/>
              <a:t>init</a:t>
            </a:r>
            <a:r>
              <a:rPr lang="en-US" baseline="0" dirty="0"/>
              <a:t>, increment, decrement and get. </a:t>
            </a:r>
            <a:r>
              <a:rPr lang="en-US" baseline="0" dirty="0" err="1"/>
              <a:t>Init</a:t>
            </a:r>
            <a:r>
              <a:rPr lang="en-US" baseline="0" dirty="0"/>
              <a:t> function initializes the counter value to 0. increment and decrement increases and decreases the value of the counter, respectively. Get function retrieves the counter value.</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4</a:t>
            </a:fld>
            <a:endParaRPr lang="ko-KR" altLang="en-US"/>
          </a:p>
        </p:txBody>
      </p:sp>
    </p:spTree>
    <p:extLst>
      <p:ext uri="{BB962C8B-B14F-4D97-AF65-F5344CB8AC3E}">
        <p14:creationId xmlns:p14="http://schemas.microsoft.com/office/powerpoint/2010/main" val="12525217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Now we examine the concurrent linked list. The linked list is protected by the lock. List is initialized</a:t>
            </a:r>
            <a:r>
              <a:rPr lang="en-US" baseline="0" dirty="0"/>
              <a:t> with. When performing an insert operation, we first locks the </a:t>
            </a:r>
            <a:r>
              <a:rPr lang="en-US" baseline="0" dirty="0" err="1"/>
              <a:t>structyure</a:t>
            </a:r>
            <a:r>
              <a:rPr lang="en-US" baseline="0" dirty="0"/>
              <a:t>, </a:t>
            </a:r>
            <a:r>
              <a:rPr lang="en-US" baseline="0" dirty="0" err="1"/>
              <a:t>peformnace</a:t>
            </a:r>
            <a:r>
              <a:rPr lang="en-US" baseline="0" dirty="0"/>
              <a:t> </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16</a:t>
            </a:fld>
            <a:endParaRPr lang="ko-KR" altLang="en-US"/>
          </a:p>
        </p:txBody>
      </p:sp>
    </p:spTree>
    <p:extLst>
      <p:ext uri="{BB962C8B-B14F-4D97-AF65-F5344CB8AC3E}">
        <p14:creationId xmlns:p14="http://schemas.microsoft.com/office/powerpoint/2010/main" val="1731946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To make this counter</a:t>
            </a:r>
            <a:r>
              <a:rPr lang="en-US" baseline="0" dirty="0"/>
              <a:t> thread safe, we can add a lock to the counter structure as follows. Then, we can modify the associated functions as follows. For </a:t>
            </a:r>
            <a:r>
              <a:rPr lang="en-US" baseline="0" dirty="0" err="1"/>
              <a:t>init</a:t>
            </a:r>
            <a:r>
              <a:rPr lang="en-US" baseline="0" dirty="0"/>
              <a:t> function, we </a:t>
            </a:r>
            <a:r>
              <a:rPr lang="en-US" baseline="0" dirty="0" err="1"/>
              <a:t>initizlie</a:t>
            </a:r>
            <a:r>
              <a:rPr lang="en-US" baseline="0" dirty="0"/>
              <a:t> the counter. For increment, we protect the increase operation with the locks. We obtain the lock before updating the counter. We release the lock after we update the counter. </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5</a:t>
            </a:fld>
            <a:endParaRPr lang="ko-KR" altLang="en-US"/>
          </a:p>
        </p:txBody>
      </p:sp>
    </p:spTree>
    <p:extLst>
      <p:ext uri="{BB962C8B-B14F-4D97-AF65-F5344CB8AC3E}">
        <p14:creationId xmlns:p14="http://schemas.microsoft.com/office/powerpoint/2010/main" val="1029660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We</a:t>
            </a:r>
            <a:r>
              <a:rPr lang="en-US" baseline="0" dirty="0"/>
              <a:t> do the similar thing to the decrement and get functions. We acquire and release the lock before we </a:t>
            </a:r>
            <a:r>
              <a:rPr lang="en-US" baseline="0" dirty="0" err="1"/>
              <a:t>aceces</a:t>
            </a:r>
            <a:r>
              <a:rPr lang="en-US" baseline="0" dirty="0"/>
              <a:t> the counter variable. </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6</a:t>
            </a:fld>
            <a:endParaRPr lang="ko-KR" altLang="en-US"/>
          </a:p>
        </p:txBody>
      </p:sp>
    </p:spTree>
    <p:extLst>
      <p:ext uri="{BB962C8B-B14F-4D97-AF65-F5344CB8AC3E}">
        <p14:creationId xmlns:p14="http://schemas.microsoft.com/office/powerpoint/2010/main" val="288804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Adding</a:t>
            </a:r>
            <a:r>
              <a:rPr lang="en-US" baseline="0" dirty="0"/>
              <a:t> a simple lock successfully avoid the race condition on updating and retrieving the counter value. However, what about the performance? We do simple experiment. Each thread increases the counter one million times. We measure the time to increase the counter value under varying number of threads. There are four CPU cores. Ideally, the total execution time should remain the same when we increase the number of threads. However, the </a:t>
            </a:r>
            <a:r>
              <a:rPr lang="en-US" baseline="0" dirty="0" err="1"/>
              <a:t>totoal</a:t>
            </a:r>
            <a:r>
              <a:rPr lang="en-US" baseline="0" dirty="0"/>
              <a:t> execution time increases linearly as we increase the number of threads. Even though the threads run on its own CPU core, they fail to be executed in parallel. Plain lock fails to scale. The reason is lock. A group of researcher has </a:t>
            </a:r>
            <a:r>
              <a:rPr lang="en-US" baseline="0" dirty="0" err="1"/>
              <a:t>propposed</a:t>
            </a:r>
            <a:r>
              <a:rPr lang="en-US" baseline="0" dirty="0"/>
              <a:t> a concept of “sloppy counter”. </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7</a:t>
            </a:fld>
            <a:endParaRPr lang="ko-KR" altLang="en-US"/>
          </a:p>
        </p:txBody>
      </p:sp>
    </p:spTree>
    <p:extLst>
      <p:ext uri="{BB962C8B-B14F-4D97-AF65-F5344CB8AC3E}">
        <p14:creationId xmlns:p14="http://schemas.microsoft.com/office/powerpoint/2010/main" val="2145389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Sloppy counter consists of one global counter and a number of local</a:t>
            </a:r>
            <a:r>
              <a:rPr lang="en-US" baseline="0" dirty="0"/>
              <a:t> </a:t>
            </a:r>
            <a:r>
              <a:rPr lang="en-US" baseline="0" dirty="0" err="1"/>
              <a:t>coiunters</a:t>
            </a:r>
            <a:r>
              <a:rPr lang="en-US" baseline="0" dirty="0"/>
              <a:t>. Sloppy counter defines a local counter for each </a:t>
            </a:r>
            <a:r>
              <a:rPr lang="en-US" baseline="0" dirty="0" err="1"/>
              <a:t>cpu</a:t>
            </a:r>
            <a:r>
              <a:rPr lang="en-US" baseline="0" dirty="0"/>
              <a:t> core. If there are </a:t>
            </a:r>
            <a:r>
              <a:rPr lang="en-US" baseline="0" dirty="0" err="1"/>
              <a:t>fou</a:t>
            </a:r>
            <a:r>
              <a:rPr lang="en-US" baseline="0" dirty="0"/>
              <a:t> CPU’s there are four local counters and one global </a:t>
            </a:r>
            <a:r>
              <a:rPr lang="en-US" baseline="0" dirty="0" err="1"/>
              <a:t>conters</a:t>
            </a:r>
            <a:r>
              <a:rPr lang="en-US" baseline="0" dirty="0"/>
              <a:t>.</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9</a:t>
            </a:fld>
            <a:endParaRPr lang="ko-KR" altLang="en-US"/>
          </a:p>
        </p:txBody>
      </p:sp>
    </p:spTree>
    <p:extLst>
      <p:ext uri="{BB962C8B-B14F-4D97-AF65-F5344CB8AC3E}">
        <p14:creationId xmlns:p14="http://schemas.microsoft.com/office/powerpoint/2010/main" val="1536934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The basic idea of sloppy counting is as follows. When it needs</a:t>
            </a:r>
            <a:r>
              <a:rPr lang="en-US" baseline="0" dirty="0"/>
              <a:t> to update the counter, it updates the local counter. There is no contention. The local counter value is periodically folded to the global counter. It is performed as follows. &lt;read the lecture slide.&gt;</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10</a:t>
            </a:fld>
            <a:endParaRPr lang="ko-KR" altLang="en-US"/>
          </a:p>
        </p:txBody>
      </p:sp>
    </p:spTree>
    <p:extLst>
      <p:ext uri="{BB962C8B-B14F-4D97-AF65-F5344CB8AC3E}">
        <p14:creationId xmlns:p14="http://schemas.microsoft.com/office/powerpoint/2010/main" val="1116562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Read the lecture</a:t>
            </a:r>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11</a:t>
            </a:fld>
            <a:endParaRPr lang="ko-KR" altLang="en-US"/>
          </a:p>
        </p:txBody>
      </p:sp>
    </p:spTree>
    <p:extLst>
      <p:ext uri="{BB962C8B-B14F-4D97-AF65-F5344CB8AC3E}">
        <p14:creationId xmlns:p14="http://schemas.microsoft.com/office/powerpoint/2010/main" val="612921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This is a code for sloppy</a:t>
            </a:r>
            <a:r>
              <a:rPr lang="en-US" baseline="0" dirty="0"/>
              <a:t> counter. We first define the counter structure. It has global counter and a number of local counters. There are one lock for the global counter and one lock for each of the local counters. In </a:t>
            </a:r>
            <a:r>
              <a:rPr lang="en-US" baseline="0" dirty="0" err="1"/>
              <a:t>ths</a:t>
            </a:r>
            <a:r>
              <a:rPr lang="en-US" baseline="0" dirty="0"/>
              <a:t> </a:t>
            </a:r>
            <a:r>
              <a:rPr lang="en-US" baseline="0" dirty="0" err="1"/>
              <a:t>init</a:t>
            </a:r>
            <a:r>
              <a:rPr lang="en-US" baseline="0" dirty="0"/>
              <a:t> statement, it initializes all counters and locks.</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14</a:t>
            </a:fld>
            <a:endParaRPr lang="ko-KR" altLang="en-US"/>
          </a:p>
        </p:txBody>
      </p:sp>
    </p:spTree>
    <p:extLst>
      <p:ext uri="{BB962C8B-B14F-4D97-AF65-F5344CB8AC3E}">
        <p14:creationId xmlns:p14="http://schemas.microsoft.com/office/powerpoint/2010/main" val="1473034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Let</a:t>
            </a:r>
            <a:r>
              <a:rPr lang="en-US" baseline="0" dirty="0"/>
              <a:t> us look at the update function. It first acquires a lock on the local counter it needs to update. Then, it updates the associated local counter with a predefined amount. When, the value of the local counter exceeds a predefined </a:t>
            </a:r>
            <a:r>
              <a:rPr lang="en-US" baseline="0" dirty="0" err="1"/>
              <a:t>threeshold</a:t>
            </a:r>
            <a:r>
              <a:rPr lang="en-US" baseline="0" dirty="0"/>
              <a:t>, it transfers the value of the local counter to the global counter and resets the value of the local counter to 0. When it adds the local counter to the global counter, it also acquires a lock on the global counter. </a:t>
            </a:r>
          </a:p>
          <a:p>
            <a:endParaRPr lang="en-US" baseline="0" dirty="0"/>
          </a:p>
          <a:p>
            <a:r>
              <a:rPr lang="en-US" baseline="0" dirty="0"/>
              <a:t>For get operation, we need to acquire the lock on the global variable before we retrieve the counter value. We release the lock on the global variable after we finish reading it. </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15</a:t>
            </a:fld>
            <a:endParaRPr lang="ko-KR" altLang="en-US"/>
          </a:p>
        </p:txBody>
      </p:sp>
    </p:spTree>
    <p:extLst>
      <p:ext uri="{BB962C8B-B14F-4D97-AF65-F5344CB8AC3E}">
        <p14:creationId xmlns:p14="http://schemas.microsoft.com/office/powerpoint/2010/main" val="13795928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
        <p:nvSpPr>
          <p:cNvPr id="18" name="부제목 2"/>
          <p:cNvSpPr>
            <a:spLocks noGrp="1"/>
          </p:cNvSpPr>
          <p:nvPr>
            <p:ph type="subTitle" idx="1"/>
          </p:nvPr>
        </p:nvSpPr>
        <p:spPr>
          <a:xfrm>
            <a:off x="251520" y="78531"/>
            <a:ext cx="8640960" cy="576065"/>
          </a:xfrm>
        </p:spPr>
        <p:txBody>
          <a:bodyPr anchor="ctr"/>
          <a:lstStyle>
            <a:lvl1pPr marL="0" indent="0" algn="ctr" rtl="0" fontAlgn="base" latinLnBrk="1">
              <a:spcBef>
                <a:spcPct val="0"/>
              </a:spcBef>
              <a:spcAft>
                <a:spcPct val="0"/>
              </a:spcAft>
              <a:buNone/>
              <a:defRPr kumimoji="1" lang="ko-KR" altLang="en-US" sz="2400" b="1" kern="1200" cap="none" spc="0" dirty="0">
                <a:ln>
                  <a:noFill/>
                </a:ln>
                <a:solidFill>
                  <a:schemeClr val="bg1"/>
                </a:solidFill>
                <a:effectLst>
                  <a:outerShdw blurRad="38100" dist="38100" dir="2700000" algn="tl">
                    <a:srgbClr val="000000">
                      <a:alpha val="43137"/>
                    </a:srgbClr>
                  </a:outerShdw>
                </a:effectLst>
                <a:latin typeface="+mj-lt"/>
                <a:ea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dirty="0"/>
              <a:t>마스터 부제목 스타일 편집</a:t>
            </a:r>
          </a:p>
        </p:txBody>
      </p:sp>
      <p:sp>
        <p:nvSpPr>
          <p:cNvPr id="19" name="제목 1"/>
          <p:cNvSpPr>
            <a:spLocks noGrp="1"/>
          </p:cNvSpPr>
          <p:nvPr>
            <p:ph type="ctrTitle"/>
          </p:nvPr>
        </p:nvSpPr>
        <p:spPr>
          <a:xfrm>
            <a:off x="685800" y="1772816"/>
            <a:ext cx="7772400" cy="1542033"/>
          </a:xfrm>
          <a:effectLst>
            <a:outerShdw dist="17780" dir="2700000" algn="ctr" rotWithShape="0">
              <a:srgbClr val="000000"/>
            </a:outerShdw>
          </a:effectLst>
        </p:spPr>
        <p:txBody>
          <a:bodyPr/>
          <a:lstStyle>
            <a:lvl1pPr algn="ctr" rtl="0" fontAlgn="base" latinLnBrk="1">
              <a:spcBef>
                <a:spcPct val="0"/>
              </a:spcBef>
              <a:spcAft>
                <a:spcPct val="0"/>
              </a:spcAft>
              <a:defRPr kumimoji="1" lang="ko-KR" altLang="en-US" sz="4400" b="1" kern="1200" dirty="0">
                <a:solidFill>
                  <a:schemeClr val="tx2">
                    <a:lumMod val="75000"/>
                  </a:schemeClr>
                </a:solidFill>
                <a:latin typeface="Adobe 고딕 Std B" pitchFamily="34" charset="-127"/>
                <a:ea typeface="Adobe 고딕 Std B" pitchFamily="34" charset="-127"/>
                <a:cs typeface="Adobe Arabic" pitchFamily="18" charset="-78"/>
              </a:defRPr>
            </a:lvl1pPr>
          </a:lstStyle>
          <a:p>
            <a:r>
              <a:rPr lang="ko-KR" altLang="en-US" dirty="0"/>
              <a:t>마스터 제목 스타일 편집</a:t>
            </a:r>
          </a:p>
        </p:txBody>
      </p:sp>
      <p:grpSp>
        <p:nvGrpSpPr>
          <p:cNvPr id="36" name="그룹 35"/>
          <p:cNvGrpSpPr/>
          <p:nvPr userDrawn="1"/>
        </p:nvGrpSpPr>
        <p:grpSpPr>
          <a:xfrm>
            <a:off x="-3579" y="3573016"/>
            <a:ext cx="9147579" cy="64193"/>
            <a:chOff x="-3579" y="3356992"/>
            <a:chExt cx="9147579" cy="64193"/>
          </a:xfrm>
        </p:grpSpPr>
        <p:cxnSp>
          <p:nvCxnSpPr>
            <p:cNvPr id="31" name="직선 연결선 30"/>
            <p:cNvCxnSpPr/>
            <p:nvPr userDrawn="1"/>
          </p:nvCxnSpPr>
          <p:spPr>
            <a:xfrm>
              <a:off x="0" y="3356992"/>
              <a:ext cx="9144000" cy="0"/>
            </a:xfrm>
            <a:prstGeom prst="line">
              <a:avLst/>
            </a:prstGeom>
            <a:ln w="63500">
              <a:solidFill>
                <a:schemeClr val="tx2">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32" name="직선 연결선 31"/>
            <p:cNvCxnSpPr/>
            <p:nvPr userDrawn="1"/>
          </p:nvCxnSpPr>
          <p:spPr>
            <a:xfrm>
              <a:off x="-3579" y="3421185"/>
              <a:ext cx="9144000" cy="0"/>
            </a:xfrm>
            <a:prstGeom prst="line">
              <a:avLst/>
            </a:prstGeom>
            <a:ln w="31750">
              <a:solidFill>
                <a:schemeClr val="accent1">
                  <a:lumMod val="75000"/>
                </a:schemeClr>
              </a:solidFill>
              <a:tailEnd type="none"/>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userDrawn="1"/>
        </p:nvSpPr>
        <p:spPr>
          <a:xfrm>
            <a:off x="3347864" y="4030167"/>
            <a:ext cx="2448272" cy="461665"/>
          </a:xfrm>
          <a:prstGeom prst="rect">
            <a:avLst/>
          </a:prstGeom>
          <a:noFill/>
        </p:spPr>
        <p:txBody>
          <a:bodyPr wrap="square" rtlCol="0">
            <a:spAutoFit/>
          </a:bodyPr>
          <a:lstStyle/>
          <a:p>
            <a:pPr algn="ctr" fontAlgn="base">
              <a:spcBef>
                <a:spcPct val="0"/>
              </a:spcBef>
              <a:spcAft>
                <a:spcPts val="600"/>
              </a:spcAft>
            </a:pPr>
            <a:r>
              <a:rPr kumimoji="1" lang="en-US" altLang="ko-KR" sz="2400" b="1" dirty="0" err="1">
                <a:solidFill>
                  <a:prstClr val="black"/>
                </a:solidFill>
                <a:latin typeface="맑은 고딕" pitchFamily="50" charset="-127"/>
                <a:ea typeface="맑은 고딕" pitchFamily="50" charset="-127"/>
              </a:rPr>
              <a:t>Youjip</a:t>
            </a:r>
            <a:r>
              <a:rPr kumimoji="1" lang="en-US" altLang="ko-KR" sz="2400" b="1" baseline="0" dirty="0">
                <a:solidFill>
                  <a:prstClr val="black"/>
                </a:solidFill>
                <a:latin typeface="맑은 고딕" pitchFamily="50" charset="-127"/>
                <a:ea typeface="맑은 고딕" pitchFamily="50" charset="-127"/>
              </a:rPr>
              <a:t> Won</a:t>
            </a:r>
            <a:endParaRPr kumimoji="1" lang="en-US" altLang="ko-KR" sz="2400" b="1" dirty="0">
              <a:solidFill>
                <a:prstClr val="black"/>
              </a:solidFill>
              <a:latin typeface="맑은 고딕" pitchFamily="50" charset="-127"/>
              <a:ea typeface="맑은 고딕" pitchFamily="50" charset="-127"/>
            </a:endParaRPr>
          </a:p>
        </p:txBody>
      </p:sp>
      <p:pic>
        <p:nvPicPr>
          <p:cNvPr id="2" name="그림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52786" y="5013176"/>
            <a:ext cx="2638429" cy="753613"/>
          </a:xfrm>
          <a:prstGeom prst="rect">
            <a:avLst/>
          </a:prstGeom>
        </p:spPr>
      </p:pic>
    </p:spTree>
    <p:extLst>
      <p:ext uri="{BB962C8B-B14F-4D97-AF65-F5344CB8AC3E}">
        <p14:creationId xmlns:p14="http://schemas.microsoft.com/office/powerpoint/2010/main" val="1349573466"/>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cxnSp>
        <p:nvCxnSpPr>
          <p:cNvPr id="4" name="직선 연결선 3"/>
          <p:cNvCxnSpPr/>
          <p:nvPr userDrawn="1"/>
        </p:nvCxnSpPr>
        <p:spPr>
          <a:xfrm>
            <a:off x="0" y="6500813"/>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 name="제목 1"/>
          <p:cNvSpPr>
            <a:spLocks noGrp="1"/>
          </p:cNvSpPr>
          <p:nvPr>
            <p:ph type="title"/>
          </p:nvPr>
        </p:nvSpPr>
        <p:spPr/>
        <p:txBody>
          <a:bodyPr/>
          <a:lstStyle>
            <a:lvl1pPr>
              <a:defRPr sz="2400">
                <a:solidFill>
                  <a:schemeClr val="bg1"/>
                </a:solidFill>
              </a:defRPr>
            </a:lvl1pPr>
          </a:lstStyle>
          <a:p>
            <a:r>
              <a:rPr lang="ko-KR" altLang="en-US" dirty="0"/>
              <a:t>마스터 제목 스타일 편집</a:t>
            </a:r>
          </a:p>
        </p:txBody>
      </p:sp>
      <p:sp>
        <p:nvSpPr>
          <p:cNvPr id="3" name="내용 개체 틀 2"/>
          <p:cNvSpPr>
            <a:spLocks noGrp="1"/>
          </p:cNvSpPr>
          <p:nvPr>
            <p:ph idx="1"/>
          </p:nvPr>
        </p:nvSpPr>
        <p:spPr>
          <a:xfrm>
            <a:off x="214313" y="880070"/>
            <a:ext cx="8786812" cy="5501258"/>
          </a:xfrm>
        </p:spPr>
        <p:txBody>
          <a:bodyPr/>
          <a:lstStyle>
            <a:lvl1pPr>
              <a:lnSpc>
                <a:spcPct val="150000"/>
              </a:lnSpc>
              <a:buClr>
                <a:srgbClr val="002060"/>
              </a:buClr>
              <a:defRPr sz="2000" b="0">
                <a:solidFill>
                  <a:schemeClr val="tx1"/>
                </a:solidFill>
              </a:defRPr>
            </a:lvl1pPr>
            <a:lvl2pPr>
              <a:lnSpc>
                <a:spcPct val="150000"/>
              </a:lnSpc>
              <a:buClr>
                <a:srgbClr val="002060"/>
              </a:buClr>
              <a:defRPr sz="1800">
                <a:solidFill>
                  <a:schemeClr val="tx1"/>
                </a:solidFill>
              </a:defRPr>
            </a:lvl2pPr>
            <a:lvl3pPr>
              <a:lnSpc>
                <a:spcPct val="150000"/>
              </a:lnSpc>
              <a:buClr>
                <a:srgbClr val="002060"/>
              </a:buClr>
              <a:defRPr sz="1600">
                <a:solidFill>
                  <a:schemeClr val="tx1"/>
                </a:solidFill>
              </a:defRPr>
            </a:lvl3pPr>
            <a:lvl4pPr>
              <a:lnSpc>
                <a:spcPct val="150000"/>
              </a:lnSpc>
              <a:buClr>
                <a:srgbClr val="002060"/>
              </a:buClr>
              <a:defRPr sz="1400">
                <a:solidFill>
                  <a:schemeClr val="tx1"/>
                </a:solidFill>
              </a:defRPr>
            </a:lvl4pPr>
            <a:lvl5pPr>
              <a:lnSpc>
                <a:spcPct val="150000"/>
              </a:lnSpc>
              <a:buClr>
                <a:srgbClr val="002060"/>
              </a:buClr>
              <a:defRPr sz="1400">
                <a:solidFill>
                  <a:schemeClr val="tx1"/>
                </a:solidFill>
              </a:defRPr>
            </a:lvl5p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
        <p:nvSpPr>
          <p:cNvPr id="7" name="Rectangle 6"/>
          <p:cNvSpPr>
            <a:spLocks noGrp="1" noChangeArrowheads="1"/>
          </p:cNvSpPr>
          <p:nvPr>
            <p:ph type="sldNum" sz="quarter" idx="11"/>
          </p:nvPr>
        </p:nvSpPr>
        <p:spPr>
          <a:xfrm>
            <a:off x="7964934" y="6592713"/>
            <a:ext cx="1071562" cy="220663"/>
          </a:xfrm>
        </p:spPr>
        <p:txBody>
          <a:bodyPr/>
          <a:lstStyle>
            <a:lvl1pPr>
              <a:defRPr b="1">
                <a:latin typeface="맑은 고딕" pitchFamily="50" charset="-127"/>
                <a:ea typeface="맑은 고딕" pitchFamily="50" charset="-127"/>
              </a:defRPr>
            </a:lvl1pPr>
          </a:lstStyle>
          <a:p>
            <a:pPr>
              <a:defRPr/>
            </a:pPr>
            <a:fld id="{515CC4ED-1449-4712-AE45-EBC263B4DD26}" type="slidenum">
              <a:rPr lang="en-US" altLang="ko-KR" smtClean="0">
                <a:solidFill>
                  <a:srgbClr val="1F497D">
                    <a:lumMod val="50000"/>
                  </a:srgbClr>
                </a:solidFill>
              </a:rPr>
              <a:pPr>
                <a:defRPr/>
              </a:pPr>
              <a:t>‹#›</a:t>
            </a:fld>
            <a:r>
              <a:rPr lang="en-US" altLang="ko-KR">
                <a:solidFill>
                  <a:srgbClr val="1F497D">
                    <a:lumMod val="50000"/>
                  </a:srgbClr>
                </a:solidFill>
              </a:rPr>
              <a:t> </a:t>
            </a:r>
          </a:p>
        </p:txBody>
      </p:sp>
      <p:sp>
        <p:nvSpPr>
          <p:cNvPr id="10" name="Rectangle 5"/>
          <p:cNvSpPr>
            <a:spLocks noGrp="1" noChangeArrowheads="1"/>
          </p:cNvSpPr>
          <p:nvPr>
            <p:ph type="ftr" sz="quarter" idx="3"/>
          </p:nvPr>
        </p:nvSpPr>
        <p:spPr>
          <a:xfrm>
            <a:off x="3033713" y="6582995"/>
            <a:ext cx="3038475" cy="220663"/>
          </a:xfrm>
          <a:prstGeom prst="rect">
            <a:avLst/>
          </a:prstGeom>
        </p:spPr>
        <p:txBody>
          <a:bodyPr/>
          <a:lstStyle>
            <a:lvl1pPr algn="ctr">
              <a:defRPr sz="1000" b="1">
                <a:latin typeface="맑은 고딕" pitchFamily="50" charset="-127"/>
                <a:ea typeface="맑은 고딕" pitchFamily="50" charset="-127"/>
              </a:defRPr>
            </a:lvl1pPr>
          </a:lstStyle>
          <a:p>
            <a:pPr fontAlgn="base">
              <a:spcBef>
                <a:spcPct val="0"/>
              </a:spcBef>
              <a:spcAft>
                <a:spcPct val="0"/>
              </a:spcAft>
              <a:defRPr/>
            </a:pPr>
            <a:r>
              <a:rPr kumimoji="1" lang="en-US" altLang="ko-KR" dirty="0" err="1">
                <a:solidFill>
                  <a:prstClr val="black"/>
                </a:solidFill>
              </a:rPr>
              <a:t>Youjip</a:t>
            </a:r>
            <a:r>
              <a:rPr kumimoji="1" lang="en-US" altLang="ko-KR" dirty="0">
                <a:solidFill>
                  <a:prstClr val="black"/>
                </a:solidFill>
              </a:rPr>
              <a:t> Won</a:t>
            </a:r>
            <a:endParaRPr kumimoji="1" lang="ko-KR" altLang="en-US" dirty="0">
              <a:solidFill>
                <a:prstClr val="black"/>
              </a:solidFill>
            </a:endParaRPr>
          </a:p>
        </p:txBody>
      </p:sp>
    </p:spTree>
    <p:extLst>
      <p:ext uri="{BB962C8B-B14F-4D97-AF65-F5344CB8AC3E}">
        <p14:creationId xmlns:p14="http://schemas.microsoft.com/office/powerpoint/2010/main" val="3201735396"/>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cxnSp>
        <p:nvCxnSpPr>
          <p:cNvPr id="4" name="직선 연결선 3"/>
          <p:cNvCxnSpPr/>
          <p:nvPr userDrawn="1"/>
        </p:nvCxnSpPr>
        <p:spPr>
          <a:xfrm>
            <a:off x="214313" y="4429125"/>
            <a:ext cx="8786812"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3" name="텍스트 개체 틀 2"/>
          <p:cNvSpPr>
            <a:spLocks noGrp="1"/>
          </p:cNvSpPr>
          <p:nvPr>
            <p:ph type="body" idx="1"/>
          </p:nvPr>
        </p:nvSpPr>
        <p:spPr>
          <a:xfrm>
            <a:off x="891994" y="2906713"/>
            <a:ext cx="8072494" cy="1500187"/>
          </a:xfrm>
        </p:spPr>
        <p:txBody>
          <a:bodyPr anchor="b"/>
          <a:lstStyle>
            <a:lvl1pPr marL="0" indent="0" algn="r">
              <a:buNone/>
              <a:defRPr sz="3200" b="1">
                <a:solidFill>
                  <a:schemeClr val="tx2">
                    <a:lumMod val="50000"/>
                  </a:schemeClr>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dirty="0"/>
              <a:t>마스터 텍스트 스타일을 편집합니다</a:t>
            </a:r>
          </a:p>
        </p:txBody>
      </p:sp>
      <p:cxnSp>
        <p:nvCxnSpPr>
          <p:cNvPr id="9" name="직선 연결선 8"/>
          <p:cNvCxnSpPr/>
          <p:nvPr userDrawn="1"/>
        </p:nvCxnSpPr>
        <p:spPr>
          <a:xfrm>
            <a:off x="0" y="6500813"/>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Rectangle 6"/>
          <p:cNvSpPr>
            <a:spLocks noGrp="1" noChangeArrowheads="1"/>
          </p:cNvSpPr>
          <p:nvPr>
            <p:ph type="sldNum" sz="quarter" idx="11"/>
          </p:nvPr>
        </p:nvSpPr>
        <p:spPr>
          <a:xfrm>
            <a:off x="7964934" y="6592713"/>
            <a:ext cx="1071562" cy="220663"/>
          </a:xfrm>
        </p:spPr>
        <p:txBody>
          <a:bodyPr/>
          <a:lstStyle>
            <a:lvl1pPr>
              <a:defRPr b="1">
                <a:latin typeface="맑은 고딕" pitchFamily="50" charset="-127"/>
                <a:ea typeface="맑은 고딕" pitchFamily="50" charset="-127"/>
              </a:defRPr>
            </a:lvl1pPr>
          </a:lstStyle>
          <a:p>
            <a:pPr>
              <a:defRPr/>
            </a:pPr>
            <a:fld id="{515CC4ED-1449-4712-AE45-EBC263B4DD26}" type="slidenum">
              <a:rPr lang="en-US" altLang="ko-KR" smtClean="0">
                <a:solidFill>
                  <a:srgbClr val="1F497D">
                    <a:lumMod val="50000"/>
                  </a:srgbClr>
                </a:solidFill>
              </a:rPr>
              <a:pPr>
                <a:defRPr/>
              </a:pPr>
              <a:t>‹#›</a:t>
            </a:fld>
            <a:r>
              <a:rPr lang="en-US" altLang="ko-KR">
                <a:solidFill>
                  <a:srgbClr val="1F497D">
                    <a:lumMod val="50000"/>
                  </a:srgbClr>
                </a:solidFill>
              </a:rPr>
              <a:t> </a:t>
            </a:r>
          </a:p>
        </p:txBody>
      </p:sp>
      <p:sp>
        <p:nvSpPr>
          <p:cNvPr id="15" name="Rectangle 5"/>
          <p:cNvSpPr>
            <a:spLocks noGrp="1" noChangeArrowheads="1"/>
          </p:cNvSpPr>
          <p:nvPr>
            <p:ph type="ftr" sz="quarter" idx="3"/>
          </p:nvPr>
        </p:nvSpPr>
        <p:spPr>
          <a:xfrm>
            <a:off x="3033713" y="6582995"/>
            <a:ext cx="3038475" cy="220663"/>
          </a:xfrm>
          <a:prstGeom prst="rect">
            <a:avLst/>
          </a:prstGeom>
        </p:spPr>
        <p:txBody>
          <a:bodyPr/>
          <a:lstStyle>
            <a:lvl1pPr algn="ctr">
              <a:defRPr sz="1000" b="1">
                <a:latin typeface="맑은 고딕" pitchFamily="50" charset="-127"/>
                <a:ea typeface="맑은 고딕" pitchFamily="50" charset="-127"/>
              </a:defRPr>
            </a:lvl1pPr>
          </a:lstStyle>
          <a:p>
            <a:pPr fontAlgn="base">
              <a:spcBef>
                <a:spcPct val="0"/>
              </a:spcBef>
              <a:spcAft>
                <a:spcPct val="0"/>
              </a:spcAft>
              <a:defRPr/>
            </a:pPr>
            <a:r>
              <a:rPr kumimoji="1" lang="en-US" altLang="ko-KR" dirty="0" err="1">
                <a:solidFill>
                  <a:prstClr val="black"/>
                </a:solidFill>
              </a:rPr>
              <a:t>Youjip</a:t>
            </a:r>
            <a:r>
              <a:rPr kumimoji="1" lang="en-US" altLang="ko-KR" dirty="0">
                <a:solidFill>
                  <a:prstClr val="black"/>
                </a:solidFill>
              </a:rPr>
              <a:t> Won</a:t>
            </a:r>
            <a:endParaRPr kumimoji="1" lang="ko-KR" altLang="en-US" dirty="0">
              <a:solidFill>
                <a:prstClr val="black"/>
              </a:solidFill>
            </a:endParaRPr>
          </a:p>
        </p:txBody>
      </p:sp>
    </p:spTree>
    <p:extLst>
      <p:ext uri="{BB962C8B-B14F-4D97-AF65-F5344CB8AC3E}">
        <p14:creationId xmlns:p14="http://schemas.microsoft.com/office/powerpoint/2010/main" val="1725305002"/>
      </p:ext>
    </p:extLst>
  </p:cSld>
  <p:clrMapOvr>
    <a:masterClrMapping/>
  </p:clrMapOvr>
  <p:transition>
    <p:zoom/>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oslab.kaist.ac.kr/" TargetMode="Externa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직사각형 4"/>
          <p:cNvSpPr/>
          <p:nvPr userDrawn="1"/>
        </p:nvSpPr>
        <p:spPr>
          <a:xfrm>
            <a:off x="0" y="-611"/>
            <a:ext cx="9144000" cy="706619"/>
          </a:xfrm>
          <a:prstGeom prst="rect">
            <a:avLst/>
          </a:prstGeom>
          <a:solidFill>
            <a:schemeClr val="tx2">
              <a:lumMod val="75000"/>
            </a:schemeClr>
          </a:solidFill>
          <a:ln w="9525">
            <a:no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2" name="Rectangle 2"/>
          <p:cNvSpPr>
            <a:spLocks noGrp="1" noChangeArrowheads="1"/>
          </p:cNvSpPr>
          <p:nvPr>
            <p:ph type="title"/>
          </p:nvPr>
        </p:nvSpPr>
        <p:spPr bwMode="auto">
          <a:xfrm>
            <a:off x="214313" y="55563"/>
            <a:ext cx="8786812" cy="585787"/>
          </a:xfrm>
          <a:prstGeom prst="rect">
            <a:avLst/>
          </a:prstGeom>
          <a:noFill/>
          <a:ln w="9525">
            <a:noFill/>
            <a:miter lim="800000"/>
            <a:headEnd/>
            <a:tailEnd/>
          </a:ln>
          <a:effectLst>
            <a:outerShdw dist="17961" dir="2700000" algn="ctr" rotWithShape="0">
              <a:schemeClr val="tx1"/>
            </a:outerShdw>
          </a:effectLst>
        </p:spPr>
        <p:txBody>
          <a:bodyPr vert="horz" wrap="square" lIns="91440" tIns="45720" rIns="91440" bIns="45720" numCol="1" anchor="ctr" anchorCtr="0" compatLnSpc="1">
            <a:prstTxWarp prst="textNoShape">
              <a:avLst/>
            </a:prstTxWarp>
          </a:bodyPr>
          <a:lstStyle/>
          <a:p>
            <a:pPr lvl="0"/>
            <a:r>
              <a:rPr lang="ko-KR" altLang="en-US" dirty="0"/>
              <a:t>마스터 제목 스타일 편집</a:t>
            </a:r>
          </a:p>
        </p:txBody>
      </p:sp>
      <p:sp>
        <p:nvSpPr>
          <p:cNvPr id="1028" name="Rectangle 3"/>
          <p:cNvSpPr>
            <a:spLocks noGrp="1" noChangeArrowheads="1"/>
          </p:cNvSpPr>
          <p:nvPr>
            <p:ph type="body" idx="1"/>
          </p:nvPr>
        </p:nvSpPr>
        <p:spPr bwMode="auto">
          <a:xfrm>
            <a:off x="214313" y="1000125"/>
            <a:ext cx="8786812" cy="5429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
        <p:nvSpPr>
          <p:cNvPr id="1030" name="Rectangle 6"/>
          <p:cNvSpPr>
            <a:spLocks noGrp="1" noChangeArrowheads="1"/>
          </p:cNvSpPr>
          <p:nvPr>
            <p:ph type="sldNum" sz="quarter" idx="4"/>
          </p:nvPr>
        </p:nvSpPr>
        <p:spPr bwMode="auto">
          <a:xfrm>
            <a:off x="7500938" y="6562725"/>
            <a:ext cx="1071562" cy="220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00">
                <a:solidFill>
                  <a:schemeClr val="tx2">
                    <a:lumMod val="50000"/>
                  </a:schemeClr>
                </a:solidFill>
                <a:latin typeface="굴림" pitchFamily="50" charset="-127"/>
                <a:ea typeface="굴림" pitchFamily="50" charset="-127"/>
              </a:defRPr>
            </a:lvl1pPr>
          </a:lstStyle>
          <a:p>
            <a:pPr fontAlgn="base">
              <a:spcBef>
                <a:spcPct val="0"/>
              </a:spcBef>
              <a:spcAft>
                <a:spcPct val="0"/>
              </a:spcAft>
              <a:defRPr/>
            </a:pPr>
            <a:fld id="{85A0C360-F875-469D-A977-82806D0D3C5E}" type="slidenum">
              <a:rPr kumimoji="1" lang="en-US" altLang="ko-KR">
                <a:solidFill>
                  <a:srgbClr val="1F497D">
                    <a:lumMod val="50000"/>
                  </a:srgbClr>
                </a:solidFill>
              </a:rPr>
              <a:pPr fontAlgn="base">
                <a:spcBef>
                  <a:spcPct val="0"/>
                </a:spcBef>
                <a:spcAft>
                  <a:spcPct val="0"/>
                </a:spcAft>
                <a:defRPr/>
              </a:pPr>
              <a:t>‹#›</a:t>
            </a:fld>
            <a:endParaRPr kumimoji="1" lang="en-US" altLang="ko-KR">
              <a:solidFill>
                <a:srgbClr val="1F497D">
                  <a:lumMod val="50000"/>
                </a:srgbClr>
              </a:solidFill>
            </a:endParaRPr>
          </a:p>
        </p:txBody>
      </p:sp>
      <p:sp>
        <p:nvSpPr>
          <p:cNvPr id="8" name="Rectangle 5"/>
          <p:cNvSpPr>
            <a:spLocks noGrp="1" noChangeArrowheads="1"/>
          </p:cNvSpPr>
          <p:nvPr>
            <p:ph type="ftr" sz="quarter" idx="3"/>
          </p:nvPr>
        </p:nvSpPr>
        <p:spPr>
          <a:xfrm>
            <a:off x="3033713" y="6559550"/>
            <a:ext cx="3038475" cy="220663"/>
          </a:xfrm>
          <a:prstGeom prst="rect">
            <a:avLst/>
          </a:prstGeom>
        </p:spPr>
        <p:txBody>
          <a:bodyPr/>
          <a:lstStyle>
            <a:lvl1pPr algn="ctr">
              <a:defRPr sz="1100" b="1">
                <a:latin typeface="맑은 고딕" pitchFamily="50" charset="-127"/>
                <a:ea typeface="맑은 고딕" pitchFamily="50" charset="-127"/>
              </a:defRPr>
            </a:lvl1pPr>
          </a:lstStyle>
          <a:p>
            <a:pPr fontAlgn="base">
              <a:spcBef>
                <a:spcPct val="0"/>
              </a:spcBef>
              <a:spcAft>
                <a:spcPct val="0"/>
              </a:spcAft>
              <a:defRPr/>
            </a:pPr>
            <a:r>
              <a:rPr kumimoji="1" lang="en-US" altLang="ko-KR" dirty="0" err="1">
                <a:solidFill>
                  <a:prstClr val="black"/>
                </a:solidFill>
              </a:rPr>
              <a:t>Youjip</a:t>
            </a:r>
            <a:r>
              <a:rPr kumimoji="1" lang="en-US" altLang="ko-KR" dirty="0">
                <a:solidFill>
                  <a:prstClr val="black"/>
                </a:solidFill>
              </a:rPr>
              <a:t> Won</a:t>
            </a:r>
            <a:endParaRPr kumimoji="1" lang="ko-KR" altLang="en-US" dirty="0">
              <a:solidFill>
                <a:prstClr val="black"/>
              </a:solidFill>
            </a:endParaRPr>
          </a:p>
        </p:txBody>
      </p:sp>
      <p:sp>
        <p:nvSpPr>
          <p:cNvPr id="10" name="직사각형 9"/>
          <p:cNvSpPr/>
          <p:nvPr userDrawn="1"/>
        </p:nvSpPr>
        <p:spPr>
          <a:xfrm>
            <a:off x="0" y="706008"/>
            <a:ext cx="9144000" cy="45719"/>
          </a:xfrm>
          <a:prstGeom prst="rect">
            <a:avLst/>
          </a:prstGeom>
          <a:solidFill>
            <a:schemeClr val="accent1">
              <a:lumMod val="75000"/>
            </a:schemeClr>
          </a:solidFill>
          <a:ln w="9525">
            <a:no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pic>
        <p:nvPicPr>
          <p:cNvPr id="9" name="Picture 2">
            <a:hlinkClick r:id="rId5"/>
            <a:extLst>
              <a:ext uri="{FF2B5EF4-FFF2-40B4-BE49-F238E27FC236}">
                <a16:creationId xmlns:a16="http://schemas.microsoft.com/office/drawing/2014/main" id="{02C5B705-6683-0E42-9CAB-8553C64C4F59}"/>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7504" y="6429375"/>
            <a:ext cx="2429396" cy="504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291934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Lst>
  <p:transition>
    <p:zoom/>
  </p:transition>
  <p:hf hdr="0" dt="0"/>
  <p:txStyles>
    <p:titleStyle>
      <a:lvl1pPr algn="l" rtl="0" eaLnBrk="0" fontAlgn="base" latinLnBrk="1" hangingPunct="0">
        <a:spcBef>
          <a:spcPct val="0"/>
        </a:spcBef>
        <a:spcAft>
          <a:spcPct val="0"/>
        </a:spcAft>
        <a:defRPr kumimoji="1" sz="2400">
          <a:solidFill>
            <a:schemeClr val="bg1"/>
          </a:solidFill>
          <a:latin typeface="+mj-lt"/>
          <a:ea typeface="+mj-ea"/>
          <a:cs typeface="+mj-cs"/>
        </a:defRPr>
      </a:lvl1pPr>
      <a:lvl2pPr algn="l" rtl="0" eaLnBrk="0" fontAlgn="base" latinLnBrk="1" hangingPunct="0">
        <a:spcBef>
          <a:spcPct val="0"/>
        </a:spcBef>
        <a:spcAft>
          <a:spcPct val="0"/>
        </a:spcAft>
        <a:defRPr kumimoji="1" sz="2400">
          <a:solidFill>
            <a:srgbClr val="FFFF00"/>
          </a:solidFill>
          <a:latin typeface="HY견고딕" pitchFamily="18" charset="-127"/>
          <a:ea typeface="HY견고딕" pitchFamily="18" charset="-127"/>
        </a:defRPr>
      </a:lvl2pPr>
      <a:lvl3pPr algn="l" rtl="0" eaLnBrk="0" fontAlgn="base" latinLnBrk="1" hangingPunct="0">
        <a:spcBef>
          <a:spcPct val="0"/>
        </a:spcBef>
        <a:spcAft>
          <a:spcPct val="0"/>
        </a:spcAft>
        <a:defRPr kumimoji="1" sz="2400">
          <a:solidFill>
            <a:srgbClr val="FFFF00"/>
          </a:solidFill>
          <a:latin typeface="HY견고딕" pitchFamily="18" charset="-127"/>
          <a:ea typeface="HY견고딕" pitchFamily="18" charset="-127"/>
        </a:defRPr>
      </a:lvl3pPr>
      <a:lvl4pPr algn="l" rtl="0" eaLnBrk="0" fontAlgn="base" latinLnBrk="1" hangingPunct="0">
        <a:spcBef>
          <a:spcPct val="0"/>
        </a:spcBef>
        <a:spcAft>
          <a:spcPct val="0"/>
        </a:spcAft>
        <a:defRPr kumimoji="1" sz="2400">
          <a:solidFill>
            <a:srgbClr val="FFFF00"/>
          </a:solidFill>
          <a:latin typeface="HY견고딕" pitchFamily="18" charset="-127"/>
          <a:ea typeface="HY견고딕" pitchFamily="18" charset="-127"/>
        </a:defRPr>
      </a:lvl4pPr>
      <a:lvl5pPr algn="l" rtl="0" eaLnBrk="0" fontAlgn="base" latinLnBrk="1" hangingPunct="0">
        <a:spcBef>
          <a:spcPct val="0"/>
        </a:spcBef>
        <a:spcAft>
          <a:spcPct val="0"/>
        </a:spcAft>
        <a:defRPr kumimoji="1" sz="2400">
          <a:solidFill>
            <a:srgbClr val="FFFF00"/>
          </a:solidFill>
          <a:latin typeface="HY견고딕" pitchFamily="18" charset="-127"/>
          <a:ea typeface="HY견고딕" pitchFamily="18" charset="-127"/>
        </a:defRPr>
      </a:lvl5pPr>
      <a:lvl6pPr marL="457200" algn="l" rtl="0" eaLnBrk="1" fontAlgn="base" latinLnBrk="1" hangingPunct="1">
        <a:spcBef>
          <a:spcPct val="0"/>
        </a:spcBef>
        <a:spcAft>
          <a:spcPct val="0"/>
        </a:spcAft>
        <a:defRPr kumimoji="1" sz="3000">
          <a:solidFill>
            <a:schemeClr val="bg1"/>
          </a:solidFill>
          <a:latin typeface="HY견고딕" pitchFamily="18" charset="-127"/>
          <a:ea typeface="HY견고딕" pitchFamily="18" charset="-127"/>
        </a:defRPr>
      </a:lvl6pPr>
      <a:lvl7pPr marL="914400" algn="l" rtl="0" eaLnBrk="1" fontAlgn="base" latinLnBrk="1" hangingPunct="1">
        <a:spcBef>
          <a:spcPct val="0"/>
        </a:spcBef>
        <a:spcAft>
          <a:spcPct val="0"/>
        </a:spcAft>
        <a:defRPr kumimoji="1" sz="3000">
          <a:solidFill>
            <a:schemeClr val="bg1"/>
          </a:solidFill>
          <a:latin typeface="HY견고딕" pitchFamily="18" charset="-127"/>
          <a:ea typeface="HY견고딕" pitchFamily="18" charset="-127"/>
        </a:defRPr>
      </a:lvl7pPr>
      <a:lvl8pPr marL="1371600" algn="l" rtl="0" eaLnBrk="1" fontAlgn="base" latinLnBrk="1" hangingPunct="1">
        <a:spcBef>
          <a:spcPct val="0"/>
        </a:spcBef>
        <a:spcAft>
          <a:spcPct val="0"/>
        </a:spcAft>
        <a:defRPr kumimoji="1" sz="3000">
          <a:solidFill>
            <a:schemeClr val="bg1"/>
          </a:solidFill>
          <a:latin typeface="HY견고딕" pitchFamily="18" charset="-127"/>
          <a:ea typeface="HY견고딕" pitchFamily="18" charset="-127"/>
        </a:defRPr>
      </a:lvl8pPr>
      <a:lvl9pPr marL="1828800" algn="l" rtl="0" eaLnBrk="1" fontAlgn="base" latinLnBrk="1" hangingPunct="1">
        <a:spcBef>
          <a:spcPct val="0"/>
        </a:spcBef>
        <a:spcAft>
          <a:spcPct val="0"/>
        </a:spcAft>
        <a:defRPr kumimoji="1" sz="3000">
          <a:solidFill>
            <a:schemeClr val="bg1"/>
          </a:solidFill>
          <a:latin typeface="HY견고딕" pitchFamily="18" charset="-127"/>
          <a:ea typeface="HY견고딕" pitchFamily="18" charset="-127"/>
        </a:defRPr>
      </a:lvl9pPr>
    </p:titleStyle>
    <p:bodyStyle>
      <a:lvl1pPr marL="342900" indent="-342900" algn="l" rtl="0" eaLnBrk="0" fontAlgn="base" latinLnBrk="1" hangingPunct="0">
        <a:spcBef>
          <a:spcPct val="20000"/>
        </a:spcBef>
        <a:spcAft>
          <a:spcPct val="0"/>
        </a:spcAft>
        <a:buClr>
          <a:srgbClr val="002060"/>
        </a:buClr>
        <a:buSzPct val="65000"/>
        <a:buFont typeface="Wingdings" pitchFamily="2" charset="2"/>
        <a:buChar char=""/>
        <a:defRPr kumimoji="1" sz="2000">
          <a:solidFill>
            <a:srgbClr val="10253F"/>
          </a:solidFill>
          <a:latin typeface="맑은 고딕" pitchFamily="50" charset="-127"/>
          <a:ea typeface="맑은 고딕" pitchFamily="50" charset="-127"/>
          <a:cs typeface="+mn-cs"/>
        </a:defRPr>
      </a:lvl1pPr>
      <a:lvl2pPr marL="742950" indent="-285750" algn="l" rtl="0" eaLnBrk="0" fontAlgn="base" latinLnBrk="1" hangingPunct="0">
        <a:spcBef>
          <a:spcPct val="20000"/>
        </a:spcBef>
        <a:spcAft>
          <a:spcPct val="0"/>
        </a:spcAft>
        <a:buClr>
          <a:srgbClr val="007E3C"/>
        </a:buClr>
        <a:buSzPct val="100000"/>
        <a:buFont typeface="Wingdings" pitchFamily="2" charset="2"/>
        <a:buChar char=""/>
        <a:defRPr kumimoji="1">
          <a:solidFill>
            <a:srgbClr val="10253F"/>
          </a:solidFill>
          <a:latin typeface="맑은 고딕" pitchFamily="50" charset="-127"/>
          <a:ea typeface="맑은 고딕" pitchFamily="50" charset="-127"/>
        </a:defRPr>
      </a:lvl2pPr>
      <a:lvl3pPr marL="1143000" indent="-228600" algn="l" rtl="0" eaLnBrk="0" fontAlgn="base" latinLnBrk="1" hangingPunct="0">
        <a:spcBef>
          <a:spcPct val="20000"/>
        </a:spcBef>
        <a:spcAft>
          <a:spcPct val="0"/>
        </a:spcAft>
        <a:buClr>
          <a:srgbClr val="002060"/>
        </a:buClr>
        <a:buSzPct val="65000"/>
        <a:buFont typeface="Wingdings" pitchFamily="2" charset="2"/>
        <a:buChar char=""/>
        <a:defRPr kumimoji="1" sz="1600">
          <a:solidFill>
            <a:srgbClr val="10253F"/>
          </a:solidFill>
          <a:latin typeface="맑은 고딕" pitchFamily="50" charset="-127"/>
          <a:ea typeface="맑은 고딕" pitchFamily="50" charset="-127"/>
        </a:defRPr>
      </a:lvl3pPr>
      <a:lvl4pPr marL="1600200" indent="-228600" algn="l" rtl="0" eaLnBrk="0" fontAlgn="base" latinLnBrk="1" hangingPunct="0">
        <a:spcBef>
          <a:spcPct val="20000"/>
        </a:spcBef>
        <a:spcAft>
          <a:spcPct val="0"/>
        </a:spcAft>
        <a:buClr>
          <a:srgbClr val="00B03C"/>
        </a:buClr>
        <a:buSzPct val="65000"/>
        <a:buFont typeface="Wingdings" pitchFamily="2" charset="2"/>
        <a:buChar char=""/>
        <a:defRPr kumimoji="1" sz="1400">
          <a:solidFill>
            <a:srgbClr val="10253F"/>
          </a:solidFill>
          <a:latin typeface="맑은 고딕" pitchFamily="50" charset="-127"/>
          <a:ea typeface="맑은 고딕" pitchFamily="50" charset="-127"/>
        </a:defRPr>
      </a:lvl4pPr>
      <a:lvl5pPr marL="2057400" indent="-228600" algn="l" rtl="0" eaLnBrk="0" fontAlgn="base" latinLnBrk="1" hangingPunct="0">
        <a:spcBef>
          <a:spcPct val="20000"/>
        </a:spcBef>
        <a:spcAft>
          <a:spcPct val="0"/>
        </a:spcAft>
        <a:buClr>
          <a:srgbClr val="002060"/>
        </a:buClr>
        <a:buFont typeface="Wingdings" pitchFamily="2" charset="2"/>
        <a:buChar char=""/>
        <a:defRPr kumimoji="1" sz="1400">
          <a:solidFill>
            <a:srgbClr val="10253F"/>
          </a:solidFill>
          <a:latin typeface="맑은 고딕" pitchFamily="50" charset="-127"/>
          <a:ea typeface="맑은 고딕" pitchFamily="50" charset="-127"/>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itle 2"/>
          <p:cNvSpPr>
            <a:spLocks noGrp="1"/>
          </p:cNvSpPr>
          <p:nvPr>
            <p:ph type="ctrTitle"/>
          </p:nvPr>
        </p:nvSpPr>
        <p:spPr>
          <a:xfrm>
            <a:off x="683568" y="1484784"/>
            <a:ext cx="7772400" cy="1326009"/>
          </a:xfrm>
        </p:spPr>
        <p:txBody>
          <a:bodyPr/>
          <a:lstStyle/>
          <a:p>
            <a:r>
              <a:rPr lang="en-US" sz="3600" dirty="0"/>
              <a:t>Operating Systems</a:t>
            </a:r>
            <a:br>
              <a:rPr lang="en-US" sz="3600" dirty="0"/>
            </a:br>
            <a:endParaRPr lang="en-US" sz="1600" b="0" dirty="0"/>
          </a:p>
        </p:txBody>
      </p:sp>
    </p:spTree>
    <p:extLst>
      <p:ext uri="{BB962C8B-B14F-4D97-AF65-F5344CB8AC3E}">
        <p14:creationId xmlns:p14="http://schemas.microsoft.com/office/powerpoint/2010/main" val="3918690818"/>
      </p:ext>
    </p:extLst>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The basic idea of sloppy counting</a:t>
            </a:r>
            <a:endParaRPr lang="ko-KR" altLang="en-US" dirty="0"/>
          </a:p>
        </p:txBody>
      </p:sp>
      <p:sp>
        <p:nvSpPr>
          <p:cNvPr id="3" name="내용 개체 틀 2"/>
          <p:cNvSpPr>
            <a:spLocks noGrp="1"/>
          </p:cNvSpPr>
          <p:nvPr>
            <p:ph idx="1"/>
          </p:nvPr>
        </p:nvSpPr>
        <p:spPr/>
        <p:txBody>
          <a:bodyPr/>
          <a:lstStyle/>
          <a:p>
            <a:r>
              <a:rPr lang="en-US" altLang="ko-KR" dirty="0"/>
              <a:t>When a thread running on a core wishes to increment the counter.</a:t>
            </a:r>
          </a:p>
          <a:p>
            <a:pPr lvl="1"/>
            <a:r>
              <a:rPr lang="en-US" altLang="ko-KR" dirty="0"/>
              <a:t>It increment its local counter.</a:t>
            </a:r>
          </a:p>
          <a:p>
            <a:pPr lvl="1"/>
            <a:r>
              <a:rPr lang="en-US" altLang="ko-KR" dirty="0"/>
              <a:t>Each CPU has its own local counter:</a:t>
            </a:r>
          </a:p>
          <a:p>
            <a:pPr lvl="2"/>
            <a:r>
              <a:rPr lang="en-US" altLang="ko-KR" dirty="0"/>
              <a:t>Threads across CPUs can update local counters </a:t>
            </a:r>
            <a:r>
              <a:rPr lang="en-US" altLang="ko-KR" i="1" dirty="0"/>
              <a:t>without contention</a:t>
            </a:r>
            <a:r>
              <a:rPr lang="en-US" altLang="ko-KR" dirty="0"/>
              <a:t>.</a:t>
            </a:r>
          </a:p>
          <a:p>
            <a:pPr lvl="2"/>
            <a:r>
              <a:rPr lang="en-US" altLang="ko-KR" dirty="0"/>
              <a:t>Thus counter updates are </a:t>
            </a:r>
            <a:r>
              <a:rPr lang="en-US" altLang="ko-KR" dirty="0">
                <a:solidFill>
                  <a:schemeClr val="accent6">
                    <a:lumMod val="75000"/>
                  </a:schemeClr>
                </a:solidFill>
              </a:rPr>
              <a:t>scalable</a:t>
            </a:r>
            <a:r>
              <a:rPr lang="en-US" altLang="ko-KR" dirty="0"/>
              <a:t>.</a:t>
            </a:r>
          </a:p>
          <a:p>
            <a:pPr lvl="1"/>
            <a:r>
              <a:rPr lang="en-US" altLang="ko-KR" dirty="0"/>
              <a:t>The local values are periodically transferred to the global counter.</a:t>
            </a:r>
          </a:p>
          <a:p>
            <a:pPr lvl="2"/>
            <a:r>
              <a:rPr lang="en-US" altLang="ko-KR" dirty="0"/>
              <a:t>Acquire the global lock</a:t>
            </a:r>
          </a:p>
          <a:p>
            <a:pPr lvl="2"/>
            <a:r>
              <a:rPr lang="en-US" altLang="ko-KR" dirty="0"/>
              <a:t>Increment it by the local counter’s value</a:t>
            </a:r>
          </a:p>
          <a:p>
            <a:pPr lvl="2"/>
            <a:r>
              <a:rPr lang="en-US" altLang="ko-KR" dirty="0"/>
              <a:t>The local counter is then reset to zero.</a:t>
            </a:r>
          </a:p>
          <a:p>
            <a:pPr lvl="2"/>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10</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2557945606"/>
      </p:ext>
    </p:extLst>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The basic idea of sloppy counting (Cont.)</a:t>
            </a:r>
            <a:endParaRPr lang="ko-KR" altLang="en-US" dirty="0"/>
          </a:p>
        </p:txBody>
      </p:sp>
      <p:sp>
        <p:nvSpPr>
          <p:cNvPr id="3" name="내용 개체 틀 2"/>
          <p:cNvSpPr>
            <a:spLocks noGrp="1"/>
          </p:cNvSpPr>
          <p:nvPr>
            <p:ph idx="1"/>
          </p:nvPr>
        </p:nvSpPr>
        <p:spPr/>
        <p:txBody>
          <a:bodyPr/>
          <a:lstStyle/>
          <a:p>
            <a:r>
              <a:rPr lang="en-US" altLang="ko-KR" u="sng" dirty="0"/>
              <a:t>How often</a:t>
            </a:r>
            <a:r>
              <a:rPr lang="en-US" altLang="ko-KR" dirty="0"/>
              <a:t> the local-to-global transfer occurs is determined by a threshold, </a:t>
            </a:r>
            <a:r>
              <a:rPr lang="en-US" altLang="ko-KR" i="1" dirty="0">
                <a:latin typeface="Courier New" pitchFamily="49" charset="0"/>
                <a:cs typeface="Courier New" pitchFamily="49" charset="0"/>
              </a:rPr>
              <a:t>S </a:t>
            </a:r>
            <a:r>
              <a:rPr lang="en-US" altLang="ko-KR" dirty="0">
                <a:cs typeface="Courier New" pitchFamily="49" charset="0"/>
              </a:rPr>
              <a:t>(sloppiness)</a:t>
            </a:r>
            <a:r>
              <a:rPr lang="en-US" altLang="ko-KR" dirty="0"/>
              <a:t>.</a:t>
            </a:r>
          </a:p>
          <a:p>
            <a:pPr lvl="1"/>
            <a:r>
              <a:rPr lang="en-US" altLang="ko-KR" dirty="0"/>
              <a:t>The smaller </a:t>
            </a:r>
            <a:r>
              <a:rPr lang="en-US" altLang="ko-KR" i="1" dirty="0">
                <a:latin typeface="Courier New" pitchFamily="49" charset="0"/>
                <a:cs typeface="Courier New" pitchFamily="49" charset="0"/>
              </a:rPr>
              <a:t>S</a:t>
            </a:r>
            <a:r>
              <a:rPr lang="en-US" altLang="ko-KR" dirty="0"/>
              <a:t>:</a:t>
            </a:r>
          </a:p>
          <a:p>
            <a:pPr lvl="2"/>
            <a:r>
              <a:rPr lang="en-US" altLang="ko-KR" dirty="0"/>
              <a:t>The more the counter behaves like the </a:t>
            </a:r>
            <a:r>
              <a:rPr lang="en-US" altLang="ko-KR" i="1" dirty="0"/>
              <a:t>non-scalable counter</a:t>
            </a:r>
            <a:r>
              <a:rPr lang="en-US" altLang="ko-KR" dirty="0"/>
              <a:t>.</a:t>
            </a:r>
          </a:p>
          <a:p>
            <a:pPr lvl="1"/>
            <a:r>
              <a:rPr lang="en-US" altLang="ko-KR" dirty="0"/>
              <a:t>The bigger </a:t>
            </a:r>
            <a:r>
              <a:rPr lang="en-US" altLang="ko-KR" i="1" dirty="0">
                <a:latin typeface="Courier New" pitchFamily="49" charset="0"/>
                <a:cs typeface="Courier New" pitchFamily="49" charset="0"/>
              </a:rPr>
              <a:t>S</a:t>
            </a:r>
            <a:r>
              <a:rPr lang="en-US" altLang="ko-KR" dirty="0"/>
              <a:t>:</a:t>
            </a:r>
          </a:p>
          <a:p>
            <a:pPr lvl="2"/>
            <a:r>
              <a:rPr lang="en-US" altLang="ko-KR" dirty="0"/>
              <a:t>The more scalable the counter.</a:t>
            </a:r>
          </a:p>
          <a:p>
            <a:pPr lvl="2"/>
            <a:r>
              <a:rPr lang="en-US" altLang="ko-KR" dirty="0"/>
              <a:t>The further off the global value might be from the </a:t>
            </a:r>
            <a:r>
              <a:rPr lang="en-US" altLang="ko-KR" i="1" dirty="0"/>
              <a:t>actual count</a:t>
            </a:r>
            <a:r>
              <a:rPr lang="en-US" altLang="ko-KR" dirty="0"/>
              <a:t>.</a:t>
            </a:r>
          </a:p>
          <a:p>
            <a:pPr lvl="2"/>
            <a:endParaRPr lang="en-US" altLang="ko-KR" dirty="0"/>
          </a:p>
          <a:p>
            <a:pPr lvl="1"/>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11</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3994568794"/>
      </p:ext>
    </p:extLst>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Sloppy counter example</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a:t>Tracing the Sloppy Counters</a:t>
                </a:r>
              </a:p>
              <a:p>
                <a:pPr lvl="1"/>
                <a:r>
                  <a:rPr lang="en-US" altLang="ko-KR" dirty="0"/>
                  <a:t>The threshold S is set to 5.</a:t>
                </a:r>
              </a:p>
              <a:p>
                <a:pPr lvl="1"/>
                <a:r>
                  <a:rPr lang="en-US" altLang="ko-KR" dirty="0"/>
                  <a:t>There are threads on each of four CPUs</a:t>
                </a:r>
              </a:p>
              <a:p>
                <a:pPr lvl="1"/>
                <a:r>
                  <a:rPr lang="en-US" altLang="ko-KR" dirty="0"/>
                  <a:t>Each thread updates their local counters </a:t>
                </a:r>
                <a14:m>
                  <m:oMath xmlns:m="http://schemas.openxmlformats.org/officeDocument/2006/math">
                    <m:sSub>
                      <m:sSubPr>
                        <m:ctrlPr>
                          <a:rPr lang="en-US" altLang="ko-KR" i="1" smtClean="0">
                            <a:latin typeface="Cambria Math" panose="02040503050406030204" pitchFamily="18" charset="0"/>
                          </a:rPr>
                        </m:ctrlPr>
                      </m:sSubPr>
                      <m:e>
                        <m:r>
                          <a:rPr lang="en-US" altLang="ko-KR" b="0" i="1" smtClean="0">
                            <a:latin typeface="Cambria Math"/>
                          </a:rPr>
                          <m:t>𝐿</m:t>
                        </m:r>
                      </m:e>
                      <m:sub>
                        <m:r>
                          <a:rPr lang="en-US" altLang="ko-KR" b="0" i="1" smtClean="0">
                            <a:latin typeface="Cambria Math"/>
                          </a:rPr>
                          <m:t>1</m:t>
                        </m:r>
                      </m:sub>
                    </m:sSub>
                  </m:oMath>
                </a14:m>
                <a:r>
                  <a:rPr lang="en-US" altLang="ko-KR" dirty="0"/>
                  <a:t>… </a:t>
                </a:r>
                <a14:m>
                  <m:oMath xmlns:m="http://schemas.openxmlformats.org/officeDocument/2006/math">
                    <m:sSub>
                      <m:sSubPr>
                        <m:ctrlPr>
                          <a:rPr lang="en-US" altLang="ko-KR" i="1" dirty="0" smtClean="0">
                            <a:latin typeface="Cambria Math" panose="02040503050406030204" pitchFamily="18" charset="0"/>
                          </a:rPr>
                        </m:ctrlPr>
                      </m:sSubPr>
                      <m:e>
                        <m:r>
                          <a:rPr lang="en-US" altLang="ko-KR" b="0" i="1" dirty="0" smtClean="0">
                            <a:latin typeface="Cambria Math"/>
                          </a:rPr>
                          <m:t>𝐿</m:t>
                        </m:r>
                      </m:e>
                      <m:sub>
                        <m:r>
                          <a:rPr lang="en-US" altLang="ko-KR" b="0" i="1" dirty="0" smtClean="0">
                            <a:latin typeface="Cambria Math"/>
                          </a:rPr>
                          <m:t>4</m:t>
                        </m:r>
                      </m:sub>
                    </m:sSub>
                  </m:oMath>
                </a14:m>
                <a:r>
                  <a:rPr lang="en-US" altLang="ko-KR" dirty="0"/>
                  <a:t>.</a:t>
                </a:r>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12</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graphicFrame>
        <p:nvGraphicFramePr>
          <p:cNvPr id="8" name="표 7"/>
          <p:cNvGraphicFramePr>
            <a:graphicFrameLocks noGrp="1"/>
          </p:cNvGraphicFramePr>
          <p:nvPr/>
        </p:nvGraphicFramePr>
        <p:xfrm>
          <a:off x="827584" y="3068960"/>
          <a:ext cx="7488834" cy="3017520"/>
        </p:xfrm>
        <a:graphic>
          <a:graphicData uri="http://schemas.openxmlformats.org/drawingml/2006/table">
            <a:tbl>
              <a:tblPr firstRow="1" bandRow="1">
                <a:tableStyleId>{5940675A-B579-460E-94D1-54222C63F5DA}</a:tableStyleId>
              </a:tblPr>
              <a:tblGrid>
                <a:gridCol w="936104">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152128">
                  <a:extLst>
                    <a:ext uri="{9D8B030D-6E8A-4147-A177-3AD203B41FA5}">
                      <a16:colId xmlns:a16="http://schemas.microsoft.com/office/drawing/2014/main" val="20004"/>
                    </a:ext>
                  </a:extLst>
                </a:gridCol>
                <a:gridCol w="1944218">
                  <a:extLst>
                    <a:ext uri="{9D8B030D-6E8A-4147-A177-3AD203B41FA5}">
                      <a16:colId xmlns:a16="http://schemas.microsoft.com/office/drawing/2014/main" val="20005"/>
                    </a:ext>
                  </a:extLst>
                </a:gridCol>
              </a:tblGrid>
              <a:tr h="154816">
                <a:tc>
                  <a:txBody>
                    <a:bodyPr/>
                    <a:lstStyle/>
                    <a:p>
                      <a:pPr algn="ctr" latinLnBrk="1"/>
                      <a:r>
                        <a:rPr lang="en-US" altLang="ko-KR" sz="1600" b="1" dirty="0">
                          <a:latin typeface="맑은 고딕" pitchFamily="50" charset="-127"/>
                          <a:ea typeface="맑은 고딕" pitchFamily="50" charset="-127"/>
                        </a:rPr>
                        <a:t>Time</a:t>
                      </a:r>
                      <a:endParaRPr lang="ko-KR" altLang="en-US" sz="1600" b="1" dirty="0">
                        <a:latin typeface="맑은 고딕" pitchFamily="50" charset="-127"/>
                        <a:ea typeface="맑은 고딕" pitchFamily="50" charset="-127"/>
                      </a:endParaRPr>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pPr algn="ctr" latinLnBrk="1"/>
                      <a:endParaRPr lang="ko-KR" altLang="en-US" sz="1600" b="1" dirty="0">
                        <a:latin typeface="맑은 고딕" pitchFamily="50" charset="-127"/>
                        <a:ea typeface="맑은 고딕" pitchFamily="50" charset="-127"/>
                      </a:endParaRPr>
                    </a:p>
                  </a:txBody>
                  <a:tcPr>
                    <a:lnT w="12700" cap="flat" cmpd="sng" algn="ctr">
                      <a:noFill/>
                      <a:prstDash val="solid"/>
                      <a:round/>
                      <a:headEnd type="none" w="med" len="med"/>
                      <a:tailEnd type="none" w="med" len="med"/>
                    </a:lnT>
                  </a:tcPr>
                </a:tc>
                <a:tc>
                  <a:txBody>
                    <a:bodyPr/>
                    <a:lstStyle/>
                    <a:p>
                      <a:pPr algn="ctr" latinLnBrk="1"/>
                      <a:endParaRPr lang="ko-KR" altLang="en-US" sz="1600" b="1" dirty="0">
                        <a:latin typeface="맑은 고딕" pitchFamily="50" charset="-127"/>
                        <a:ea typeface="맑은 고딕" pitchFamily="50" charset="-127"/>
                      </a:endParaRPr>
                    </a:p>
                  </a:txBody>
                  <a:tcPr>
                    <a:lnT w="12700" cap="flat" cmpd="sng" algn="ctr">
                      <a:noFill/>
                      <a:prstDash val="solid"/>
                      <a:round/>
                      <a:headEnd type="none" w="med" len="med"/>
                      <a:tailEnd type="none" w="med" len="med"/>
                    </a:lnT>
                  </a:tcPr>
                </a:tc>
                <a:tc>
                  <a:txBody>
                    <a:bodyPr/>
                    <a:lstStyle/>
                    <a:p>
                      <a:pPr algn="ctr" latinLnBrk="1"/>
                      <a:endParaRPr lang="ko-KR" altLang="en-US" sz="1600" b="1" dirty="0">
                        <a:latin typeface="맑은 고딕" pitchFamily="50" charset="-127"/>
                        <a:ea typeface="맑은 고딕" pitchFamily="50" charset="-127"/>
                      </a:endParaRPr>
                    </a:p>
                  </a:txBody>
                  <a:tcPr>
                    <a:lnT w="12700" cap="flat" cmpd="sng" algn="ctr">
                      <a:noFill/>
                      <a:prstDash val="solid"/>
                      <a:round/>
                      <a:headEnd type="none" w="med" len="med"/>
                      <a:tailEnd type="none" w="med" len="med"/>
                    </a:lnT>
                  </a:tcPr>
                </a:tc>
                <a:tc>
                  <a:txBody>
                    <a:bodyPr/>
                    <a:lstStyle/>
                    <a:p>
                      <a:pPr algn="ctr" latinLnBrk="1"/>
                      <a:endParaRPr lang="ko-KR" altLang="en-US" sz="1600" b="1" dirty="0">
                        <a:latin typeface="맑은 고딕" pitchFamily="50" charset="-127"/>
                        <a:ea typeface="맑은 고딕" pitchFamily="50" charset="-127"/>
                      </a:endParaRPr>
                    </a:p>
                  </a:txBody>
                  <a:tcPr>
                    <a:lnT w="12700" cap="flat" cmpd="sng" algn="ctr">
                      <a:noFill/>
                      <a:prstDash val="solid"/>
                      <a:round/>
                      <a:headEnd type="none" w="med" len="med"/>
                      <a:tailEnd type="none" w="med" len="med"/>
                    </a:lnT>
                  </a:tcPr>
                </a:tc>
                <a:tc>
                  <a:txBody>
                    <a:bodyPr/>
                    <a:lstStyle/>
                    <a:p>
                      <a:pPr algn="ctr" latinLnBrk="1"/>
                      <a:r>
                        <a:rPr lang="en-US" altLang="ko-KR" sz="1600" b="1" dirty="0">
                          <a:latin typeface="맑은 고딕" pitchFamily="50" charset="-127"/>
                          <a:ea typeface="맑은 고딕" pitchFamily="50" charset="-127"/>
                        </a:rPr>
                        <a:t>G</a:t>
                      </a:r>
                      <a:endParaRPr lang="ko-KR" altLang="en-US" sz="1600" b="1" dirty="0">
                        <a:latin typeface="맑은 고딕" pitchFamily="50" charset="-127"/>
                        <a:ea typeface="맑은 고딕" pitchFamily="50" charset="-127"/>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extLst>
                  <a:ext uri="{0D108BD9-81ED-4DB2-BD59-A6C34878D82A}">
                    <a16:rowId xmlns:a16="http://schemas.microsoft.com/office/drawing/2014/main" val="10000"/>
                  </a:ext>
                </a:extLst>
              </a:tr>
              <a:tr h="154816">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154816">
                <a:tc>
                  <a:txBody>
                    <a:bodyPr/>
                    <a:lstStyle/>
                    <a:p>
                      <a:pPr algn="ctr" latinLnBrk="1"/>
                      <a:r>
                        <a:rPr lang="en-US" altLang="ko-KR" sz="1600" dirty="0">
                          <a:latin typeface="맑은 고딕" pitchFamily="50" charset="-127"/>
                          <a:ea typeface="맑은 고딕" pitchFamily="50" charset="-127"/>
                        </a:rPr>
                        <a:t>1</a:t>
                      </a:r>
                      <a:endParaRPr lang="ko-KR" altLang="en-US" sz="1600" dirty="0">
                        <a:latin typeface="맑은 고딕" pitchFamily="50" charset="-127"/>
                        <a:ea typeface="맑은 고딕" pitchFamily="50" charset="-127"/>
                      </a:endParaRPr>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1</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1</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154816">
                <a:tc>
                  <a:txBody>
                    <a:bodyPr/>
                    <a:lstStyle/>
                    <a:p>
                      <a:pPr algn="ctr" latinLnBrk="1"/>
                      <a:r>
                        <a:rPr lang="en-US" altLang="ko-KR" sz="1600" dirty="0">
                          <a:latin typeface="맑은 고딕" pitchFamily="50" charset="-127"/>
                          <a:ea typeface="맑은 고딕" pitchFamily="50" charset="-127"/>
                        </a:rPr>
                        <a:t>2</a:t>
                      </a:r>
                      <a:endParaRPr lang="ko-KR" altLang="en-US" sz="1600" dirty="0">
                        <a:latin typeface="맑은 고딕" pitchFamily="50" charset="-127"/>
                        <a:ea typeface="맑은 고딕" pitchFamily="50" charset="-127"/>
                      </a:endParaRPr>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1</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2</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1</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154816">
                <a:tc>
                  <a:txBody>
                    <a:bodyPr/>
                    <a:lstStyle/>
                    <a:p>
                      <a:pPr algn="ctr" latinLnBrk="1"/>
                      <a:r>
                        <a:rPr lang="en-US" altLang="ko-KR" sz="1600" dirty="0">
                          <a:latin typeface="맑은 고딕" pitchFamily="50" charset="-127"/>
                          <a:ea typeface="맑은 고딕" pitchFamily="50" charset="-127"/>
                        </a:rPr>
                        <a:t>3</a:t>
                      </a:r>
                      <a:endParaRPr lang="ko-KR" altLang="en-US" sz="1600" dirty="0">
                        <a:latin typeface="맑은 고딕" pitchFamily="50" charset="-127"/>
                        <a:ea typeface="맑은 고딕" pitchFamily="50" charset="-127"/>
                      </a:endParaRPr>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2</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3</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1</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154816">
                <a:tc>
                  <a:txBody>
                    <a:bodyPr/>
                    <a:lstStyle/>
                    <a:p>
                      <a:pPr algn="ctr" latinLnBrk="1"/>
                      <a:r>
                        <a:rPr lang="en-US" altLang="ko-KR" sz="1600" dirty="0">
                          <a:latin typeface="맑은 고딕" pitchFamily="50" charset="-127"/>
                          <a:ea typeface="맑은 고딕" pitchFamily="50" charset="-127"/>
                        </a:rPr>
                        <a:t>4</a:t>
                      </a:r>
                      <a:endParaRPr lang="ko-KR" altLang="en-US" sz="1600" dirty="0">
                        <a:latin typeface="맑은 고딕" pitchFamily="50" charset="-127"/>
                        <a:ea typeface="맑은 고딕" pitchFamily="50" charset="-127"/>
                      </a:endParaRPr>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3</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3</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2</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154816">
                <a:tc>
                  <a:txBody>
                    <a:bodyPr/>
                    <a:lstStyle/>
                    <a:p>
                      <a:pPr algn="ctr" latinLnBrk="1"/>
                      <a:r>
                        <a:rPr lang="en-US" altLang="ko-KR" sz="1600" dirty="0">
                          <a:latin typeface="맑은 고딕" pitchFamily="50" charset="-127"/>
                          <a:ea typeface="맑은 고딕" pitchFamily="50" charset="-127"/>
                        </a:rPr>
                        <a:t>5</a:t>
                      </a:r>
                      <a:endParaRPr lang="ko-KR" altLang="en-US" sz="1600" dirty="0">
                        <a:latin typeface="맑은 고딕" pitchFamily="50" charset="-127"/>
                        <a:ea typeface="맑은 고딕" pitchFamily="50" charset="-127"/>
                      </a:endParaRPr>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4</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1</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3</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3</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154816">
                <a:tc>
                  <a:txBody>
                    <a:bodyPr/>
                    <a:lstStyle/>
                    <a:p>
                      <a:pPr algn="ctr" latinLnBrk="1"/>
                      <a:r>
                        <a:rPr lang="en-US" altLang="ko-KR" sz="1600" dirty="0">
                          <a:latin typeface="맑은 고딕" pitchFamily="50" charset="-127"/>
                          <a:ea typeface="맑은 고딕" pitchFamily="50" charset="-127"/>
                        </a:rPr>
                        <a:t>6</a:t>
                      </a:r>
                      <a:endParaRPr lang="ko-KR" altLang="en-US" sz="1600" dirty="0">
                        <a:latin typeface="맑은 고딕" pitchFamily="50" charset="-127"/>
                        <a:ea typeface="맑은 고딕" pitchFamily="50" charset="-127"/>
                      </a:endParaRPr>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5 </a:t>
                      </a:r>
                      <a:r>
                        <a:rPr lang="en-US" altLang="ko-KR" sz="1600" dirty="0">
                          <a:latin typeface="맑은 고딕" pitchFamily="50" charset="-127"/>
                          <a:ea typeface="맑은 고딕" pitchFamily="50" charset="-127"/>
                          <a:sym typeface="Wingdings" pitchFamily="2" charset="2"/>
                        </a:rPr>
                        <a:t> 0</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1</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3</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4</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5 (from )</a:t>
                      </a:r>
                      <a:endParaRPr lang="ko-KR" altLang="en-US" sz="1600" dirty="0">
                        <a:latin typeface="맑은 고딕" pitchFamily="50" charset="-127"/>
                        <a:ea typeface="맑은 고딕" pitchFamily="50" charset="-127"/>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154816">
                <a:tc>
                  <a:txBody>
                    <a:bodyPr/>
                    <a:lstStyle/>
                    <a:p>
                      <a:pPr algn="ctr" latinLnBrk="1"/>
                      <a:r>
                        <a:rPr lang="en-US" altLang="ko-KR" sz="1600" dirty="0">
                          <a:latin typeface="맑은 고딕" pitchFamily="50" charset="-127"/>
                          <a:ea typeface="맑은 고딕" pitchFamily="50" charset="-127"/>
                        </a:rPr>
                        <a:t>7</a:t>
                      </a:r>
                      <a:endParaRPr lang="ko-KR" altLang="en-US" sz="1600" dirty="0">
                        <a:latin typeface="맑은 고딕" pitchFamily="50" charset="-127"/>
                        <a:ea typeface="맑은 고딕" pitchFamily="50" charset="-127"/>
                      </a:endParaRPr>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0</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2</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4</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5 </a:t>
                      </a:r>
                      <a:r>
                        <a:rPr lang="en-US" altLang="ko-KR" sz="1600" dirty="0">
                          <a:latin typeface="맑은 고딕" pitchFamily="50" charset="-127"/>
                          <a:ea typeface="맑은 고딕" pitchFamily="50" charset="-127"/>
                          <a:sym typeface="Wingdings" pitchFamily="2" charset="2"/>
                        </a:rPr>
                        <a:t> 0</a:t>
                      </a:r>
                      <a:endParaRPr lang="ko-KR" altLang="en-US" sz="1600" dirty="0">
                        <a:latin typeface="맑은 고딕" pitchFamily="50" charset="-127"/>
                        <a:ea typeface="맑은 고딕" pitchFamily="50" charset="-127"/>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latinLnBrk="1"/>
                      <a:r>
                        <a:rPr lang="en-US" altLang="ko-KR" sz="1600" dirty="0">
                          <a:latin typeface="맑은 고딕" pitchFamily="50" charset="-127"/>
                          <a:ea typeface="맑은 고딕" pitchFamily="50" charset="-127"/>
                        </a:rPr>
                        <a:t> 10 (from )</a:t>
                      </a:r>
                      <a:endParaRPr lang="ko-KR" altLang="en-US" sz="1600" dirty="0">
                        <a:latin typeface="맑은 고딕" pitchFamily="50" charset="-127"/>
                        <a:ea typeface="맑은 고딕" pitchFamily="50" charset="-127"/>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885076052"/>
      </p:ext>
    </p:extLst>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Importance of the threshold value </a:t>
            </a:r>
            <a:r>
              <a:rPr lang="en-US" altLang="ko-KR" i="1" dirty="0">
                <a:latin typeface="Courier New" pitchFamily="49" charset="0"/>
                <a:cs typeface="Courier New" pitchFamily="49" charset="0"/>
              </a:rPr>
              <a:t>S</a:t>
            </a:r>
            <a:endParaRPr lang="ko-KR" altLang="en-US" i="1" dirty="0">
              <a:latin typeface="Courier New" pitchFamily="49" charset="0"/>
              <a:cs typeface="Courier New" pitchFamily="49" charset="0"/>
            </a:endParaRPr>
          </a:p>
        </p:txBody>
      </p:sp>
      <p:sp>
        <p:nvSpPr>
          <p:cNvPr id="3" name="내용 개체 틀 2"/>
          <p:cNvSpPr>
            <a:spLocks noGrp="1"/>
          </p:cNvSpPr>
          <p:nvPr>
            <p:ph idx="1"/>
          </p:nvPr>
        </p:nvSpPr>
        <p:spPr/>
        <p:txBody>
          <a:bodyPr/>
          <a:lstStyle/>
          <a:p>
            <a:r>
              <a:rPr lang="en-US" altLang="ko-KR" dirty="0"/>
              <a:t>Each of four threads increments a counter 1 million times on four CPUs.</a:t>
            </a:r>
          </a:p>
          <a:p>
            <a:pPr lvl="1"/>
            <a:r>
              <a:rPr lang="en-US" altLang="ko-KR" dirty="0"/>
              <a:t>Low S </a:t>
            </a:r>
            <a:r>
              <a:rPr lang="en-US" altLang="ko-KR" dirty="0">
                <a:sym typeface="Wingdings" pitchFamily="2" charset="2"/>
              </a:rPr>
              <a:t> Performance is </a:t>
            </a:r>
            <a:r>
              <a:rPr lang="en-US" altLang="ko-KR" b="1" dirty="0">
                <a:sym typeface="Wingdings" pitchFamily="2" charset="2"/>
              </a:rPr>
              <a:t>poor</a:t>
            </a:r>
            <a:r>
              <a:rPr lang="en-US" altLang="ko-KR" dirty="0">
                <a:sym typeface="Wingdings" pitchFamily="2" charset="2"/>
              </a:rPr>
              <a:t>, The global count is always quite </a:t>
            </a:r>
            <a:r>
              <a:rPr lang="en-US" altLang="ko-KR" b="1" dirty="0">
                <a:sym typeface="Wingdings" pitchFamily="2" charset="2"/>
              </a:rPr>
              <a:t>accurate</a:t>
            </a:r>
            <a:r>
              <a:rPr lang="en-US" altLang="ko-KR" dirty="0">
                <a:sym typeface="Wingdings" pitchFamily="2" charset="2"/>
              </a:rPr>
              <a:t>.</a:t>
            </a:r>
          </a:p>
          <a:p>
            <a:pPr lvl="1"/>
            <a:r>
              <a:rPr lang="en-US" altLang="ko-KR" dirty="0">
                <a:sym typeface="Wingdings" pitchFamily="2" charset="2"/>
              </a:rPr>
              <a:t>High S  Performance is </a:t>
            </a:r>
            <a:r>
              <a:rPr lang="en-US" altLang="ko-KR" b="1" dirty="0">
                <a:sym typeface="Wingdings" pitchFamily="2" charset="2"/>
              </a:rPr>
              <a:t>excellent</a:t>
            </a:r>
            <a:r>
              <a:rPr lang="en-US" altLang="ko-KR" dirty="0">
                <a:sym typeface="Wingdings" pitchFamily="2" charset="2"/>
              </a:rPr>
              <a:t>, The global count </a:t>
            </a:r>
            <a:r>
              <a:rPr lang="en-US" altLang="ko-KR" b="1" dirty="0">
                <a:sym typeface="Wingdings" pitchFamily="2" charset="2"/>
              </a:rPr>
              <a:t>lags</a:t>
            </a:r>
            <a:r>
              <a:rPr lang="en-US" altLang="ko-KR" dirty="0">
                <a:sym typeface="Wingdings" pitchFamily="2" charset="2"/>
              </a:rPr>
              <a: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13</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5471" y="2924944"/>
            <a:ext cx="4464496" cy="327981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2771800" y="6114782"/>
            <a:ext cx="3816424" cy="338554"/>
          </a:xfrm>
          <a:prstGeom prst="rect">
            <a:avLst/>
          </a:prstGeom>
          <a:noFill/>
        </p:spPr>
        <p:txBody>
          <a:bodyPr wrap="square" rtlCol="0">
            <a:spAutoFit/>
          </a:bodyPr>
          <a:lstStyle/>
          <a:p>
            <a:pPr algn="ctr"/>
            <a:r>
              <a:rPr lang="en-US" altLang="ko-KR" sz="1600" b="1" dirty="0">
                <a:solidFill>
                  <a:prstClr val="black"/>
                </a:solidFill>
                <a:latin typeface="맑은 고딕" pitchFamily="50" charset="-127"/>
                <a:ea typeface="맑은 고딕" pitchFamily="50" charset="-127"/>
              </a:rPr>
              <a:t>Scaling Sloppy Counters</a:t>
            </a:r>
            <a:endParaRPr lang="ko-KR" altLang="en-US" sz="1600" dirty="0">
              <a:solidFill>
                <a:prstClr val="black"/>
              </a:solidFill>
              <a:latin typeface="맑은 고딕" pitchFamily="50" charset="-127"/>
              <a:ea typeface="맑은 고딕" pitchFamily="50" charset="-127"/>
            </a:endParaRPr>
          </a:p>
        </p:txBody>
      </p:sp>
    </p:spTree>
    <p:extLst>
      <p:ext uri="{BB962C8B-B14F-4D97-AF65-F5344CB8AC3E}">
        <p14:creationId xmlns:p14="http://schemas.microsoft.com/office/powerpoint/2010/main" val="851733025"/>
      </p:ext>
    </p:extLst>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Sloppy Counter Implementation</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14</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539552" y="980728"/>
            <a:ext cx="7992888" cy="5047536"/>
          </a:xfrm>
          <a:prstGeom prst="rect">
            <a:avLst/>
          </a:prstGeom>
          <a:solidFill>
            <a:schemeClr val="bg1"/>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a:solidFill>
                  <a:prstClr val="black"/>
                </a:solidFill>
                <a:latin typeface="Courier New" pitchFamily="49" charset="0"/>
                <a:ea typeface="맑은 고딕" pitchFamily="50" charset="-127"/>
                <a:cs typeface="Courier New" pitchFamily="49" charset="0"/>
              </a:rPr>
              <a:t>1      </a:t>
            </a:r>
            <a:r>
              <a:rPr lang="en-US" altLang="ko-KR" sz="1400" dirty="0" err="1">
                <a:solidFill>
                  <a:srgbClr val="00B050"/>
                </a:solidFill>
                <a:latin typeface="Courier New" pitchFamily="49" charset="0"/>
                <a:ea typeface="맑은 고딕" pitchFamily="50" charset="-127"/>
                <a:cs typeface="Courier New" pitchFamily="49" charset="0"/>
              </a:rPr>
              <a:t>typedef</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struct</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a:solidFill>
                  <a:prstClr val="black"/>
                </a:solidFill>
                <a:latin typeface="Courier New" pitchFamily="49" charset="0"/>
                <a:ea typeface="맑은 고딕" pitchFamily="50" charset="-127"/>
                <a:cs typeface="Courier New" pitchFamily="49" charset="0"/>
              </a:rPr>
              <a:t>__</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2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global; 		</a:t>
            </a:r>
            <a:r>
              <a:rPr lang="en-US" altLang="ko-KR" sz="1400" dirty="0">
                <a:solidFill>
                  <a:srgbClr val="00B0F0"/>
                </a:solidFill>
                <a:latin typeface="Courier New" pitchFamily="49" charset="0"/>
                <a:ea typeface="맑은 고딕" pitchFamily="50" charset="-127"/>
                <a:cs typeface="Courier New" pitchFamily="49" charset="0"/>
              </a:rPr>
              <a:t>// global count</a:t>
            </a:r>
          </a:p>
          <a:p>
            <a:r>
              <a:rPr lang="en-US" altLang="ko-KR" sz="1400" dirty="0">
                <a:solidFill>
                  <a:prstClr val="black"/>
                </a:solidFill>
                <a:latin typeface="Courier New" pitchFamily="49" charset="0"/>
                <a:ea typeface="맑은 고딕" pitchFamily="50" charset="-127"/>
                <a:cs typeface="Courier New" pitchFamily="49" charset="0"/>
              </a:rPr>
              <a:t>3          </a:t>
            </a:r>
            <a:r>
              <a:rPr lang="en-US" altLang="ko-KR" sz="1400" dirty="0" err="1">
                <a:solidFill>
                  <a:prstClr val="black"/>
                </a:solidFill>
                <a:latin typeface="Courier New" pitchFamily="49" charset="0"/>
                <a:ea typeface="맑은 고딕" pitchFamily="50" charset="-127"/>
                <a:cs typeface="Courier New" pitchFamily="49" charset="0"/>
              </a:rPr>
              <a:t>pthread_mutex_t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glock</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global lock</a:t>
            </a:r>
          </a:p>
          <a:p>
            <a:r>
              <a:rPr lang="en-US" altLang="ko-KR" sz="1400" dirty="0">
                <a:solidFill>
                  <a:prstClr val="black"/>
                </a:solidFill>
                <a:latin typeface="Courier New" pitchFamily="49" charset="0"/>
                <a:ea typeface="맑은 고딕" pitchFamily="50" charset="-127"/>
                <a:cs typeface="Courier New" pitchFamily="49" charset="0"/>
              </a:rPr>
              <a:t>4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local[NUMCPUS]; 	</a:t>
            </a:r>
            <a:r>
              <a:rPr lang="en-US" altLang="ko-KR" sz="1400" dirty="0">
                <a:solidFill>
                  <a:srgbClr val="00B0F0"/>
                </a:solidFill>
                <a:latin typeface="Courier New" pitchFamily="49" charset="0"/>
                <a:ea typeface="맑은 고딕" pitchFamily="50" charset="-127"/>
                <a:cs typeface="Courier New" pitchFamily="49" charset="0"/>
              </a:rPr>
              <a:t>// local count (per </a:t>
            </a:r>
            <a:r>
              <a:rPr lang="en-US" altLang="ko-KR" sz="1400" dirty="0" err="1">
                <a:solidFill>
                  <a:srgbClr val="00B0F0"/>
                </a:solidFill>
                <a:latin typeface="Courier New" pitchFamily="49" charset="0"/>
                <a:ea typeface="맑은 고딕" pitchFamily="50" charset="-127"/>
                <a:cs typeface="Courier New" pitchFamily="49" charset="0"/>
              </a:rPr>
              <a:t>cpu</a:t>
            </a:r>
            <a:r>
              <a:rPr lang="en-US" altLang="ko-KR" sz="1400" dirty="0">
                <a:solidFill>
                  <a:srgbClr val="00B0F0"/>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5          </a:t>
            </a:r>
            <a:r>
              <a:rPr lang="en-US" altLang="ko-KR" sz="1400" dirty="0" err="1">
                <a:solidFill>
                  <a:prstClr val="black"/>
                </a:solidFill>
                <a:latin typeface="Courier New" pitchFamily="49" charset="0"/>
                <a:ea typeface="맑은 고딕" pitchFamily="50" charset="-127"/>
                <a:cs typeface="Courier New" pitchFamily="49" charset="0"/>
              </a:rPr>
              <a:t>pthread_mutex_t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llock</a:t>
            </a:r>
            <a:r>
              <a:rPr lang="en-US" altLang="ko-KR" sz="1400" dirty="0">
                <a:solidFill>
                  <a:prstClr val="black"/>
                </a:solidFill>
                <a:latin typeface="Courier New" pitchFamily="49" charset="0"/>
                <a:ea typeface="맑은 고딕" pitchFamily="50" charset="-127"/>
                <a:cs typeface="Courier New" pitchFamily="49" charset="0"/>
              </a:rPr>
              <a:t>[NUMCPUS]; </a:t>
            </a:r>
            <a:r>
              <a:rPr lang="en-US" altLang="ko-KR" sz="1400" dirty="0">
                <a:solidFill>
                  <a:srgbClr val="00B0F0"/>
                </a:solidFill>
                <a:latin typeface="Courier New" pitchFamily="49" charset="0"/>
                <a:ea typeface="맑은 고딕" pitchFamily="50" charset="-127"/>
                <a:cs typeface="Courier New" pitchFamily="49" charset="0"/>
              </a:rPr>
              <a:t>// ... and locks</a:t>
            </a:r>
          </a:p>
          <a:p>
            <a:r>
              <a:rPr lang="en-US" altLang="ko-KR" sz="1400" dirty="0">
                <a:solidFill>
                  <a:prstClr val="black"/>
                </a:solidFill>
                <a:latin typeface="Courier New" pitchFamily="49" charset="0"/>
                <a:ea typeface="맑은 고딕" pitchFamily="50" charset="-127"/>
                <a:cs typeface="Courier New" pitchFamily="49" charset="0"/>
              </a:rPr>
              <a:t>6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threshold; 	</a:t>
            </a:r>
            <a:r>
              <a:rPr lang="en-US" altLang="ko-KR" sz="1400" dirty="0">
                <a:solidFill>
                  <a:srgbClr val="00B0F0"/>
                </a:solidFill>
                <a:latin typeface="Courier New" pitchFamily="49" charset="0"/>
                <a:ea typeface="맑은 고딕" pitchFamily="50" charset="-127"/>
                <a:cs typeface="Courier New" pitchFamily="49" charset="0"/>
              </a:rPr>
              <a:t>// update frequency</a:t>
            </a:r>
          </a:p>
          <a:p>
            <a:r>
              <a:rPr lang="en-US" altLang="ko-KR" sz="1400" dirty="0">
                <a:solidFill>
                  <a:prstClr val="black"/>
                </a:solidFill>
                <a:latin typeface="Courier New" pitchFamily="49" charset="0"/>
                <a:ea typeface="맑은 고딕" pitchFamily="50" charset="-127"/>
                <a:cs typeface="Courier New" pitchFamily="49" charset="0"/>
              </a:rPr>
              <a:t>7      } </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8</a:t>
            </a:r>
          </a:p>
          <a:p>
            <a:r>
              <a:rPr lang="en-US" altLang="ko-KR" sz="1400" dirty="0">
                <a:solidFill>
                  <a:prstClr val="black"/>
                </a:solidFill>
                <a:latin typeface="Courier New" pitchFamily="49" charset="0"/>
                <a:ea typeface="맑은 고딕" pitchFamily="50" charset="-127"/>
                <a:cs typeface="Courier New" pitchFamily="49" charset="0"/>
              </a:rPr>
              <a:t>9      </a:t>
            </a:r>
            <a:r>
              <a:rPr lang="en-US" altLang="ko-KR" sz="1400" dirty="0">
                <a:solidFill>
                  <a:srgbClr val="00B0F0"/>
                </a:solidFill>
                <a:latin typeface="Courier New" pitchFamily="49" charset="0"/>
                <a:ea typeface="맑은 고딕" pitchFamily="50" charset="-127"/>
                <a:cs typeface="Courier New" pitchFamily="49" charset="0"/>
              </a:rPr>
              <a:t>// </a:t>
            </a:r>
            <a:r>
              <a:rPr lang="en-US" altLang="ko-KR" sz="1400" dirty="0" err="1">
                <a:solidFill>
                  <a:srgbClr val="00B0F0"/>
                </a:solidFill>
                <a:latin typeface="Courier New" pitchFamily="49" charset="0"/>
                <a:ea typeface="맑은 고딕" pitchFamily="50" charset="-127"/>
                <a:cs typeface="Courier New" pitchFamily="49" charset="0"/>
              </a:rPr>
              <a:t>init</a:t>
            </a:r>
            <a:r>
              <a:rPr lang="en-US" altLang="ko-KR" sz="1400" dirty="0">
                <a:solidFill>
                  <a:srgbClr val="00B0F0"/>
                </a:solidFill>
                <a:latin typeface="Courier New" pitchFamily="49" charset="0"/>
                <a:ea typeface="맑은 고딕" pitchFamily="50" charset="-127"/>
                <a:cs typeface="Courier New" pitchFamily="49" charset="0"/>
              </a:rPr>
              <a:t>: record threshold, </a:t>
            </a:r>
            <a:r>
              <a:rPr lang="en-US" altLang="ko-KR" sz="1400" dirty="0" err="1">
                <a:solidFill>
                  <a:srgbClr val="00B0F0"/>
                </a:solidFill>
                <a:latin typeface="Courier New" pitchFamily="49" charset="0"/>
                <a:ea typeface="맑은 고딕" pitchFamily="50" charset="-127"/>
                <a:cs typeface="Courier New" pitchFamily="49" charset="0"/>
              </a:rPr>
              <a:t>init</a:t>
            </a:r>
            <a:r>
              <a:rPr lang="en-US" altLang="ko-KR" sz="1400" dirty="0">
                <a:solidFill>
                  <a:srgbClr val="00B0F0"/>
                </a:solidFill>
                <a:latin typeface="Courier New" pitchFamily="49" charset="0"/>
                <a:ea typeface="맑은 고딕" pitchFamily="50" charset="-127"/>
                <a:cs typeface="Courier New" pitchFamily="49" charset="0"/>
              </a:rPr>
              <a:t> locks, </a:t>
            </a:r>
            <a:r>
              <a:rPr lang="en-US" altLang="ko-KR" sz="1400" dirty="0" err="1">
                <a:solidFill>
                  <a:srgbClr val="00B0F0"/>
                </a:solidFill>
                <a:latin typeface="Courier New" pitchFamily="49" charset="0"/>
                <a:ea typeface="맑은 고딕" pitchFamily="50" charset="-127"/>
                <a:cs typeface="Courier New" pitchFamily="49" charset="0"/>
              </a:rPr>
              <a:t>init</a:t>
            </a:r>
            <a:r>
              <a:rPr lang="en-US" altLang="ko-KR" sz="1400" dirty="0">
                <a:solidFill>
                  <a:srgbClr val="00B0F0"/>
                </a:solidFill>
                <a:latin typeface="Courier New" pitchFamily="49" charset="0"/>
                <a:ea typeface="맑은 고딕" pitchFamily="50" charset="-127"/>
                <a:cs typeface="Courier New" pitchFamily="49" charset="0"/>
              </a:rPr>
              <a:t> values</a:t>
            </a:r>
          </a:p>
          <a:p>
            <a:r>
              <a:rPr lang="en-US" altLang="ko-KR" sz="1400" dirty="0">
                <a:solidFill>
                  <a:prstClr val="black"/>
                </a:solidFill>
                <a:latin typeface="Courier New" pitchFamily="49" charset="0"/>
                <a:ea typeface="맑은 고딕" pitchFamily="50" charset="-127"/>
                <a:cs typeface="Courier New" pitchFamily="49" charset="0"/>
              </a:rPr>
              <a:t>10     </a:t>
            </a:r>
            <a:r>
              <a:rPr lang="en-US" altLang="ko-KR" sz="1400" dirty="0">
                <a:solidFill>
                  <a:srgbClr val="00B0F0"/>
                </a:solidFill>
                <a:latin typeface="Courier New" pitchFamily="49" charset="0"/>
                <a:ea typeface="맑은 고딕" pitchFamily="50" charset="-127"/>
                <a:cs typeface="Courier New" pitchFamily="49" charset="0"/>
              </a:rPr>
              <a:t>//       of all local counts and global count</a:t>
            </a:r>
          </a:p>
          <a:p>
            <a:r>
              <a:rPr lang="en-US" altLang="ko-KR" sz="1400" dirty="0">
                <a:solidFill>
                  <a:prstClr val="black"/>
                </a:solidFill>
                <a:latin typeface="Courier New" pitchFamily="49" charset="0"/>
                <a:ea typeface="맑은 고딕" pitchFamily="50" charset="-127"/>
                <a:cs typeface="Courier New" pitchFamily="49" charset="0"/>
              </a:rPr>
              <a:t>11     </a:t>
            </a:r>
            <a:r>
              <a:rPr lang="en-US" altLang="ko-KR" sz="1400" dirty="0">
                <a:solidFill>
                  <a:srgbClr val="00B050"/>
                </a:solidFill>
                <a:latin typeface="Courier New" pitchFamily="49" charset="0"/>
                <a:ea typeface="맑은 고딕" pitchFamily="50" charset="-127"/>
                <a:cs typeface="Courier New" pitchFamily="49" charset="0"/>
              </a:rPr>
              <a:t>void </a:t>
            </a:r>
            <a:r>
              <a:rPr lang="en-US" altLang="ko-KR" sz="1400" dirty="0" err="1">
                <a:solidFill>
                  <a:prstClr val="black"/>
                </a:solidFill>
                <a:latin typeface="Courier New" pitchFamily="49" charset="0"/>
                <a:ea typeface="맑은 고딕" pitchFamily="50" charset="-127"/>
                <a:cs typeface="Courier New" pitchFamily="49" charset="0"/>
              </a:rPr>
              <a:t>init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 *c,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threshold) {</a:t>
            </a:r>
          </a:p>
          <a:p>
            <a:r>
              <a:rPr lang="en-US" altLang="ko-KR" sz="1400" dirty="0">
                <a:solidFill>
                  <a:prstClr val="black"/>
                </a:solidFill>
                <a:latin typeface="Courier New" pitchFamily="49" charset="0"/>
                <a:ea typeface="맑은 고딕" pitchFamily="50" charset="-127"/>
                <a:cs typeface="Courier New" pitchFamily="49" charset="0"/>
              </a:rPr>
              <a:t>12         c-&gt;</a:t>
            </a:r>
            <a:r>
              <a:rPr lang="en-US" altLang="ko-KR" sz="1400" dirty="0" err="1">
                <a:solidFill>
                  <a:prstClr val="black"/>
                </a:solidFill>
                <a:latin typeface="Courier New" pitchFamily="49" charset="0"/>
                <a:ea typeface="맑은 고딕" pitchFamily="50" charset="-127"/>
                <a:cs typeface="Courier New" pitchFamily="49" charset="0"/>
              </a:rPr>
              <a:t>thres</a:t>
            </a:r>
            <a:r>
              <a:rPr lang="en-US" altLang="ko-KR" sz="1400" dirty="0">
                <a:solidFill>
                  <a:prstClr val="black"/>
                </a:solidFill>
                <a:latin typeface="Courier New" pitchFamily="49" charset="0"/>
                <a:ea typeface="맑은 고딕" pitchFamily="50" charset="-127"/>
                <a:cs typeface="Courier New" pitchFamily="49" charset="0"/>
              </a:rPr>
              <a:t> hold = threshold;</a:t>
            </a:r>
          </a:p>
          <a:p>
            <a:r>
              <a:rPr lang="en-US" altLang="ko-KR" sz="1400" dirty="0">
                <a:solidFill>
                  <a:prstClr val="black"/>
                </a:solidFill>
                <a:latin typeface="Courier New" pitchFamily="49" charset="0"/>
                <a:ea typeface="맑은 고딕" pitchFamily="50" charset="-127"/>
                <a:cs typeface="Courier New" pitchFamily="49" charset="0"/>
              </a:rPr>
              <a:t>13</a:t>
            </a:r>
          </a:p>
          <a:p>
            <a:r>
              <a:rPr lang="en-US" altLang="ko-KR" sz="1400" dirty="0">
                <a:solidFill>
                  <a:prstClr val="black"/>
                </a:solidFill>
                <a:latin typeface="Courier New" pitchFamily="49" charset="0"/>
                <a:ea typeface="맑은 고딕" pitchFamily="50" charset="-127"/>
                <a:cs typeface="Courier New" pitchFamily="49" charset="0"/>
              </a:rPr>
              <a:t>14         c-&gt;global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15         </a:t>
            </a:r>
            <a:r>
              <a:rPr lang="en-US" altLang="ko-KR" sz="1400" dirty="0" err="1">
                <a:solidFill>
                  <a:prstClr val="black"/>
                </a:solidFill>
                <a:latin typeface="Courier New" pitchFamily="49" charset="0"/>
                <a:ea typeface="맑은 고딕" pitchFamily="50" charset="-127"/>
                <a:cs typeface="Courier New" pitchFamily="49" charset="0"/>
              </a:rPr>
              <a:t>pthread_mutex_init</a:t>
            </a:r>
            <a:r>
              <a:rPr lang="en-US" altLang="ko-KR" sz="1400" dirty="0">
                <a:solidFill>
                  <a:prstClr val="black"/>
                </a:solidFill>
                <a:latin typeface="Courier New" pitchFamily="49" charset="0"/>
                <a:ea typeface="맑은 고딕" pitchFamily="50" charset="-127"/>
                <a:cs typeface="Courier New" pitchFamily="49" charset="0"/>
              </a:rPr>
              <a:t>(&amp;c-&gt;</a:t>
            </a:r>
            <a:r>
              <a:rPr lang="en-US" altLang="ko-KR" sz="1400" dirty="0" err="1">
                <a:solidFill>
                  <a:prstClr val="black"/>
                </a:solidFill>
                <a:latin typeface="Courier New" pitchFamily="49" charset="0"/>
                <a:ea typeface="맑은 고딕" pitchFamily="50" charset="-127"/>
                <a:cs typeface="Courier New" pitchFamily="49" charset="0"/>
              </a:rPr>
              <a:t>glock</a:t>
            </a:r>
            <a:r>
              <a:rPr lang="en-US" altLang="ko-KR" sz="1400" dirty="0">
                <a:solidFill>
                  <a:prstClr val="black"/>
                </a:solidFill>
                <a:latin typeface="Courier New" pitchFamily="49" charset="0"/>
                <a:ea typeface="맑은 고딕" pitchFamily="50" charset="-127"/>
                <a:cs typeface="Courier New" pitchFamily="49" charset="0"/>
              </a:rPr>
              <a:t>, NULL);</a:t>
            </a:r>
          </a:p>
          <a:p>
            <a:r>
              <a:rPr lang="en-US" altLang="ko-KR" sz="1400" dirty="0">
                <a:solidFill>
                  <a:prstClr val="black"/>
                </a:solidFill>
                <a:latin typeface="Courier New" pitchFamily="49" charset="0"/>
                <a:ea typeface="맑은 고딕" pitchFamily="50" charset="-127"/>
                <a:cs typeface="Courier New" pitchFamily="49" charset="0"/>
              </a:rPr>
              <a:t>16</a:t>
            </a:r>
          </a:p>
          <a:p>
            <a:r>
              <a:rPr lang="en-US" altLang="ko-KR" sz="1400" dirty="0">
                <a:solidFill>
                  <a:prstClr val="black"/>
                </a:solidFill>
                <a:latin typeface="Courier New" pitchFamily="49" charset="0"/>
                <a:ea typeface="맑은 고딕" pitchFamily="50" charset="-127"/>
                <a:cs typeface="Courier New" pitchFamily="49" charset="0"/>
              </a:rPr>
              <a:t>17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i</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18         </a:t>
            </a:r>
            <a:r>
              <a:rPr lang="en-US" altLang="ko-KR" sz="1400" dirty="0">
                <a:solidFill>
                  <a:srgbClr val="F79646">
                    <a:lumMod val="75000"/>
                  </a:srgbClr>
                </a:solidFill>
                <a:latin typeface="Courier New" pitchFamily="49" charset="0"/>
                <a:ea typeface="맑은 고딕" pitchFamily="50" charset="-127"/>
                <a:cs typeface="Courier New" pitchFamily="49" charset="0"/>
              </a:rPr>
              <a:t>for</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i</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i</a:t>
            </a:r>
            <a:r>
              <a:rPr lang="en-US" altLang="ko-KR" sz="1400" dirty="0">
                <a:solidFill>
                  <a:prstClr val="black"/>
                </a:solidFill>
                <a:latin typeface="Courier New" pitchFamily="49" charset="0"/>
                <a:ea typeface="맑은 고딕" pitchFamily="50" charset="-127"/>
                <a:cs typeface="Courier New" pitchFamily="49" charset="0"/>
              </a:rPr>
              <a:t> &lt; NUMCPUS; </a:t>
            </a:r>
            <a:r>
              <a:rPr lang="en-US" altLang="ko-KR" sz="1400" dirty="0" err="1">
                <a:solidFill>
                  <a:prstClr val="black"/>
                </a:solidFill>
                <a:latin typeface="Courier New" pitchFamily="49" charset="0"/>
                <a:ea typeface="맑은 고딕" pitchFamily="50" charset="-127"/>
                <a:cs typeface="Courier New" pitchFamily="49" charset="0"/>
              </a:rPr>
              <a:t>i</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19             c-&gt;local[</a:t>
            </a:r>
            <a:r>
              <a:rPr lang="en-US" altLang="ko-KR" sz="1400" dirty="0" err="1">
                <a:solidFill>
                  <a:prstClr val="black"/>
                </a:solidFill>
                <a:latin typeface="Courier New" pitchFamily="49" charset="0"/>
                <a:ea typeface="맑은 고딕" pitchFamily="50" charset="-127"/>
                <a:cs typeface="Courier New" pitchFamily="49" charset="0"/>
              </a:rPr>
              <a:t>i</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20             </a:t>
            </a:r>
            <a:r>
              <a:rPr lang="en-US" altLang="ko-KR" sz="1400" dirty="0" err="1">
                <a:solidFill>
                  <a:prstClr val="black"/>
                </a:solidFill>
                <a:latin typeface="Courier New" pitchFamily="49" charset="0"/>
                <a:ea typeface="맑은 고딕" pitchFamily="50" charset="-127"/>
                <a:cs typeface="Courier New" pitchFamily="49" charset="0"/>
              </a:rPr>
              <a:t>pthread_mutex_init</a:t>
            </a:r>
            <a:r>
              <a:rPr lang="en-US" altLang="ko-KR" sz="1400" dirty="0">
                <a:solidFill>
                  <a:prstClr val="black"/>
                </a:solidFill>
                <a:latin typeface="Courier New" pitchFamily="49" charset="0"/>
                <a:ea typeface="맑은 고딕" pitchFamily="50" charset="-127"/>
                <a:cs typeface="Courier New" pitchFamily="49" charset="0"/>
              </a:rPr>
              <a:t>(&amp;c-&gt;</a:t>
            </a:r>
            <a:r>
              <a:rPr lang="en-US" altLang="ko-KR" sz="1400" dirty="0" err="1">
                <a:solidFill>
                  <a:prstClr val="black"/>
                </a:solidFill>
                <a:latin typeface="Courier New" pitchFamily="49" charset="0"/>
                <a:ea typeface="맑은 고딕" pitchFamily="50" charset="-127"/>
                <a:cs typeface="Courier New" pitchFamily="49" charset="0"/>
              </a:rPr>
              <a:t>llock</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i</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NULL</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21         }</a:t>
            </a:r>
          </a:p>
          <a:p>
            <a:r>
              <a:rPr lang="en-US" altLang="ko-KR" sz="1400" dirty="0">
                <a:solidFill>
                  <a:prstClr val="black"/>
                </a:solidFill>
                <a:latin typeface="Courier New" pitchFamily="49" charset="0"/>
                <a:ea typeface="맑은 고딕" pitchFamily="50" charset="-127"/>
                <a:cs typeface="Courier New" pitchFamily="49" charset="0"/>
              </a:rPr>
              <a:t>22     }</a:t>
            </a:r>
          </a:p>
          <a:p>
            <a:r>
              <a:rPr lang="en-US" altLang="ko-KR" sz="1400" dirty="0">
                <a:solidFill>
                  <a:prstClr val="black"/>
                </a:solidFill>
                <a:latin typeface="Courier New" pitchFamily="49" charset="0"/>
                <a:ea typeface="맑은 고딕" pitchFamily="50" charset="-127"/>
                <a:cs typeface="Courier New" pitchFamily="49" charset="0"/>
              </a:rPr>
              <a:t>23</a:t>
            </a:r>
          </a:p>
        </p:txBody>
      </p:sp>
    </p:spTree>
    <p:extLst>
      <p:ext uri="{BB962C8B-B14F-4D97-AF65-F5344CB8AC3E}">
        <p14:creationId xmlns:p14="http://schemas.microsoft.com/office/powerpoint/2010/main" val="3470731503"/>
      </p:ext>
    </p:extLst>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Sloppy Counter Implementation (Cont.)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15</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323528" y="980728"/>
            <a:ext cx="8424936" cy="5047536"/>
          </a:xfrm>
          <a:prstGeom prst="rect">
            <a:avLst/>
          </a:prstGeom>
          <a:solidFill>
            <a:schemeClr val="bg1"/>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i="1" dirty="0">
                <a:solidFill>
                  <a:prstClr val="black"/>
                </a:solidFill>
                <a:latin typeface="Courier New" pitchFamily="49" charset="0"/>
                <a:ea typeface="맑은 고딕" pitchFamily="50" charset="-127"/>
                <a:cs typeface="Courier New" pitchFamily="49" charset="0"/>
              </a:rPr>
              <a:t>(Cont.)</a:t>
            </a:r>
          </a:p>
          <a:p>
            <a:r>
              <a:rPr lang="en-US" altLang="ko-KR" sz="1400" dirty="0">
                <a:solidFill>
                  <a:prstClr val="black"/>
                </a:solidFill>
                <a:latin typeface="Courier New" pitchFamily="49" charset="0"/>
                <a:ea typeface="맑은 고딕" pitchFamily="50" charset="-127"/>
                <a:cs typeface="Courier New" pitchFamily="49" charset="0"/>
              </a:rPr>
              <a:t>24     </a:t>
            </a:r>
            <a:r>
              <a:rPr lang="en-US" altLang="ko-KR" sz="1400" dirty="0">
                <a:solidFill>
                  <a:srgbClr val="00B0F0"/>
                </a:solidFill>
                <a:latin typeface="Courier New" pitchFamily="49" charset="0"/>
                <a:ea typeface="맑은 고딕" pitchFamily="50" charset="-127"/>
                <a:cs typeface="Courier New" pitchFamily="49" charset="0"/>
              </a:rPr>
              <a:t>// update: usually, just grab local lock and update local amount</a:t>
            </a:r>
          </a:p>
          <a:p>
            <a:r>
              <a:rPr lang="en-US" altLang="ko-KR" sz="1400" dirty="0">
                <a:solidFill>
                  <a:prstClr val="black"/>
                </a:solidFill>
                <a:latin typeface="Courier New" pitchFamily="49" charset="0"/>
                <a:ea typeface="맑은 고딕" pitchFamily="50" charset="-127"/>
                <a:cs typeface="Courier New" pitchFamily="49" charset="0"/>
              </a:rPr>
              <a:t>25     </a:t>
            </a:r>
            <a:r>
              <a:rPr lang="en-US" altLang="ko-KR" sz="1400" dirty="0">
                <a:solidFill>
                  <a:srgbClr val="00B0F0"/>
                </a:solidFill>
                <a:latin typeface="Courier New" pitchFamily="49" charset="0"/>
                <a:ea typeface="맑은 고딕" pitchFamily="50" charset="-127"/>
                <a:cs typeface="Courier New" pitchFamily="49" charset="0"/>
              </a:rPr>
              <a:t>//         once local count has risen by ’threshold’, grab global</a:t>
            </a:r>
          </a:p>
          <a:p>
            <a:r>
              <a:rPr lang="en-US" altLang="ko-KR" sz="1400" dirty="0">
                <a:solidFill>
                  <a:prstClr val="black"/>
                </a:solidFill>
                <a:latin typeface="Courier New" pitchFamily="49" charset="0"/>
                <a:ea typeface="맑은 고딕" pitchFamily="50" charset="-127"/>
                <a:cs typeface="Courier New" pitchFamily="49" charset="0"/>
              </a:rPr>
              <a:t>26     </a:t>
            </a:r>
            <a:r>
              <a:rPr lang="en-US" altLang="ko-KR" sz="1400" dirty="0">
                <a:solidFill>
                  <a:srgbClr val="00B0F0"/>
                </a:solidFill>
                <a:latin typeface="Courier New" pitchFamily="49" charset="0"/>
                <a:ea typeface="맑은 고딕" pitchFamily="50" charset="-127"/>
                <a:cs typeface="Courier New" pitchFamily="49" charset="0"/>
              </a:rPr>
              <a:t>//         lock and transfer local values to it</a:t>
            </a:r>
          </a:p>
          <a:p>
            <a:r>
              <a:rPr lang="en-US" altLang="ko-KR" sz="1400" dirty="0">
                <a:solidFill>
                  <a:prstClr val="black"/>
                </a:solidFill>
                <a:latin typeface="Courier New" pitchFamily="49" charset="0"/>
                <a:ea typeface="맑은 고딕" pitchFamily="50" charset="-127"/>
                <a:cs typeface="Courier New" pitchFamily="49" charset="0"/>
              </a:rPr>
              <a:t>27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update(</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 *c,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threadID</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amt</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28         </a:t>
            </a:r>
            <a:r>
              <a:rPr lang="en-US" altLang="ko-KR" sz="1400" dirty="0" err="1">
                <a:solidFill>
                  <a:prstClr val="black"/>
                </a:solidFill>
                <a:latin typeface="Courier New" pitchFamily="49" charset="0"/>
                <a:ea typeface="맑은 고딕" pitchFamily="50" charset="-127"/>
                <a:cs typeface="Courier New" pitchFamily="49" charset="0"/>
              </a:rPr>
              <a:t>pthread_mutex_lock</a:t>
            </a:r>
            <a:r>
              <a:rPr lang="en-US" altLang="ko-KR" sz="1400" dirty="0">
                <a:solidFill>
                  <a:prstClr val="black"/>
                </a:solidFill>
                <a:latin typeface="Courier New" pitchFamily="49" charset="0"/>
                <a:ea typeface="맑은 고딕" pitchFamily="50" charset="-127"/>
                <a:cs typeface="Courier New" pitchFamily="49" charset="0"/>
              </a:rPr>
              <a:t>(&amp;c-&gt;</a:t>
            </a:r>
            <a:r>
              <a:rPr lang="en-US" altLang="ko-KR" sz="1400" dirty="0" err="1">
                <a:solidFill>
                  <a:prstClr val="black"/>
                </a:solidFill>
                <a:latin typeface="Courier New" pitchFamily="49" charset="0"/>
                <a:ea typeface="맑은 고딕" pitchFamily="50" charset="-127"/>
                <a:cs typeface="Courier New" pitchFamily="49" charset="0"/>
              </a:rPr>
              <a:t>llock</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threadID</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29         c-&gt;local[</a:t>
            </a:r>
            <a:r>
              <a:rPr lang="en-US" altLang="ko-KR" sz="1400" dirty="0" err="1">
                <a:solidFill>
                  <a:prstClr val="black"/>
                </a:solidFill>
                <a:latin typeface="Courier New" pitchFamily="49" charset="0"/>
                <a:ea typeface="맑은 고딕" pitchFamily="50" charset="-127"/>
                <a:cs typeface="Courier New" pitchFamily="49" charset="0"/>
              </a:rPr>
              <a:t>threadID</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err="1">
                <a:solidFill>
                  <a:prstClr val="black"/>
                </a:solidFill>
                <a:latin typeface="Courier New" pitchFamily="49" charset="0"/>
                <a:ea typeface="맑은 고딕" pitchFamily="50" charset="-127"/>
                <a:cs typeface="Courier New" pitchFamily="49" charset="0"/>
              </a:rPr>
              <a:t>amt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assumes </a:t>
            </a:r>
            <a:r>
              <a:rPr lang="en-US" altLang="ko-KR" sz="1400" dirty="0" err="1">
                <a:solidFill>
                  <a:srgbClr val="00B0F0"/>
                </a:solidFill>
                <a:latin typeface="Courier New" pitchFamily="49" charset="0"/>
                <a:ea typeface="맑은 고딕" pitchFamily="50" charset="-127"/>
                <a:cs typeface="Courier New" pitchFamily="49" charset="0"/>
              </a:rPr>
              <a:t>amt</a:t>
            </a:r>
            <a:r>
              <a:rPr lang="en-US" altLang="ko-KR" sz="1400" dirty="0">
                <a:solidFill>
                  <a:srgbClr val="00B0F0"/>
                </a:solidFill>
                <a:latin typeface="Courier New" pitchFamily="49" charset="0"/>
                <a:ea typeface="맑은 고딕" pitchFamily="50" charset="-127"/>
                <a:cs typeface="Courier New" pitchFamily="49" charset="0"/>
              </a:rPr>
              <a:t> &gt; 0</a:t>
            </a:r>
          </a:p>
          <a:p>
            <a:r>
              <a:rPr lang="en-US" altLang="ko-KR" sz="1400" dirty="0">
                <a:solidFill>
                  <a:prstClr val="black"/>
                </a:solidFill>
                <a:latin typeface="Courier New" pitchFamily="49" charset="0"/>
                <a:ea typeface="맑은 고딕" pitchFamily="50" charset="-127"/>
                <a:cs typeface="Courier New" pitchFamily="49" charset="0"/>
              </a:rPr>
              <a:t>30         </a:t>
            </a:r>
            <a:r>
              <a:rPr lang="en-US" altLang="ko-KR" sz="1400" dirty="0">
                <a:solidFill>
                  <a:srgbClr val="F79646">
                    <a:lumMod val="75000"/>
                  </a:srgbClr>
                </a:solidFill>
                <a:latin typeface="Courier New" pitchFamily="49" charset="0"/>
                <a:ea typeface="맑은 고딕" pitchFamily="50" charset="-127"/>
                <a:cs typeface="Courier New" pitchFamily="49" charset="0"/>
              </a:rPr>
              <a:t>if</a:t>
            </a:r>
            <a:r>
              <a:rPr lang="en-US" altLang="ko-KR" sz="1400" dirty="0">
                <a:solidFill>
                  <a:prstClr val="black"/>
                </a:solidFill>
                <a:latin typeface="Courier New" pitchFamily="49" charset="0"/>
                <a:ea typeface="맑은 고딕" pitchFamily="50" charset="-127"/>
                <a:cs typeface="Courier New" pitchFamily="49" charset="0"/>
              </a:rPr>
              <a:t> (c-&gt;local[</a:t>
            </a:r>
            <a:r>
              <a:rPr lang="en-US" altLang="ko-KR" sz="1400" dirty="0" err="1">
                <a:solidFill>
                  <a:prstClr val="black"/>
                </a:solidFill>
                <a:latin typeface="Courier New" pitchFamily="49" charset="0"/>
                <a:ea typeface="맑은 고딕" pitchFamily="50" charset="-127"/>
                <a:cs typeface="Courier New" pitchFamily="49" charset="0"/>
              </a:rPr>
              <a:t>threadID</a:t>
            </a:r>
            <a:r>
              <a:rPr lang="en-US" altLang="ko-KR" sz="1400" dirty="0">
                <a:solidFill>
                  <a:prstClr val="black"/>
                </a:solidFill>
                <a:latin typeface="Courier New" pitchFamily="49" charset="0"/>
                <a:ea typeface="맑은 고딕" pitchFamily="50" charset="-127"/>
                <a:cs typeface="Courier New" pitchFamily="49" charset="0"/>
              </a:rPr>
              <a:t>] &gt;= c-&gt;threshold) { </a:t>
            </a:r>
            <a:r>
              <a:rPr lang="en-US" altLang="ko-KR" sz="1400" dirty="0">
                <a:solidFill>
                  <a:srgbClr val="00B0F0"/>
                </a:solidFill>
                <a:latin typeface="Courier New" pitchFamily="49" charset="0"/>
                <a:ea typeface="맑은 고딕" pitchFamily="50" charset="-127"/>
                <a:cs typeface="Courier New" pitchFamily="49" charset="0"/>
              </a:rPr>
              <a:t>// transfer to global</a:t>
            </a:r>
          </a:p>
          <a:p>
            <a:r>
              <a:rPr lang="en-US" altLang="ko-KR" sz="1400" dirty="0">
                <a:solidFill>
                  <a:prstClr val="black"/>
                </a:solidFill>
                <a:latin typeface="Courier New" pitchFamily="49" charset="0"/>
                <a:ea typeface="맑은 고딕" pitchFamily="50" charset="-127"/>
                <a:cs typeface="Courier New" pitchFamily="49" charset="0"/>
              </a:rPr>
              <a:t>31             </a:t>
            </a:r>
            <a:r>
              <a:rPr lang="en-US" altLang="ko-KR" sz="1400" dirty="0" err="1">
                <a:solidFill>
                  <a:prstClr val="black"/>
                </a:solidFill>
                <a:latin typeface="Courier New" pitchFamily="49" charset="0"/>
                <a:ea typeface="맑은 고딕" pitchFamily="50" charset="-127"/>
                <a:cs typeface="Courier New" pitchFamily="49" charset="0"/>
              </a:rPr>
              <a:t>pthread_mutex_lock</a:t>
            </a:r>
            <a:r>
              <a:rPr lang="en-US" altLang="ko-KR" sz="1400" dirty="0">
                <a:solidFill>
                  <a:prstClr val="black"/>
                </a:solidFill>
                <a:latin typeface="Courier New" pitchFamily="49" charset="0"/>
                <a:ea typeface="맑은 고딕" pitchFamily="50" charset="-127"/>
                <a:cs typeface="Courier New" pitchFamily="49" charset="0"/>
              </a:rPr>
              <a:t>(&amp;c-&gt;</a:t>
            </a:r>
            <a:r>
              <a:rPr lang="en-US" altLang="ko-KR" sz="1400" dirty="0" err="1">
                <a:solidFill>
                  <a:prstClr val="black"/>
                </a:solidFill>
                <a:latin typeface="Courier New" pitchFamily="49" charset="0"/>
                <a:ea typeface="맑은 고딕" pitchFamily="50" charset="-127"/>
                <a:cs typeface="Courier New" pitchFamily="49" charset="0"/>
              </a:rPr>
              <a:t>glock</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32             c-&gt;global += c-&gt;local[</a:t>
            </a:r>
            <a:r>
              <a:rPr lang="en-US" altLang="ko-KR" sz="1400" dirty="0" err="1">
                <a:solidFill>
                  <a:prstClr val="black"/>
                </a:solidFill>
                <a:latin typeface="Courier New" pitchFamily="49" charset="0"/>
                <a:ea typeface="맑은 고딕" pitchFamily="50" charset="-127"/>
                <a:cs typeface="Courier New" pitchFamily="49" charset="0"/>
              </a:rPr>
              <a:t>threadID</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33             </a:t>
            </a:r>
            <a:r>
              <a:rPr lang="en-US" altLang="ko-KR" sz="1400" dirty="0" err="1">
                <a:solidFill>
                  <a:prstClr val="black"/>
                </a:solidFill>
                <a:latin typeface="Courier New" pitchFamily="49" charset="0"/>
                <a:ea typeface="맑은 고딕" pitchFamily="50" charset="-127"/>
                <a:cs typeface="Courier New" pitchFamily="49" charset="0"/>
              </a:rPr>
              <a:t>pthread_mutex_unlock</a:t>
            </a:r>
            <a:r>
              <a:rPr lang="en-US" altLang="ko-KR" sz="1400" dirty="0">
                <a:solidFill>
                  <a:prstClr val="black"/>
                </a:solidFill>
                <a:latin typeface="Courier New" pitchFamily="49" charset="0"/>
                <a:ea typeface="맑은 고딕" pitchFamily="50" charset="-127"/>
                <a:cs typeface="Courier New" pitchFamily="49" charset="0"/>
              </a:rPr>
              <a:t>(&amp;c-&gt;</a:t>
            </a:r>
            <a:r>
              <a:rPr lang="en-US" altLang="ko-KR" sz="1400" dirty="0" err="1">
                <a:solidFill>
                  <a:prstClr val="black"/>
                </a:solidFill>
                <a:latin typeface="Courier New" pitchFamily="49" charset="0"/>
                <a:ea typeface="맑은 고딕" pitchFamily="50" charset="-127"/>
                <a:cs typeface="Courier New" pitchFamily="49" charset="0"/>
              </a:rPr>
              <a:t>glock</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34             c-&gt;local[</a:t>
            </a:r>
            <a:r>
              <a:rPr lang="en-US" altLang="ko-KR" sz="1400" dirty="0" err="1">
                <a:solidFill>
                  <a:prstClr val="black"/>
                </a:solidFill>
                <a:latin typeface="Courier New" pitchFamily="49" charset="0"/>
                <a:ea typeface="맑은 고딕" pitchFamily="50" charset="-127"/>
                <a:cs typeface="Courier New" pitchFamily="49" charset="0"/>
              </a:rPr>
              <a:t>threadID</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35         }</a:t>
            </a:r>
          </a:p>
          <a:p>
            <a:r>
              <a:rPr lang="en-US" altLang="ko-KR" sz="1400" dirty="0">
                <a:solidFill>
                  <a:prstClr val="black"/>
                </a:solidFill>
                <a:latin typeface="Courier New" pitchFamily="49" charset="0"/>
                <a:ea typeface="맑은 고딕" pitchFamily="50" charset="-127"/>
                <a:cs typeface="Courier New" pitchFamily="49" charset="0"/>
              </a:rPr>
              <a:t>36         </a:t>
            </a:r>
            <a:r>
              <a:rPr lang="en-US" altLang="ko-KR" sz="1400" dirty="0" err="1">
                <a:solidFill>
                  <a:prstClr val="black"/>
                </a:solidFill>
                <a:latin typeface="Courier New" pitchFamily="49" charset="0"/>
                <a:ea typeface="맑은 고딕" pitchFamily="50" charset="-127"/>
                <a:cs typeface="Courier New" pitchFamily="49" charset="0"/>
              </a:rPr>
              <a:t>pthread_mutex_unlock</a:t>
            </a:r>
            <a:r>
              <a:rPr lang="en-US" altLang="ko-KR" sz="1400" dirty="0">
                <a:solidFill>
                  <a:prstClr val="black"/>
                </a:solidFill>
                <a:latin typeface="Courier New" pitchFamily="49" charset="0"/>
                <a:ea typeface="맑은 고딕" pitchFamily="50" charset="-127"/>
                <a:cs typeface="Courier New" pitchFamily="49" charset="0"/>
              </a:rPr>
              <a:t>(&amp;c-&gt;</a:t>
            </a:r>
            <a:r>
              <a:rPr lang="en-US" altLang="ko-KR" sz="1400" dirty="0" err="1">
                <a:solidFill>
                  <a:prstClr val="black"/>
                </a:solidFill>
                <a:latin typeface="Courier New" pitchFamily="49" charset="0"/>
                <a:ea typeface="맑은 고딕" pitchFamily="50" charset="-127"/>
                <a:cs typeface="Courier New" pitchFamily="49" charset="0"/>
              </a:rPr>
              <a:t>llock</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threadID</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37     }</a:t>
            </a:r>
          </a:p>
          <a:p>
            <a:r>
              <a:rPr lang="en-US" altLang="ko-KR" sz="1400" dirty="0">
                <a:solidFill>
                  <a:prstClr val="black"/>
                </a:solidFill>
                <a:latin typeface="Courier New" pitchFamily="49" charset="0"/>
                <a:ea typeface="맑은 고딕" pitchFamily="50" charset="-127"/>
                <a:cs typeface="Courier New" pitchFamily="49" charset="0"/>
              </a:rPr>
              <a:t>38</a:t>
            </a:r>
          </a:p>
          <a:p>
            <a:r>
              <a:rPr lang="en-US" altLang="ko-KR" sz="1400" dirty="0">
                <a:solidFill>
                  <a:prstClr val="black"/>
                </a:solidFill>
                <a:latin typeface="Courier New" pitchFamily="49" charset="0"/>
                <a:ea typeface="맑은 고딕" pitchFamily="50" charset="-127"/>
                <a:cs typeface="Courier New" pitchFamily="49" charset="0"/>
              </a:rPr>
              <a:t>39     </a:t>
            </a:r>
            <a:r>
              <a:rPr lang="en-US" altLang="ko-KR" sz="1400" dirty="0">
                <a:solidFill>
                  <a:srgbClr val="00B0F0"/>
                </a:solidFill>
                <a:latin typeface="Courier New" pitchFamily="49" charset="0"/>
                <a:ea typeface="맑은 고딕" pitchFamily="50" charset="-127"/>
                <a:cs typeface="Courier New" pitchFamily="49" charset="0"/>
              </a:rPr>
              <a:t>// get: just return global amount (which may not be perfect)</a:t>
            </a:r>
          </a:p>
          <a:p>
            <a:r>
              <a:rPr lang="en-US" altLang="ko-KR" sz="1400" dirty="0">
                <a:solidFill>
                  <a:prstClr val="black"/>
                </a:solidFill>
                <a:latin typeface="Courier New" pitchFamily="49" charset="0"/>
                <a:ea typeface="맑은 고딕" pitchFamily="50" charset="-127"/>
                <a:cs typeface="Courier New" pitchFamily="49" charset="0"/>
              </a:rPr>
              <a:t>40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get(</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 *c) {</a:t>
            </a:r>
          </a:p>
          <a:p>
            <a:r>
              <a:rPr lang="en-US" altLang="ko-KR" sz="1400" dirty="0">
                <a:solidFill>
                  <a:prstClr val="black"/>
                </a:solidFill>
                <a:latin typeface="Courier New" pitchFamily="49" charset="0"/>
                <a:ea typeface="맑은 고딕" pitchFamily="50" charset="-127"/>
                <a:cs typeface="Courier New" pitchFamily="49" charset="0"/>
              </a:rPr>
              <a:t>41         </a:t>
            </a:r>
            <a:r>
              <a:rPr lang="en-US" altLang="ko-KR" sz="1400" dirty="0" err="1">
                <a:solidFill>
                  <a:prstClr val="black"/>
                </a:solidFill>
                <a:latin typeface="Courier New" pitchFamily="49" charset="0"/>
                <a:ea typeface="맑은 고딕" pitchFamily="50" charset="-127"/>
                <a:cs typeface="Courier New" pitchFamily="49" charset="0"/>
              </a:rPr>
              <a:t>pthread_mutex_lock</a:t>
            </a:r>
            <a:r>
              <a:rPr lang="en-US" altLang="ko-KR" sz="1400" dirty="0">
                <a:solidFill>
                  <a:prstClr val="black"/>
                </a:solidFill>
                <a:latin typeface="Courier New" pitchFamily="49" charset="0"/>
                <a:ea typeface="맑은 고딕" pitchFamily="50" charset="-127"/>
                <a:cs typeface="Courier New" pitchFamily="49" charset="0"/>
              </a:rPr>
              <a:t>(&amp;c-&gt;</a:t>
            </a:r>
            <a:r>
              <a:rPr lang="en-US" altLang="ko-KR" sz="1400" dirty="0" err="1">
                <a:solidFill>
                  <a:prstClr val="black"/>
                </a:solidFill>
                <a:latin typeface="Courier New" pitchFamily="49" charset="0"/>
                <a:ea typeface="맑은 고딕" pitchFamily="50" charset="-127"/>
                <a:cs typeface="Courier New" pitchFamily="49" charset="0"/>
              </a:rPr>
              <a:t>glock</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42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val</a:t>
            </a:r>
            <a:r>
              <a:rPr lang="en-US" altLang="ko-KR" sz="1400" dirty="0">
                <a:solidFill>
                  <a:prstClr val="black"/>
                </a:solidFill>
                <a:latin typeface="Courier New" pitchFamily="49" charset="0"/>
                <a:ea typeface="맑은 고딕" pitchFamily="50" charset="-127"/>
                <a:cs typeface="Courier New" pitchFamily="49" charset="0"/>
              </a:rPr>
              <a:t> = c-&gt;global;</a:t>
            </a:r>
          </a:p>
          <a:p>
            <a:r>
              <a:rPr lang="en-US" altLang="ko-KR" sz="1400" dirty="0">
                <a:solidFill>
                  <a:prstClr val="black"/>
                </a:solidFill>
                <a:latin typeface="Courier New" pitchFamily="49" charset="0"/>
                <a:ea typeface="맑은 고딕" pitchFamily="50" charset="-127"/>
                <a:cs typeface="Courier New" pitchFamily="49" charset="0"/>
              </a:rPr>
              <a:t>43         </a:t>
            </a:r>
            <a:r>
              <a:rPr lang="en-US" altLang="ko-KR" sz="1400" dirty="0" err="1">
                <a:solidFill>
                  <a:prstClr val="black"/>
                </a:solidFill>
                <a:latin typeface="Courier New" pitchFamily="49" charset="0"/>
                <a:ea typeface="맑은 고딕" pitchFamily="50" charset="-127"/>
                <a:cs typeface="Courier New" pitchFamily="49" charset="0"/>
              </a:rPr>
              <a:t>pthread_mutex_unlock</a:t>
            </a:r>
            <a:r>
              <a:rPr lang="en-US" altLang="ko-KR" sz="1400" dirty="0">
                <a:solidFill>
                  <a:prstClr val="black"/>
                </a:solidFill>
                <a:latin typeface="Courier New" pitchFamily="49" charset="0"/>
                <a:ea typeface="맑은 고딕" pitchFamily="50" charset="-127"/>
                <a:cs typeface="Courier New" pitchFamily="49" charset="0"/>
              </a:rPr>
              <a:t>(&amp;c-&gt;</a:t>
            </a:r>
            <a:r>
              <a:rPr lang="en-US" altLang="ko-KR" sz="1400" dirty="0" err="1">
                <a:solidFill>
                  <a:prstClr val="black"/>
                </a:solidFill>
                <a:latin typeface="Courier New" pitchFamily="49" charset="0"/>
                <a:ea typeface="맑은 고딕" pitchFamily="50" charset="-127"/>
                <a:cs typeface="Courier New" pitchFamily="49" charset="0"/>
              </a:rPr>
              <a:t>glock</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44         </a:t>
            </a:r>
            <a:r>
              <a:rPr lang="en-US" altLang="ko-KR" sz="1400" dirty="0">
                <a:solidFill>
                  <a:srgbClr val="F79646">
                    <a:lumMod val="75000"/>
                  </a:srgbClr>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val</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only approximate!</a:t>
            </a:r>
          </a:p>
          <a:p>
            <a:r>
              <a:rPr lang="en-US" altLang="ko-KR" sz="1400" dirty="0">
                <a:solidFill>
                  <a:prstClr val="black"/>
                </a:solidFill>
                <a:latin typeface="Courier New" pitchFamily="49" charset="0"/>
                <a:ea typeface="맑은 고딕" pitchFamily="50" charset="-127"/>
                <a:cs typeface="Courier New" pitchFamily="49" charset="0"/>
              </a:rPr>
              <a:t>45     }</a:t>
            </a:r>
          </a:p>
        </p:txBody>
      </p:sp>
    </p:spTree>
    <p:extLst>
      <p:ext uri="{BB962C8B-B14F-4D97-AF65-F5344CB8AC3E}">
        <p14:creationId xmlns:p14="http://schemas.microsoft.com/office/powerpoint/2010/main" val="124499342"/>
      </p:ext>
    </p:extLst>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Concurrent Linked Lists</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16</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467544" y="1878216"/>
            <a:ext cx="7992888" cy="3539430"/>
          </a:xfrm>
          <a:prstGeom prst="rect">
            <a:avLst/>
          </a:prstGeom>
          <a:solidFill>
            <a:schemeClr val="bg1"/>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a:solidFill>
                  <a:prstClr val="black"/>
                </a:solidFill>
                <a:latin typeface="Courier New" pitchFamily="49" charset="0"/>
                <a:ea typeface="맑은 고딕" pitchFamily="50" charset="-127"/>
                <a:cs typeface="Courier New" pitchFamily="49" charset="0"/>
              </a:rPr>
              <a:t>1 	</a:t>
            </a:r>
            <a:r>
              <a:rPr lang="en-US" altLang="ko-KR" sz="1400" dirty="0">
                <a:solidFill>
                  <a:srgbClr val="00B0F0"/>
                </a:solidFill>
                <a:latin typeface="Courier New" pitchFamily="49" charset="0"/>
                <a:ea typeface="맑은 고딕" pitchFamily="50" charset="-127"/>
                <a:cs typeface="Courier New" pitchFamily="49" charset="0"/>
              </a:rPr>
              <a:t>// basic node structure</a:t>
            </a:r>
          </a:p>
          <a:p>
            <a:r>
              <a:rPr lang="en-US" altLang="ko-KR" sz="1400" dirty="0">
                <a:solidFill>
                  <a:prstClr val="black"/>
                </a:solidFill>
                <a:latin typeface="Courier New" pitchFamily="49" charset="0"/>
                <a:ea typeface="맑은 고딕" pitchFamily="50" charset="-127"/>
                <a:cs typeface="Courier New" pitchFamily="49" charset="0"/>
              </a:rPr>
              <a:t>2 	</a:t>
            </a:r>
            <a:r>
              <a:rPr lang="en-US" altLang="ko-KR" sz="1400" dirty="0" err="1">
                <a:solidFill>
                  <a:srgbClr val="00B050"/>
                </a:solidFill>
                <a:latin typeface="Courier New" pitchFamily="49" charset="0"/>
                <a:ea typeface="맑은 고딕" pitchFamily="50" charset="-127"/>
                <a:cs typeface="Courier New" pitchFamily="49" charset="0"/>
              </a:rPr>
              <a:t>typedef</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struct</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a:solidFill>
                  <a:prstClr val="black"/>
                </a:solidFill>
                <a:latin typeface="Courier New" pitchFamily="49" charset="0"/>
                <a:ea typeface="맑은 고딕" pitchFamily="50" charset="-127"/>
                <a:cs typeface="Courier New" pitchFamily="49" charset="0"/>
              </a:rPr>
              <a:t>__</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3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key;</a:t>
            </a:r>
          </a:p>
          <a:p>
            <a:r>
              <a:rPr lang="en-US" altLang="ko-KR" sz="1400" dirty="0">
                <a:solidFill>
                  <a:prstClr val="black"/>
                </a:solidFill>
                <a:latin typeface="Courier New" pitchFamily="49" charset="0"/>
                <a:ea typeface="맑은 고딕" pitchFamily="50" charset="-127"/>
                <a:cs typeface="Courier New" pitchFamily="49" charset="0"/>
              </a:rPr>
              <a:t>4 		</a:t>
            </a:r>
            <a:r>
              <a:rPr lang="en-US" altLang="ko-KR" sz="1400" dirty="0" err="1">
                <a:solidFill>
                  <a:prstClr val="black"/>
                </a:solidFill>
                <a:latin typeface="Courier New" pitchFamily="49" charset="0"/>
                <a:ea typeface="맑은 고딕" pitchFamily="50" charset="-127"/>
                <a:cs typeface="Courier New" pitchFamily="49" charset="0"/>
              </a:rPr>
              <a:t>struct</a:t>
            </a:r>
            <a:r>
              <a:rPr lang="en-US" altLang="ko-KR" sz="1400" dirty="0">
                <a:solidFill>
                  <a:prstClr val="black"/>
                </a:solidFill>
                <a:latin typeface="Courier New" pitchFamily="49" charset="0"/>
                <a:ea typeface="맑은 고딕" pitchFamily="50" charset="-127"/>
                <a:cs typeface="Courier New" pitchFamily="49" charset="0"/>
              </a:rPr>
              <a:t> __</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 *next;</a:t>
            </a:r>
          </a:p>
          <a:p>
            <a:r>
              <a:rPr lang="en-US" altLang="ko-KR" sz="1400" dirty="0">
                <a:solidFill>
                  <a:prstClr val="black"/>
                </a:solidFill>
                <a:latin typeface="Courier New" pitchFamily="49" charset="0"/>
                <a:ea typeface="맑은 고딕" pitchFamily="50" charset="-127"/>
                <a:cs typeface="Courier New" pitchFamily="49" charset="0"/>
              </a:rPr>
              <a:t>5 	} </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6</a:t>
            </a:r>
          </a:p>
          <a:p>
            <a:r>
              <a:rPr lang="en-US" altLang="ko-KR" sz="1400" dirty="0">
                <a:solidFill>
                  <a:prstClr val="black"/>
                </a:solidFill>
                <a:latin typeface="Courier New" pitchFamily="49" charset="0"/>
                <a:ea typeface="맑은 고딕" pitchFamily="50" charset="-127"/>
                <a:cs typeface="Courier New" pitchFamily="49" charset="0"/>
              </a:rPr>
              <a:t>7 	</a:t>
            </a:r>
            <a:r>
              <a:rPr lang="en-US" altLang="ko-KR" sz="1400" dirty="0">
                <a:solidFill>
                  <a:srgbClr val="00B0F0"/>
                </a:solidFill>
                <a:latin typeface="Courier New" pitchFamily="49" charset="0"/>
                <a:ea typeface="맑은 고딕" pitchFamily="50" charset="-127"/>
                <a:cs typeface="Courier New" pitchFamily="49" charset="0"/>
              </a:rPr>
              <a:t>// basic list structure (one used per list)</a:t>
            </a:r>
          </a:p>
          <a:p>
            <a:r>
              <a:rPr lang="en-US" altLang="ko-KR" sz="1400" dirty="0">
                <a:solidFill>
                  <a:prstClr val="black"/>
                </a:solidFill>
                <a:latin typeface="Courier New" pitchFamily="49" charset="0"/>
                <a:ea typeface="맑은 고딕" pitchFamily="50" charset="-127"/>
                <a:cs typeface="Courier New" pitchFamily="49" charset="0"/>
              </a:rPr>
              <a:t>8 	</a:t>
            </a:r>
            <a:r>
              <a:rPr lang="en-US" altLang="ko-KR" sz="1400" dirty="0" err="1">
                <a:solidFill>
                  <a:srgbClr val="00B050"/>
                </a:solidFill>
                <a:latin typeface="Courier New" pitchFamily="49" charset="0"/>
                <a:ea typeface="맑은 고딕" pitchFamily="50" charset="-127"/>
                <a:cs typeface="Courier New" pitchFamily="49" charset="0"/>
              </a:rPr>
              <a:t>typedef</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struct</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a:solidFill>
                  <a:prstClr val="black"/>
                </a:solidFill>
                <a:latin typeface="Courier New" pitchFamily="49" charset="0"/>
                <a:ea typeface="맑은 고딕" pitchFamily="50" charset="-127"/>
                <a:cs typeface="Courier New" pitchFamily="49" charset="0"/>
              </a:rPr>
              <a:t>__</a:t>
            </a:r>
            <a:r>
              <a:rPr lang="en-US" altLang="ko-KR" sz="1400" dirty="0" err="1">
                <a:solidFill>
                  <a:prstClr val="black"/>
                </a:solidFill>
                <a:latin typeface="Courier New" pitchFamily="49" charset="0"/>
                <a:ea typeface="맑은 고딕" pitchFamily="50" charset="-127"/>
                <a:cs typeface="Courier New" pitchFamily="49" charset="0"/>
              </a:rPr>
              <a:t>list_t</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9 		</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 *head;</a:t>
            </a:r>
          </a:p>
          <a:p>
            <a:r>
              <a:rPr lang="en-US" altLang="ko-KR" sz="1400" dirty="0">
                <a:solidFill>
                  <a:prstClr val="black"/>
                </a:solidFill>
                <a:latin typeface="Courier New" pitchFamily="49" charset="0"/>
                <a:ea typeface="맑은 고딕" pitchFamily="50" charset="-127"/>
                <a:cs typeface="Courier New" pitchFamily="49" charset="0"/>
              </a:rPr>
              <a:t>10 		</a:t>
            </a:r>
            <a:r>
              <a:rPr lang="en-US" altLang="ko-KR" sz="1400" dirty="0" err="1">
                <a:solidFill>
                  <a:prstClr val="black"/>
                </a:solidFill>
                <a:latin typeface="Courier New" pitchFamily="49" charset="0"/>
                <a:ea typeface="맑은 고딕" pitchFamily="50" charset="-127"/>
                <a:cs typeface="Courier New" pitchFamily="49" charset="0"/>
              </a:rPr>
              <a:t>pthread_mutex_t</a:t>
            </a:r>
            <a:r>
              <a:rPr lang="en-US" altLang="ko-KR" sz="1400" dirty="0">
                <a:solidFill>
                  <a:prstClr val="black"/>
                </a:solidFill>
                <a:latin typeface="Courier New" pitchFamily="49" charset="0"/>
                <a:ea typeface="맑은 고딕" pitchFamily="50" charset="-127"/>
                <a:cs typeface="Courier New" pitchFamily="49" charset="0"/>
              </a:rPr>
              <a:t> lock;</a:t>
            </a:r>
          </a:p>
          <a:p>
            <a:r>
              <a:rPr lang="en-US" altLang="ko-KR" sz="1400" dirty="0">
                <a:solidFill>
                  <a:prstClr val="black"/>
                </a:solidFill>
                <a:latin typeface="Courier New" pitchFamily="49" charset="0"/>
                <a:ea typeface="맑은 고딕" pitchFamily="50" charset="-127"/>
                <a:cs typeface="Courier New" pitchFamily="49" charset="0"/>
              </a:rPr>
              <a:t>11 	} </a:t>
            </a:r>
            <a:r>
              <a:rPr lang="en-US" altLang="ko-KR" sz="1400" dirty="0" err="1">
                <a:solidFill>
                  <a:prstClr val="black"/>
                </a:solidFill>
                <a:latin typeface="Courier New" pitchFamily="49" charset="0"/>
                <a:ea typeface="맑은 고딕" pitchFamily="50" charset="-127"/>
                <a:cs typeface="Courier New" pitchFamily="49" charset="0"/>
              </a:rPr>
              <a:t>list_t</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12</a:t>
            </a:r>
          </a:p>
          <a:p>
            <a:r>
              <a:rPr lang="en-US" altLang="ko-KR" sz="1400" dirty="0">
                <a:solidFill>
                  <a:prstClr val="black"/>
                </a:solidFill>
                <a:latin typeface="Courier New" pitchFamily="49" charset="0"/>
                <a:ea typeface="맑은 고딕" pitchFamily="50" charset="-127"/>
                <a:cs typeface="Courier New" pitchFamily="49" charset="0"/>
              </a:rPr>
              <a:t>13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List_Init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list_t</a:t>
            </a:r>
            <a:r>
              <a:rPr lang="en-US" altLang="ko-KR" sz="1400" dirty="0">
                <a:solidFill>
                  <a:prstClr val="black"/>
                </a:solidFill>
                <a:latin typeface="Courier New" pitchFamily="49" charset="0"/>
                <a:ea typeface="맑은 고딕" pitchFamily="50" charset="-127"/>
                <a:cs typeface="Courier New" pitchFamily="49" charset="0"/>
              </a:rPr>
              <a:t> *L) {</a:t>
            </a:r>
          </a:p>
          <a:p>
            <a:r>
              <a:rPr lang="en-US" altLang="ko-KR" sz="1400" dirty="0">
                <a:solidFill>
                  <a:prstClr val="black"/>
                </a:solidFill>
                <a:latin typeface="Courier New" pitchFamily="49" charset="0"/>
                <a:ea typeface="맑은 고딕" pitchFamily="50" charset="-127"/>
                <a:cs typeface="Courier New" pitchFamily="49" charset="0"/>
              </a:rPr>
              <a:t>14 		L-&gt;head = </a:t>
            </a:r>
            <a:r>
              <a:rPr lang="en-US" altLang="ko-KR" sz="1400" dirty="0">
                <a:solidFill>
                  <a:srgbClr val="FF0000"/>
                </a:solidFill>
                <a:latin typeface="Courier New" pitchFamily="49" charset="0"/>
                <a:ea typeface="맑은 고딕" pitchFamily="50" charset="-127"/>
                <a:cs typeface="Courier New" pitchFamily="49" charset="0"/>
              </a:rPr>
              <a:t>NULL</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15 		</a:t>
            </a:r>
            <a:r>
              <a:rPr lang="en-US" altLang="ko-KR" sz="1400" dirty="0" err="1">
                <a:solidFill>
                  <a:prstClr val="black"/>
                </a:solidFill>
                <a:latin typeface="Courier New" pitchFamily="49" charset="0"/>
                <a:ea typeface="맑은 고딕" pitchFamily="50" charset="-127"/>
                <a:cs typeface="Courier New" pitchFamily="49" charset="0"/>
              </a:rPr>
              <a:t>pthread_mutex_init</a:t>
            </a:r>
            <a:r>
              <a:rPr lang="en-US" altLang="ko-KR" sz="1400" dirty="0">
                <a:solidFill>
                  <a:prstClr val="black"/>
                </a:solidFill>
                <a:latin typeface="Courier New" pitchFamily="49" charset="0"/>
                <a:ea typeface="맑은 고딕" pitchFamily="50" charset="-127"/>
                <a:cs typeface="Courier New" pitchFamily="49" charset="0"/>
              </a:rPr>
              <a:t>(&amp;L-&gt;lock, </a:t>
            </a:r>
            <a:r>
              <a:rPr lang="en-US" altLang="ko-KR" sz="1400" dirty="0">
                <a:solidFill>
                  <a:srgbClr val="FF0000"/>
                </a:solidFill>
                <a:latin typeface="Courier New" pitchFamily="49" charset="0"/>
                <a:ea typeface="맑은 고딕" pitchFamily="50" charset="-127"/>
                <a:cs typeface="Courier New" pitchFamily="49" charset="0"/>
              </a:rPr>
              <a:t>NULL</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16 	}</a:t>
            </a:r>
          </a:p>
        </p:txBody>
      </p:sp>
    </p:spTree>
    <p:extLst>
      <p:ext uri="{BB962C8B-B14F-4D97-AF65-F5344CB8AC3E}">
        <p14:creationId xmlns:p14="http://schemas.microsoft.com/office/powerpoint/2010/main" val="3069589447"/>
      </p:ext>
    </p:extLst>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35834" y="-42203"/>
            <a:ext cx="8786812" cy="585787"/>
          </a:xfrm>
        </p:spPr>
        <p:txBody>
          <a:bodyPr/>
          <a:lstStyle/>
          <a:p>
            <a:r>
              <a:rPr lang="en-US" altLang="ko-KR" sz="2000" dirty="0"/>
              <a:t>Concurrent Linked Lists (Cont.)</a:t>
            </a:r>
            <a:endParaRPr lang="ko-KR" altLang="en-US" sz="2000"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17</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632796" y="441889"/>
            <a:ext cx="7992888" cy="6124754"/>
          </a:xfrm>
          <a:prstGeom prst="rect">
            <a:avLst/>
          </a:prstGeom>
          <a:solidFill>
            <a:schemeClr val="bg1"/>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a:solidFill>
                  <a:prstClr val="black"/>
                </a:solidFill>
                <a:latin typeface="Courier New" pitchFamily="49" charset="0"/>
                <a:ea typeface="맑은 고딕" pitchFamily="50" charset="-127"/>
                <a:cs typeface="Courier New" pitchFamily="49" charset="0"/>
              </a:rPr>
              <a:t>18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List_Insert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list_t</a:t>
            </a:r>
            <a:r>
              <a:rPr lang="en-US" altLang="ko-KR" sz="1400" dirty="0">
                <a:solidFill>
                  <a:prstClr val="black"/>
                </a:solidFill>
                <a:latin typeface="Courier New" pitchFamily="49" charset="0"/>
                <a:ea typeface="맑은 고딕" pitchFamily="50" charset="-127"/>
                <a:cs typeface="Courier New" pitchFamily="49" charset="0"/>
              </a:rPr>
              <a:t> *L,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key) {</a:t>
            </a:r>
          </a:p>
          <a:p>
            <a:r>
              <a:rPr lang="en-US" altLang="ko-KR" sz="1400" dirty="0">
                <a:solidFill>
                  <a:prstClr val="black"/>
                </a:solidFill>
                <a:latin typeface="Courier New" pitchFamily="49" charset="0"/>
                <a:ea typeface="맑은 고딕" pitchFamily="50" charset="-127"/>
                <a:cs typeface="Courier New" pitchFamily="49" charset="0"/>
              </a:rPr>
              <a:t>19 		</a:t>
            </a:r>
            <a:r>
              <a:rPr lang="en-US" altLang="ko-KR" sz="1400" dirty="0" err="1">
                <a:solidFill>
                  <a:prstClr val="black"/>
                </a:solidFill>
                <a:latin typeface="Courier New" pitchFamily="49" charset="0"/>
                <a:ea typeface="맑은 고딕" pitchFamily="50" charset="-127"/>
                <a:cs typeface="Courier New" pitchFamily="49" charset="0"/>
              </a:rPr>
              <a:t>pthread_mutex_lock</a:t>
            </a:r>
            <a:r>
              <a:rPr lang="en-US" altLang="ko-KR" sz="1400" dirty="0">
                <a:solidFill>
                  <a:prstClr val="black"/>
                </a:solidFill>
                <a:latin typeface="Courier New" pitchFamily="49" charset="0"/>
                <a:ea typeface="맑은 고딕" pitchFamily="50" charset="-127"/>
                <a:cs typeface="Courier New" pitchFamily="49" charset="0"/>
              </a:rPr>
              <a:t>(&amp;L-&gt;lock);</a:t>
            </a:r>
          </a:p>
          <a:p>
            <a:r>
              <a:rPr lang="en-US" altLang="ko-KR" sz="1400" dirty="0">
                <a:solidFill>
                  <a:prstClr val="black"/>
                </a:solidFill>
                <a:latin typeface="Courier New" pitchFamily="49" charset="0"/>
                <a:ea typeface="맑은 고딕" pitchFamily="50" charset="-127"/>
                <a:cs typeface="Courier New" pitchFamily="49" charset="0"/>
              </a:rPr>
              <a:t>20 		</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 *new = </a:t>
            </a:r>
            <a:r>
              <a:rPr lang="en-US" altLang="ko-KR" sz="1400" dirty="0" err="1">
                <a:solidFill>
                  <a:prstClr val="black"/>
                </a:solidFill>
                <a:latin typeface="Courier New" pitchFamily="49" charset="0"/>
                <a:ea typeface="맑은 고딕" pitchFamily="50" charset="-127"/>
                <a:cs typeface="Courier New" pitchFamily="49" charset="0"/>
              </a:rPr>
              <a:t>malloc</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sizeof</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21 		if (new == </a:t>
            </a:r>
            <a:r>
              <a:rPr lang="en-US" altLang="ko-KR" sz="1400" dirty="0">
                <a:solidFill>
                  <a:srgbClr val="FF0000"/>
                </a:solidFill>
                <a:latin typeface="Courier New" pitchFamily="49" charset="0"/>
                <a:ea typeface="맑은 고딕" pitchFamily="50" charset="-127"/>
                <a:cs typeface="Courier New" pitchFamily="49" charset="0"/>
              </a:rPr>
              <a:t>NULL</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22 			</a:t>
            </a:r>
            <a:r>
              <a:rPr lang="en-US" altLang="ko-KR" sz="1400" dirty="0" err="1">
                <a:solidFill>
                  <a:prstClr val="black"/>
                </a:solidFill>
                <a:latin typeface="Courier New" pitchFamily="49" charset="0"/>
                <a:ea typeface="맑은 고딕" pitchFamily="50" charset="-127"/>
                <a:cs typeface="Courier New" pitchFamily="49" charset="0"/>
              </a:rPr>
              <a:t>perror</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malloc</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23 			</a:t>
            </a:r>
            <a:r>
              <a:rPr lang="en-US" altLang="ko-KR" sz="1400" dirty="0" err="1">
                <a:solidFill>
                  <a:prstClr val="black"/>
                </a:solidFill>
                <a:latin typeface="Courier New" pitchFamily="49" charset="0"/>
                <a:ea typeface="맑은 고딕" pitchFamily="50" charset="-127"/>
                <a:cs typeface="Courier New" pitchFamily="49" charset="0"/>
              </a:rPr>
              <a:t>pthread_mutex_unlock</a:t>
            </a:r>
            <a:r>
              <a:rPr lang="en-US" altLang="ko-KR" sz="1400" dirty="0">
                <a:solidFill>
                  <a:prstClr val="black"/>
                </a:solidFill>
                <a:latin typeface="Courier New" pitchFamily="49" charset="0"/>
                <a:ea typeface="맑은 고딕" pitchFamily="50" charset="-127"/>
                <a:cs typeface="Courier New" pitchFamily="49" charset="0"/>
              </a:rPr>
              <a:t>(&amp;L-&gt;lock);</a:t>
            </a:r>
          </a:p>
          <a:p>
            <a:r>
              <a:rPr lang="en-US" altLang="ko-KR" sz="1400" dirty="0">
                <a:solidFill>
                  <a:prstClr val="black"/>
                </a:solidFill>
                <a:latin typeface="Courier New" pitchFamily="49" charset="0"/>
                <a:ea typeface="맑은 고딕" pitchFamily="50" charset="-127"/>
                <a:cs typeface="Courier New" pitchFamily="49" charset="0"/>
              </a:rPr>
              <a:t>24 			return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fail</a:t>
            </a:r>
          </a:p>
          <a:p>
            <a:r>
              <a:rPr lang="en-US" altLang="ko-KR" sz="1400" dirty="0">
                <a:solidFill>
                  <a:prstClr val="black"/>
                </a:solidFill>
                <a:latin typeface="Courier New" pitchFamily="49" charset="0"/>
                <a:ea typeface="맑은 고딕" pitchFamily="50" charset="-127"/>
                <a:cs typeface="Courier New" pitchFamily="49" charset="0"/>
              </a:rPr>
              <a:t>25 		}</a:t>
            </a:r>
          </a:p>
          <a:p>
            <a:r>
              <a:rPr lang="en-US" altLang="ko-KR" sz="1400" dirty="0">
                <a:solidFill>
                  <a:prstClr val="black"/>
                </a:solidFill>
                <a:latin typeface="Courier New" pitchFamily="49" charset="0"/>
                <a:ea typeface="맑은 고딕" pitchFamily="50" charset="-127"/>
                <a:cs typeface="Courier New" pitchFamily="49" charset="0"/>
              </a:rPr>
              <a:t>26 		new-&gt;key = key;</a:t>
            </a:r>
          </a:p>
          <a:p>
            <a:r>
              <a:rPr lang="en-US" altLang="ko-KR" sz="1400" dirty="0">
                <a:solidFill>
                  <a:prstClr val="black"/>
                </a:solidFill>
                <a:latin typeface="Courier New" pitchFamily="49" charset="0"/>
                <a:ea typeface="맑은 고딕" pitchFamily="50" charset="-127"/>
                <a:cs typeface="Courier New" pitchFamily="49" charset="0"/>
              </a:rPr>
              <a:t>27 		new-&gt;next = L-&gt;head;</a:t>
            </a:r>
          </a:p>
          <a:p>
            <a:r>
              <a:rPr lang="en-US" altLang="ko-KR" sz="1400" dirty="0">
                <a:solidFill>
                  <a:prstClr val="black"/>
                </a:solidFill>
                <a:latin typeface="Courier New" pitchFamily="49" charset="0"/>
                <a:ea typeface="맑은 고딕" pitchFamily="50" charset="-127"/>
                <a:cs typeface="Courier New" pitchFamily="49" charset="0"/>
              </a:rPr>
              <a:t>28 		L-&gt;head = new;</a:t>
            </a:r>
          </a:p>
          <a:p>
            <a:r>
              <a:rPr lang="en-US" altLang="ko-KR" sz="1400" dirty="0">
                <a:solidFill>
                  <a:prstClr val="black"/>
                </a:solidFill>
                <a:latin typeface="Courier New" pitchFamily="49" charset="0"/>
                <a:ea typeface="맑은 고딕" pitchFamily="50" charset="-127"/>
                <a:cs typeface="Courier New" pitchFamily="49" charset="0"/>
              </a:rPr>
              <a:t>29 		</a:t>
            </a:r>
            <a:r>
              <a:rPr lang="en-US" altLang="ko-KR" sz="1400" dirty="0" err="1">
                <a:solidFill>
                  <a:prstClr val="black"/>
                </a:solidFill>
                <a:latin typeface="Courier New" pitchFamily="49" charset="0"/>
                <a:ea typeface="맑은 고딕" pitchFamily="50" charset="-127"/>
                <a:cs typeface="Courier New" pitchFamily="49" charset="0"/>
              </a:rPr>
              <a:t>pthread_mutex_unlock</a:t>
            </a:r>
            <a:r>
              <a:rPr lang="en-US" altLang="ko-KR" sz="1400" dirty="0">
                <a:solidFill>
                  <a:prstClr val="black"/>
                </a:solidFill>
                <a:latin typeface="Courier New" pitchFamily="49" charset="0"/>
                <a:ea typeface="맑은 고딕" pitchFamily="50" charset="-127"/>
                <a:cs typeface="Courier New" pitchFamily="49" charset="0"/>
              </a:rPr>
              <a:t>(&amp;L-&gt;lock);</a:t>
            </a:r>
          </a:p>
          <a:p>
            <a:r>
              <a:rPr lang="en-US" altLang="ko-KR" sz="1400" dirty="0">
                <a:solidFill>
                  <a:prstClr val="black"/>
                </a:solidFill>
                <a:latin typeface="Courier New" pitchFamily="49" charset="0"/>
                <a:ea typeface="맑은 고딕" pitchFamily="50" charset="-127"/>
                <a:cs typeface="Courier New" pitchFamily="49" charset="0"/>
              </a:rPr>
              <a:t>30 		</a:t>
            </a:r>
            <a:r>
              <a:rPr lang="en-US" altLang="ko-KR" sz="1400" dirty="0">
                <a:solidFill>
                  <a:srgbClr val="F79646">
                    <a:lumMod val="75000"/>
                  </a:srgbClr>
                </a:solidFill>
                <a:latin typeface="Courier New" pitchFamily="49" charset="0"/>
                <a:ea typeface="맑은 고딕" pitchFamily="50" charset="-127"/>
                <a:cs typeface="Courier New" pitchFamily="49" charset="0"/>
              </a:rPr>
              <a:t>return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success</a:t>
            </a:r>
          </a:p>
          <a:p>
            <a:r>
              <a:rPr lang="en-US" altLang="ko-KR" sz="1400" dirty="0">
                <a:solidFill>
                  <a:prstClr val="black"/>
                </a:solidFill>
                <a:latin typeface="Courier New" pitchFamily="49" charset="0"/>
                <a:ea typeface="맑은 고딕" pitchFamily="50" charset="-127"/>
                <a:cs typeface="Courier New" pitchFamily="49" charset="0"/>
              </a:rPr>
              <a:t>31 	}</a:t>
            </a:r>
          </a:p>
          <a:p>
            <a:r>
              <a:rPr lang="en-US" altLang="ko-KR" sz="1400" dirty="0">
                <a:solidFill>
                  <a:prstClr val="black"/>
                </a:solidFill>
                <a:latin typeface="Courier New" pitchFamily="49" charset="0"/>
                <a:ea typeface="맑은 고딕" pitchFamily="50" charset="-127"/>
                <a:cs typeface="Courier New" pitchFamily="49" charset="0"/>
              </a:rPr>
              <a:t>32</a:t>
            </a:r>
          </a:p>
          <a:p>
            <a:r>
              <a:rPr lang="en-US" altLang="ko-KR" sz="1400" dirty="0">
                <a:solidFill>
                  <a:prstClr val="black"/>
                </a:solidFill>
                <a:latin typeface="Courier New" pitchFamily="49" charset="0"/>
                <a:ea typeface="맑은 고딕" pitchFamily="50" charset="-127"/>
                <a:cs typeface="Courier New" pitchFamily="49" charset="0"/>
              </a:rPr>
              <a:t>33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List_Lookup</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list_t</a:t>
            </a:r>
            <a:r>
              <a:rPr lang="en-US" altLang="ko-KR" sz="1400" dirty="0">
                <a:solidFill>
                  <a:prstClr val="black"/>
                </a:solidFill>
                <a:latin typeface="Courier New" pitchFamily="49" charset="0"/>
                <a:ea typeface="맑은 고딕" pitchFamily="50" charset="-127"/>
                <a:cs typeface="Courier New" pitchFamily="49" charset="0"/>
              </a:rPr>
              <a:t> *L, </a:t>
            </a:r>
            <a:r>
              <a:rPr lang="en-US" altLang="ko-KR" sz="1400" dirty="0" err="1">
                <a:solidFill>
                  <a:prstClr val="black"/>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key) {</a:t>
            </a:r>
          </a:p>
          <a:p>
            <a:r>
              <a:rPr lang="en-US" altLang="ko-KR" sz="1400" dirty="0">
                <a:solidFill>
                  <a:prstClr val="black"/>
                </a:solidFill>
                <a:latin typeface="Courier New" pitchFamily="49" charset="0"/>
                <a:ea typeface="맑은 고딕" pitchFamily="50" charset="-127"/>
                <a:cs typeface="Courier New" pitchFamily="49" charset="0"/>
              </a:rPr>
              <a:t>34 		</a:t>
            </a:r>
            <a:r>
              <a:rPr lang="en-US" altLang="ko-KR" sz="1400" dirty="0" err="1">
                <a:solidFill>
                  <a:prstClr val="black"/>
                </a:solidFill>
                <a:latin typeface="Courier New" pitchFamily="49" charset="0"/>
                <a:ea typeface="맑은 고딕" pitchFamily="50" charset="-127"/>
                <a:cs typeface="Courier New" pitchFamily="49" charset="0"/>
              </a:rPr>
              <a:t>pthread_mutex_lock</a:t>
            </a:r>
            <a:r>
              <a:rPr lang="en-US" altLang="ko-KR" sz="1400" dirty="0">
                <a:solidFill>
                  <a:prstClr val="black"/>
                </a:solidFill>
                <a:latin typeface="Courier New" pitchFamily="49" charset="0"/>
                <a:ea typeface="맑은 고딕" pitchFamily="50" charset="-127"/>
                <a:cs typeface="Courier New" pitchFamily="49" charset="0"/>
              </a:rPr>
              <a:t>(&amp;L-&gt;lock);</a:t>
            </a:r>
          </a:p>
          <a:p>
            <a:r>
              <a:rPr lang="en-US" altLang="ko-KR" sz="1400" dirty="0">
                <a:solidFill>
                  <a:prstClr val="black"/>
                </a:solidFill>
                <a:latin typeface="Courier New" pitchFamily="49" charset="0"/>
                <a:ea typeface="맑은 고딕" pitchFamily="50" charset="-127"/>
                <a:cs typeface="Courier New" pitchFamily="49" charset="0"/>
              </a:rPr>
              <a:t>35 		</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curr</a:t>
            </a:r>
            <a:r>
              <a:rPr lang="en-US" altLang="ko-KR" sz="1400" dirty="0">
                <a:solidFill>
                  <a:prstClr val="black"/>
                </a:solidFill>
                <a:latin typeface="Courier New" pitchFamily="49" charset="0"/>
                <a:ea typeface="맑은 고딕" pitchFamily="50" charset="-127"/>
                <a:cs typeface="Courier New" pitchFamily="49" charset="0"/>
              </a:rPr>
              <a:t> = L-&gt;head;</a:t>
            </a:r>
          </a:p>
          <a:p>
            <a:r>
              <a:rPr lang="en-US" altLang="ko-KR" sz="1400" dirty="0">
                <a:solidFill>
                  <a:prstClr val="black"/>
                </a:solidFill>
                <a:latin typeface="Courier New" pitchFamily="49" charset="0"/>
                <a:ea typeface="맑은 고딕" pitchFamily="50" charset="-127"/>
                <a:cs typeface="Courier New" pitchFamily="49" charset="0"/>
              </a:rPr>
              <a:t>36 		</a:t>
            </a:r>
            <a:r>
              <a:rPr lang="en-US" altLang="ko-KR" sz="1400" dirty="0">
                <a:solidFill>
                  <a:srgbClr val="F79646">
                    <a:lumMod val="75000"/>
                  </a:srgbClr>
                </a:solidFill>
                <a:latin typeface="Courier New" pitchFamily="49" charset="0"/>
                <a:ea typeface="맑은 고딕" pitchFamily="50" charset="-127"/>
                <a:cs typeface="Courier New" pitchFamily="49" charset="0"/>
              </a:rPr>
              <a:t>while </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curr</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37 			</a:t>
            </a:r>
            <a:r>
              <a:rPr lang="en-US" altLang="ko-KR" sz="1400" dirty="0">
                <a:solidFill>
                  <a:srgbClr val="F79646">
                    <a:lumMod val="75000"/>
                  </a:srgbClr>
                </a:solidFill>
                <a:latin typeface="Courier New" pitchFamily="49" charset="0"/>
                <a:ea typeface="맑은 고딕" pitchFamily="50" charset="-127"/>
                <a:cs typeface="Courier New" pitchFamily="49" charset="0"/>
              </a:rPr>
              <a:t>if</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curr</a:t>
            </a:r>
            <a:r>
              <a:rPr lang="en-US" altLang="ko-KR" sz="1400" dirty="0">
                <a:solidFill>
                  <a:prstClr val="black"/>
                </a:solidFill>
                <a:latin typeface="Courier New" pitchFamily="49" charset="0"/>
                <a:ea typeface="맑은 고딕" pitchFamily="50" charset="-127"/>
                <a:cs typeface="Courier New" pitchFamily="49" charset="0"/>
              </a:rPr>
              <a:t>-&gt;key == key) {</a:t>
            </a:r>
          </a:p>
          <a:p>
            <a:r>
              <a:rPr lang="en-US" altLang="ko-KR" sz="1400" dirty="0">
                <a:solidFill>
                  <a:prstClr val="black"/>
                </a:solidFill>
                <a:latin typeface="Courier New" pitchFamily="49" charset="0"/>
                <a:ea typeface="맑은 고딕" pitchFamily="50" charset="-127"/>
                <a:cs typeface="Courier New" pitchFamily="49" charset="0"/>
              </a:rPr>
              <a:t>38 				</a:t>
            </a:r>
            <a:r>
              <a:rPr lang="en-US" altLang="ko-KR" sz="1400" dirty="0" err="1">
                <a:solidFill>
                  <a:prstClr val="black"/>
                </a:solidFill>
                <a:latin typeface="Courier New" pitchFamily="49" charset="0"/>
                <a:ea typeface="맑은 고딕" pitchFamily="50" charset="-127"/>
                <a:cs typeface="Courier New" pitchFamily="49" charset="0"/>
              </a:rPr>
              <a:t>pthread_mutex_unlock</a:t>
            </a:r>
            <a:r>
              <a:rPr lang="en-US" altLang="ko-KR" sz="1400" dirty="0">
                <a:solidFill>
                  <a:prstClr val="black"/>
                </a:solidFill>
                <a:latin typeface="Courier New" pitchFamily="49" charset="0"/>
                <a:ea typeface="맑은 고딕" pitchFamily="50" charset="-127"/>
                <a:cs typeface="Courier New" pitchFamily="49" charset="0"/>
              </a:rPr>
              <a:t>(&amp;L-&gt;lock);</a:t>
            </a:r>
          </a:p>
          <a:p>
            <a:r>
              <a:rPr lang="en-US" altLang="ko-KR" sz="1400" dirty="0">
                <a:solidFill>
                  <a:prstClr val="black"/>
                </a:solidFill>
                <a:latin typeface="Courier New" pitchFamily="49" charset="0"/>
                <a:ea typeface="맑은 고딕" pitchFamily="50" charset="-127"/>
                <a:cs typeface="Courier New" pitchFamily="49" charset="0"/>
              </a:rPr>
              <a:t>39 				</a:t>
            </a:r>
            <a:r>
              <a:rPr lang="en-US" altLang="ko-KR" sz="1400" dirty="0">
                <a:solidFill>
                  <a:srgbClr val="F79646">
                    <a:lumMod val="75000"/>
                  </a:srgbClr>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success</a:t>
            </a:r>
          </a:p>
          <a:p>
            <a:r>
              <a:rPr lang="en-US" altLang="ko-KR" sz="1400" dirty="0">
                <a:solidFill>
                  <a:prstClr val="black"/>
                </a:solidFill>
                <a:latin typeface="Courier New" pitchFamily="49" charset="0"/>
                <a:ea typeface="맑은 고딕" pitchFamily="50" charset="-127"/>
                <a:cs typeface="Courier New" pitchFamily="49" charset="0"/>
              </a:rPr>
              <a:t>40 			}</a:t>
            </a:r>
          </a:p>
          <a:p>
            <a:r>
              <a:rPr lang="en-US" altLang="ko-KR" sz="1400" dirty="0">
                <a:solidFill>
                  <a:prstClr val="black"/>
                </a:solidFill>
                <a:latin typeface="Courier New" pitchFamily="49" charset="0"/>
                <a:ea typeface="맑은 고딕" pitchFamily="50" charset="-127"/>
                <a:cs typeface="Courier New" pitchFamily="49" charset="0"/>
              </a:rPr>
              <a:t>41 			</a:t>
            </a:r>
            <a:r>
              <a:rPr lang="en-US" altLang="ko-KR" sz="1400" dirty="0" err="1">
                <a:solidFill>
                  <a:prstClr val="black"/>
                </a:solidFill>
                <a:latin typeface="Courier New" pitchFamily="49" charset="0"/>
                <a:ea typeface="맑은 고딕" pitchFamily="50" charset="-127"/>
                <a:cs typeface="Courier New" pitchFamily="49" charset="0"/>
              </a:rPr>
              <a:t>curr</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err="1">
                <a:solidFill>
                  <a:prstClr val="black"/>
                </a:solidFill>
                <a:latin typeface="Courier New" pitchFamily="49" charset="0"/>
                <a:ea typeface="맑은 고딕" pitchFamily="50" charset="-127"/>
                <a:cs typeface="Courier New" pitchFamily="49" charset="0"/>
              </a:rPr>
              <a:t>curr</a:t>
            </a:r>
            <a:r>
              <a:rPr lang="en-US" altLang="ko-KR" sz="1400" dirty="0">
                <a:solidFill>
                  <a:prstClr val="black"/>
                </a:solidFill>
                <a:latin typeface="Courier New" pitchFamily="49" charset="0"/>
                <a:ea typeface="맑은 고딕" pitchFamily="50" charset="-127"/>
                <a:cs typeface="Courier New" pitchFamily="49" charset="0"/>
              </a:rPr>
              <a:t>-&gt;next;</a:t>
            </a:r>
          </a:p>
          <a:p>
            <a:r>
              <a:rPr lang="en-US" altLang="ko-KR" sz="1400" dirty="0">
                <a:solidFill>
                  <a:prstClr val="black"/>
                </a:solidFill>
                <a:latin typeface="Courier New" pitchFamily="49" charset="0"/>
                <a:ea typeface="맑은 고딕" pitchFamily="50" charset="-127"/>
                <a:cs typeface="Courier New" pitchFamily="49" charset="0"/>
              </a:rPr>
              <a:t>42 		}</a:t>
            </a:r>
          </a:p>
          <a:p>
            <a:r>
              <a:rPr lang="en-US" altLang="ko-KR" sz="1400" dirty="0">
                <a:solidFill>
                  <a:prstClr val="black"/>
                </a:solidFill>
                <a:latin typeface="Courier New" pitchFamily="49" charset="0"/>
                <a:ea typeface="맑은 고딕" pitchFamily="50" charset="-127"/>
                <a:cs typeface="Courier New" pitchFamily="49" charset="0"/>
              </a:rPr>
              <a:t>43 		</a:t>
            </a:r>
            <a:r>
              <a:rPr lang="en-US" altLang="ko-KR" sz="1400" dirty="0" err="1">
                <a:solidFill>
                  <a:prstClr val="black"/>
                </a:solidFill>
                <a:latin typeface="Courier New" pitchFamily="49" charset="0"/>
                <a:ea typeface="맑은 고딕" pitchFamily="50" charset="-127"/>
                <a:cs typeface="Courier New" pitchFamily="49" charset="0"/>
              </a:rPr>
              <a:t>pthread_mutex_unlock</a:t>
            </a:r>
            <a:r>
              <a:rPr lang="en-US" altLang="ko-KR" sz="1400" dirty="0">
                <a:solidFill>
                  <a:prstClr val="black"/>
                </a:solidFill>
                <a:latin typeface="Courier New" pitchFamily="49" charset="0"/>
                <a:ea typeface="맑은 고딕" pitchFamily="50" charset="-127"/>
                <a:cs typeface="Courier New" pitchFamily="49" charset="0"/>
              </a:rPr>
              <a:t>(&amp;L-&gt;lock);</a:t>
            </a:r>
          </a:p>
          <a:p>
            <a:r>
              <a:rPr lang="en-US" altLang="ko-KR" sz="1400" dirty="0">
                <a:solidFill>
                  <a:prstClr val="black"/>
                </a:solidFill>
                <a:latin typeface="Courier New" pitchFamily="49" charset="0"/>
                <a:ea typeface="맑은 고딕" pitchFamily="50" charset="-127"/>
                <a:cs typeface="Courier New" pitchFamily="49" charset="0"/>
              </a:rPr>
              <a:t>44 		</a:t>
            </a:r>
            <a:r>
              <a:rPr lang="en-US" altLang="ko-KR" sz="1400" dirty="0">
                <a:solidFill>
                  <a:srgbClr val="F79646">
                    <a:lumMod val="75000"/>
                  </a:srgbClr>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failure</a:t>
            </a:r>
          </a:p>
          <a:p>
            <a:r>
              <a:rPr lang="en-US" altLang="ko-KR" sz="1400" dirty="0">
                <a:solidFill>
                  <a:prstClr val="black"/>
                </a:solidFill>
                <a:latin typeface="Courier New" pitchFamily="49" charset="0"/>
                <a:ea typeface="맑은 고딕" pitchFamily="50" charset="-127"/>
                <a:cs typeface="Courier New" pitchFamily="49" charset="0"/>
              </a:rPr>
              <a:t>45 	}</a:t>
            </a:r>
          </a:p>
        </p:txBody>
      </p:sp>
    </p:spTree>
    <p:extLst>
      <p:ext uri="{BB962C8B-B14F-4D97-AF65-F5344CB8AC3E}">
        <p14:creationId xmlns:p14="http://schemas.microsoft.com/office/powerpoint/2010/main" val="1277080147"/>
      </p:ext>
    </p:extLst>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Concurrent Linked Lists (Cont.)</a:t>
            </a:r>
            <a:endParaRPr lang="ko-KR" altLang="en-US" dirty="0"/>
          </a:p>
        </p:txBody>
      </p:sp>
      <p:sp>
        <p:nvSpPr>
          <p:cNvPr id="3" name="내용 개체 틀 2"/>
          <p:cNvSpPr>
            <a:spLocks noGrp="1"/>
          </p:cNvSpPr>
          <p:nvPr>
            <p:ph idx="1"/>
          </p:nvPr>
        </p:nvSpPr>
        <p:spPr/>
        <p:txBody>
          <a:bodyPr/>
          <a:lstStyle/>
          <a:p>
            <a:r>
              <a:rPr lang="en-US" altLang="ko-KR" dirty="0"/>
              <a:t>The code </a:t>
            </a:r>
            <a:r>
              <a:rPr lang="en-US" altLang="ko-KR" b="1" dirty="0"/>
              <a:t>acquires</a:t>
            </a:r>
            <a:r>
              <a:rPr lang="en-US" altLang="ko-KR" dirty="0"/>
              <a:t> a lock in the insert routine upon entry.</a:t>
            </a:r>
          </a:p>
          <a:p>
            <a:r>
              <a:rPr lang="en-US" altLang="ko-KR" dirty="0"/>
              <a:t>The code </a:t>
            </a:r>
            <a:r>
              <a:rPr lang="en-US" altLang="ko-KR" b="1" dirty="0"/>
              <a:t>releases</a:t>
            </a:r>
            <a:r>
              <a:rPr lang="en-US" altLang="ko-KR" dirty="0"/>
              <a:t> the lock upon exit.</a:t>
            </a:r>
          </a:p>
          <a:p>
            <a:pPr lvl="1"/>
            <a:r>
              <a:rPr lang="en-US" altLang="ko-KR" dirty="0"/>
              <a:t>If </a:t>
            </a:r>
            <a:r>
              <a:rPr lang="en-US" altLang="ko-KR" dirty="0" err="1">
                <a:latin typeface="Courier New" pitchFamily="49" charset="0"/>
                <a:cs typeface="Courier New" pitchFamily="49" charset="0"/>
              </a:rPr>
              <a:t>malloc</a:t>
            </a:r>
            <a:r>
              <a:rPr lang="en-US" altLang="ko-KR" dirty="0">
                <a:latin typeface="Courier New" pitchFamily="49" charset="0"/>
                <a:cs typeface="Courier New" pitchFamily="49" charset="0"/>
              </a:rPr>
              <a:t>() </a:t>
            </a:r>
            <a:r>
              <a:rPr lang="en-US" altLang="ko-KR" dirty="0"/>
              <a:t>happens to </a:t>
            </a:r>
            <a:r>
              <a:rPr lang="en-US" altLang="ko-KR" i="1" dirty="0"/>
              <a:t>fail</a:t>
            </a:r>
            <a:r>
              <a:rPr lang="en-US" altLang="ko-KR" dirty="0"/>
              <a:t>, the code must also </a:t>
            </a:r>
            <a:r>
              <a:rPr lang="en-US" altLang="ko-KR" u="sng" dirty="0"/>
              <a:t>release the lock</a:t>
            </a:r>
            <a:r>
              <a:rPr lang="en-US" altLang="ko-KR" dirty="0"/>
              <a:t> before failing the insert.</a:t>
            </a:r>
          </a:p>
          <a:p>
            <a:pPr lvl="1"/>
            <a:r>
              <a:rPr lang="en-US" altLang="ko-KR" dirty="0"/>
              <a:t>This kind of exceptional control flow has been shown to be </a:t>
            </a:r>
            <a:r>
              <a:rPr lang="en-US" altLang="ko-KR" dirty="0">
                <a:solidFill>
                  <a:schemeClr val="accent6">
                    <a:lumMod val="75000"/>
                  </a:schemeClr>
                </a:solidFill>
              </a:rPr>
              <a:t>quite error prone</a:t>
            </a:r>
            <a:r>
              <a:rPr lang="en-US" altLang="ko-KR" dirty="0"/>
              <a:t>.</a:t>
            </a:r>
          </a:p>
          <a:p>
            <a:pPr lvl="1"/>
            <a:r>
              <a:rPr lang="en-US" altLang="ko-KR" b="1" dirty="0"/>
              <a:t>Solution</a:t>
            </a:r>
            <a:r>
              <a:rPr lang="en-US" altLang="ko-KR" dirty="0"/>
              <a:t>: The lock and release </a:t>
            </a:r>
            <a:r>
              <a:rPr lang="en-US" altLang="ko-KR" i="1" dirty="0"/>
              <a:t>only surround </a:t>
            </a:r>
            <a:r>
              <a:rPr lang="en-US" altLang="ko-KR" dirty="0"/>
              <a:t>the actual critical section in the insert code</a:t>
            </a:r>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18</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3083225613"/>
      </p:ext>
    </p:extLst>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Concurrent Linked List: Rewritten</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19</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467544" y="1052736"/>
            <a:ext cx="7992888" cy="4616648"/>
          </a:xfrm>
          <a:prstGeom prst="rect">
            <a:avLst/>
          </a:prstGeom>
          <a:solidFill>
            <a:schemeClr val="bg1"/>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a:solidFill>
                  <a:prstClr val="black"/>
                </a:solidFill>
                <a:latin typeface="Courier New" pitchFamily="49" charset="0"/>
                <a:ea typeface="맑은 고딕" pitchFamily="50" charset="-127"/>
                <a:cs typeface="Courier New" pitchFamily="49" charset="0"/>
              </a:rPr>
              <a:t>1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List_Init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list_t</a:t>
            </a:r>
            <a:r>
              <a:rPr lang="en-US" altLang="ko-KR" sz="1400" dirty="0">
                <a:solidFill>
                  <a:prstClr val="black"/>
                </a:solidFill>
                <a:latin typeface="Courier New" pitchFamily="49" charset="0"/>
                <a:ea typeface="맑은 고딕" pitchFamily="50" charset="-127"/>
                <a:cs typeface="Courier New" pitchFamily="49" charset="0"/>
              </a:rPr>
              <a:t> *L) {</a:t>
            </a:r>
          </a:p>
          <a:p>
            <a:r>
              <a:rPr lang="en-US" altLang="ko-KR" sz="1400" dirty="0">
                <a:solidFill>
                  <a:prstClr val="black"/>
                </a:solidFill>
                <a:latin typeface="Courier New" pitchFamily="49" charset="0"/>
                <a:ea typeface="맑은 고딕" pitchFamily="50" charset="-127"/>
                <a:cs typeface="Courier New" pitchFamily="49" charset="0"/>
              </a:rPr>
              <a:t>2 		L-&gt;head = </a:t>
            </a:r>
            <a:r>
              <a:rPr lang="en-US" altLang="ko-KR" sz="1400" dirty="0">
                <a:solidFill>
                  <a:srgbClr val="FF0000"/>
                </a:solidFill>
                <a:latin typeface="Courier New" pitchFamily="49" charset="0"/>
                <a:ea typeface="맑은 고딕" pitchFamily="50" charset="-127"/>
                <a:cs typeface="Courier New" pitchFamily="49" charset="0"/>
              </a:rPr>
              <a:t>NULL</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3 		</a:t>
            </a:r>
            <a:r>
              <a:rPr lang="en-US" altLang="ko-KR" sz="1400" dirty="0" err="1">
                <a:solidFill>
                  <a:prstClr val="black"/>
                </a:solidFill>
                <a:latin typeface="Courier New" pitchFamily="49" charset="0"/>
                <a:ea typeface="맑은 고딕" pitchFamily="50" charset="-127"/>
                <a:cs typeface="Courier New" pitchFamily="49" charset="0"/>
              </a:rPr>
              <a:t>pthread_mutex_init</a:t>
            </a:r>
            <a:r>
              <a:rPr lang="en-US" altLang="ko-KR" sz="1400" dirty="0">
                <a:solidFill>
                  <a:prstClr val="black"/>
                </a:solidFill>
                <a:latin typeface="Courier New" pitchFamily="49" charset="0"/>
                <a:ea typeface="맑은 고딕" pitchFamily="50" charset="-127"/>
                <a:cs typeface="Courier New" pitchFamily="49" charset="0"/>
              </a:rPr>
              <a:t>(&amp;L-&gt;lock, </a:t>
            </a:r>
            <a:r>
              <a:rPr lang="en-US" altLang="ko-KR" sz="1400" dirty="0">
                <a:solidFill>
                  <a:srgbClr val="FF0000"/>
                </a:solidFill>
                <a:latin typeface="Courier New" pitchFamily="49" charset="0"/>
                <a:ea typeface="맑은 고딕" pitchFamily="50" charset="-127"/>
                <a:cs typeface="Courier New" pitchFamily="49" charset="0"/>
              </a:rPr>
              <a:t>NULL</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4 	}</a:t>
            </a:r>
          </a:p>
          <a:p>
            <a:r>
              <a:rPr lang="en-US" altLang="ko-KR" sz="1400" dirty="0">
                <a:solidFill>
                  <a:prstClr val="black"/>
                </a:solidFill>
                <a:latin typeface="Courier New" pitchFamily="49" charset="0"/>
                <a:ea typeface="맑은 고딕" pitchFamily="50" charset="-127"/>
                <a:cs typeface="Courier New" pitchFamily="49" charset="0"/>
              </a:rPr>
              <a:t>5</a:t>
            </a:r>
          </a:p>
          <a:p>
            <a:r>
              <a:rPr lang="en-US" altLang="ko-KR" sz="1400" dirty="0">
                <a:solidFill>
                  <a:prstClr val="black"/>
                </a:solidFill>
                <a:latin typeface="Courier New" pitchFamily="49" charset="0"/>
                <a:ea typeface="맑은 고딕" pitchFamily="50" charset="-127"/>
                <a:cs typeface="Courier New" pitchFamily="49" charset="0"/>
              </a:rPr>
              <a:t>6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List_Insert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list_t</a:t>
            </a:r>
            <a:r>
              <a:rPr lang="en-US" altLang="ko-KR" sz="1400" dirty="0">
                <a:solidFill>
                  <a:prstClr val="black"/>
                </a:solidFill>
                <a:latin typeface="Courier New" pitchFamily="49" charset="0"/>
                <a:ea typeface="맑은 고딕" pitchFamily="50" charset="-127"/>
                <a:cs typeface="Courier New" pitchFamily="49" charset="0"/>
              </a:rPr>
              <a:t> *L,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key) {</a:t>
            </a:r>
          </a:p>
          <a:p>
            <a:r>
              <a:rPr lang="en-US" altLang="ko-KR" sz="1400" dirty="0">
                <a:solidFill>
                  <a:prstClr val="black"/>
                </a:solidFill>
                <a:latin typeface="Courier New" pitchFamily="49" charset="0"/>
                <a:ea typeface="맑은 고딕" pitchFamily="50" charset="-127"/>
                <a:cs typeface="Courier New" pitchFamily="49" charset="0"/>
              </a:rPr>
              <a:t>7 		</a:t>
            </a:r>
            <a:r>
              <a:rPr lang="en-US" altLang="ko-KR" sz="1400" dirty="0">
                <a:solidFill>
                  <a:srgbClr val="00B0F0"/>
                </a:solidFill>
                <a:latin typeface="Courier New" pitchFamily="49" charset="0"/>
                <a:ea typeface="맑은 고딕" pitchFamily="50" charset="-127"/>
                <a:cs typeface="Courier New" pitchFamily="49" charset="0"/>
              </a:rPr>
              <a:t>// synchronization not needed</a:t>
            </a:r>
          </a:p>
          <a:p>
            <a:r>
              <a:rPr lang="en-US" altLang="ko-KR" sz="1400" dirty="0">
                <a:solidFill>
                  <a:prstClr val="black"/>
                </a:solidFill>
                <a:latin typeface="Courier New" pitchFamily="49" charset="0"/>
                <a:ea typeface="맑은 고딕" pitchFamily="50" charset="-127"/>
                <a:cs typeface="Courier New" pitchFamily="49" charset="0"/>
              </a:rPr>
              <a:t>8 		</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 *new = </a:t>
            </a:r>
            <a:r>
              <a:rPr lang="en-US" altLang="ko-KR" sz="1400" dirty="0" err="1">
                <a:solidFill>
                  <a:prstClr val="black"/>
                </a:solidFill>
                <a:latin typeface="Courier New" pitchFamily="49" charset="0"/>
                <a:ea typeface="맑은 고딕" pitchFamily="50" charset="-127"/>
                <a:cs typeface="Courier New" pitchFamily="49" charset="0"/>
              </a:rPr>
              <a:t>malloc</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sizeof</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9 		</a:t>
            </a:r>
            <a:r>
              <a:rPr lang="en-US" altLang="ko-KR" sz="1400" dirty="0">
                <a:solidFill>
                  <a:srgbClr val="F79646">
                    <a:lumMod val="75000"/>
                  </a:srgbClr>
                </a:solidFill>
                <a:latin typeface="Courier New" pitchFamily="49" charset="0"/>
                <a:ea typeface="맑은 고딕" pitchFamily="50" charset="-127"/>
                <a:cs typeface="Courier New" pitchFamily="49" charset="0"/>
              </a:rPr>
              <a:t>if</a:t>
            </a:r>
            <a:r>
              <a:rPr lang="en-US" altLang="ko-KR" sz="1400" dirty="0">
                <a:solidFill>
                  <a:prstClr val="black"/>
                </a:solidFill>
                <a:latin typeface="Courier New" pitchFamily="49" charset="0"/>
                <a:ea typeface="맑은 고딕" pitchFamily="50" charset="-127"/>
                <a:cs typeface="Courier New" pitchFamily="49" charset="0"/>
              </a:rPr>
              <a:t> (new == </a:t>
            </a:r>
            <a:r>
              <a:rPr lang="en-US" altLang="ko-KR" sz="1400" dirty="0">
                <a:solidFill>
                  <a:srgbClr val="FF0000"/>
                </a:solidFill>
                <a:latin typeface="Courier New" pitchFamily="49" charset="0"/>
                <a:ea typeface="맑은 고딕" pitchFamily="50" charset="-127"/>
                <a:cs typeface="Courier New" pitchFamily="49" charset="0"/>
              </a:rPr>
              <a:t>NULL</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10 			</a:t>
            </a:r>
            <a:r>
              <a:rPr lang="en-US" altLang="ko-KR" sz="1400" dirty="0" err="1">
                <a:solidFill>
                  <a:prstClr val="black"/>
                </a:solidFill>
                <a:latin typeface="Courier New" pitchFamily="49" charset="0"/>
                <a:ea typeface="맑은 고딕" pitchFamily="50" charset="-127"/>
                <a:cs typeface="Courier New" pitchFamily="49" charset="0"/>
              </a:rPr>
              <a:t>perror</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malloc</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11 			</a:t>
            </a:r>
            <a:r>
              <a:rPr lang="en-US" altLang="ko-KR" sz="1400" dirty="0">
                <a:solidFill>
                  <a:srgbClr val="F79646">
                    <a:lumMod val="75000"/>
                  </a:srgbClr>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12 		}</a:t>
            </a:r>
          </a:p>
          <a:p>
            <a:r>
              <a:rPr lang="en-US" altLang="ko-KR" sz="1400" dirty="0">
                <a:solidFill>
                  <a:prstClr val="black"/>
                </a:solidFill>
                <a:latin typeface="Courier New" pitchFamily="49" charset="0"/>
                <a:ea typeface="맑은 고딕" pitchFamily="50" charset="-127"/>
                <a:cs typeface="Courier New" pitchFamily="49" charset="0"/>
              </a:rPr>
              <a:t>13 		new-&gt;key = key;</a:t>
            </a:r>
          </a:p>
          <a:p>
            <a:r>
              <a:rPr lang="en-US" altLang="ko-KR" sz="1400" dirty="0">
                <a:solidFill>
                  <a:prstClr val="black"/>
                </a:solidFill>
                <a:latin typeface="Courier New" pitchFamily="49" charset="0"/>
                <a:ea typeface="맑은 고딕" pitchFamily="50" charset="-127"/>
                <a:cs typeface="Courier New" pitchFamily="49" charset="0"/>
              </a:rPr>
              <a:t>14</a:t>
            </a:r>
          </a:p>
          <a:p>
            <a:r>
              <a:rPr lang="en-US" altLang="ko-KR" sz="1400" dirty="0">
                <a:solidFill>
                  <a:prstClr val="black"/>
                </a:solidFill>
                <a:latin typeface="Courier New" pitchFamily="49" charset="0"/>
                <a:ea typeface="맑은 고딕" pitchFamily="50" charset="-127"/>
                <a:cs typeface="Courier New" pitchFamily="49" charset="0"/>
              </a:rPr>
              <a:t>15 		</a:t>
            </a:r>
            <a:r>
              <a:rPr lang="en-US" altLang="ko-KR" sz="1400" dirty="0">
                <a:solidFill>
                  <a:srgbClr val="00B0F0"/>
                </a:solidFill>
                <a:latin typeface="Courier New" pitchFamily="49" charset="0"/>
                <a:ea typeface="맑은 고딕" pitchFamily="50" charset="-127"/>
                <a:cs typeface="Courier New" pitchFamily="49" charset="0"/>
              </a:rPr>
              <a:t>// just lock critical section</a:t>
            </a:r>
          </a:p>
          <a:p>
            <a:r>
              <a:rPr lang="en-US" altLang="ko-KR" sz="1400" dirty="0">
                <a:solidFill>
                  <a:prstClr val="black"/>
                </a:solidFill>
                <a:latin typeface="Courier New" pitchFamily="49" charset="0"/>
                <a:ea typeface="맑은 고딕" pitchFamily="50" charset="-127"/>
                <a:cs typeface="Courier New" pitchFamily="49" charset="0"/>
              </a:rPr>
              <a:t>16 		</a:t>
            </a:r>
            <a:r>
              <a:rPr lang="en-US" altLang="ko-KR" sz="1400" dirty="0" err="1">
                <a:solidFill>
                  <a:prstClr val="black"/>
                </a:solidFill>
                <a:latin typeface="Courier New" pitchFamily="49" charset="0"/>
                <a:ea typeface="맑은 고딕" pitchFamily="50" charset="-127"/>
                <a:cs typeface="Courier New" pitchFamily="49" charset="0"/>
              </a:rPr>
              <a:t>pthread_mutex_lock</a:t>
            </a:r>
            <a:r>
              <a:rPr lang="en-US" altLang="ko-KR" sz="1400" dirty="0">
                <a:solidFill>
                  <a:prstClr val="black"/>
                </a:solidFill>
                <a:latin typeface="Courier New" pitchFamily="49" charset="0"/>
                <a:ea typeface="맑은 고딕" pitchFamily="50" charset="-127"/>
                <a:cs typeface="Courier New" pitchFamily="49" charset="0"/>
              </a:rPr>
              <a:t>(&amp;L-&gt;lock);</a:t>
            </a:r>
          </a:p>
          <a:p>
            <a:r>
              <a:rPr lang="en-US" altLang="ko-KR" sz="1400" dirty="0">
                <a:solidFill>
                  <a:prstClr val="black"/>
                </a:solidFill>
                <a:latin typeface="Courier New" pitchFamily="49" charset="0"/>
                <a:ea typeface="맑은 고딕" pitchFamily="50" charset="-127"/>
                <a:cs typeface="Courier New" pitchFamily="49" charset="0"/>
              </a:rPr>
              <a:t>17 		new-&gt;next = L-&gt;head;</a:t>
            </a:r>
          </a:p>
          <a:p>
            <a:r>
              <a:rPr lang="en-US" altLang="ko-KR" sz="1400" dirty="0">
                <a:solidFill>
                  <a:prstClr val="black"/>
                </a:solidFill>
                <a:latin typeface="Courier New" pitchFamily="49" charset="0"/>
                <a:ea typeface="맑은 고딕" pitchFamily="50" charset="-127"/>
                <a:cs typeface="Courier New" pitchFamily="49" charset="0"/>
              </a:rPr>
              <a:t>18 		L-&gt;head = new;</a:t>
            </a:r>
          </a:p>
          <a:p>
            <a:r>
              <a:rPr lang="en-US" altLang="ko-KR" sz="1400" dirty="0">
                <a:solidFill>
                  <a:prstClr val="black"/>
                </a:solidFill>
                <a:latin typeface="Courier New" pitchFamily="49" charset="0"/>
                <a:ea typeface="맑은 고딕" pitchFamily="50" charset="-127"/>
                <a:cs typeface="Courier New" pitchFamily="49" charset="0"/>
              </a:rPr>
              <a:t>19 		</a:t>
            </a:r>
            <a:r>
              <a:rPr lang="en-US" altLang="ko-KR" sz="1400" dirty="0" err="1">
                <a:solidFill>
                  <a:prstClr val="black"/>
                </a:solidFill>
                <a:latin typeface="Courier New" pitchFamily="49" charset="0"/>
                <a:ea typeface="맑은 고딕" pitchFamily="50" charset="-127"/>
                <a:cs typeface="Courier New" pitchFamily="49" charset="0"/>
              </a:rPr>
              <a:t>pthread_mutex_unlock</a:t>
            </a:r>
            <a:r>
              <a:rPr lang="en-US" altLang="ko-KR" sz="1400" dirty="0">
                <a:solidFill>
                  <a:prstClr val="black"/>
                </a:solidFill>
                <a:latin typeface="Courier New" pitchFamily="49" charset="0"/>
                <a:ea typeface="맑은 고딕" pitchFamily="50" charset="-127"/>
                <a:cs typeface="Courier New" pitchFamily="49" charset="0"/>
              </a:rPr>
              <a:t>(&amp;L-&gt;lock);</a:t>
            </a:r>
          </a:p>
          <a:p>
            <a:r>
              <a:rPr lang="en-US" altLang="ko-KR" sz="1400" dirty="0">
                <a:solidFill>
                  <a:prstClr val="black"/>
                </a:solidFill>
                <a:latin typeface="Courier New" pitchFamily="49" charset="0"/>
                <a:ea typeface="맑은 고딕" pitchFamily="50" charset="-127"/>
                <a:cs typeface="Courier New" pitchFamily="49" charset="0"/>
              </a:rPr>
              <a:t>20 	}</a:t>
            </a:r>
          </a:p>
          <a:p>
            <a:r>
              <a:rPr lang="en-US" altLang="ko-KR" sz="1400" dirty="0">
                <a:solidFill>
                  <a:prstClr val="black"/>
                </a:solidFill>
                <a:latin typeface="Courier New" pitchFamily="49" charset="0"/>
                <a:ea typeface="맑은 고딕" pitchFamily="50" charset="-127"/>
                <a:cs typeface="Courier New" pitchFamily="49" charset="0"/>
              </a:rPr>
              <a:t>21</a:t>
            </a:r>
          </a:p>
        </p:txBody>
      </p:sp>
    </p:spTree>
    <p:extLst>
      <p:ext uri="{BB962C8B-B14F-4D97-AF65-F5344CB8AC3E}">
        <p14:creationId xmlns:p14="http://schemas.microsoft.com/office/powerpoint/2010/main" val="1714934311"/>
      </p:ext>
    </p:extLst>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텍스트 개체 틀 1"/>
          <p:cNvSpPr>
            <a:spLocks noGrp="1"/>
          </p:cNvSpPr>
          <p:nvPr>
            <p:ph type="body" idx="1"/>
          </p:nvPr>
        </p:nvSpPr>
        <p:spPr/>
        <p:txBody>
          <a:bodyPr/>
          <a:lstStyle/>
          <a:p>
            <a:r>
              <a:rPr lang="en-US" altLang="ko-KR" sz="2800" dirty="0"/>
              <a:t>29. Lock-based Concurrent Data Structures</a:t>
            </a:r>
            <a:endParaRPr lang="ko-KR" altLang="en-US" sz="2800" dirty="0"/>
          </a:p>
        </p:txBody>
      </p:sp>
      <p:sp>
        <p:nvSpPr>
          <p:cNvPr id="3" name="슬라이드 번호 개체 틀 2"/>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a:t>
            </a:fld>
            <a:r>
              <a:rPr lang="en-US" altLang="ko-KR">
                <a:solidFill>
                  <a:srgbClr val="1F497D">
                    <a:lumMod val="50000"/>
                  </a:srgbClr>
                </a:solidFill>
              </a:rPr>
              <a:t> </a:t>
            </a:r>
          </a:p>
        </p:txBody>
      </p:sp>
      <p:sp>
        <p:nvSpPr>
          <p:cNvPr id="4" name="바닥글 개체 틀 3"/>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1303579731"/>
      </p:ext>
    </p:extLst>
  </p:cSld>
  <p:clrMapOvr>
    <a:masterClrMapping/>
  </p:clrMapOvr>
  <p:transition>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Concurrent Linked List: Rewritten (Cont.)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20</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467544" y="1124744"/>
            <a:ext cx="7992888" cy="3323987"/>
          </a:xfrm>
          <a:prstGeom prst="rect">
            <a:avLst/>
          </a:prstGeom>
          <a:solidFill>
            <a:schemeClr val="bg1"/>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i="1" dirty="0">
                <a:solidFill>
                  <a:prstClr val="black"/>
                </a:solidFill>
                <a:latin typeface="Courier New" pitchFamily="49" charset="0"/>
                <a:ea typeface="맑은 고딕" pitchFamily="50" charset="-127"/>
                <a:cs typeface="Courier New" pitchFamily="49" charset="0"/>
              </a:rPr>
              <a:t>(Cont.)</a:t>
            </a:r>
          </a:p>
          <a:p>
            <a:r>
              <a:rPr lang="en-US" altLang="ko-KR" sz="1400" dirty="0">
                <a:solidFill>
                  <a:prstClr val="black"/>
                </a:solidFill>
                <a:latin typeface="Courier New" pitchFamily="49" charset="0"/>
                <a:ea typeface="맑은 고딕" pitchFamily="50" charset="-127"/>
                <a:cs typeface="Courier New" pitchFamily="49" charset="0"/>
              </a:rPr>
              <a:t>22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List_Lookup</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list_t</a:t>
            </a:r>
            <a:r>
              <a:rPr lang="en-US" altLang="ko-KR" sz="1400" dirty="0">
                <a:solidFill>
                  <a:prstClr val="black"/>
                </a:solidFill>
                <a:latin typeface="Courier New" pitchFamily="49" charset="0"/>
                <a:ea typeface="맑은 고딕" pitchFamily="50" charset="-127"/>
                <a:cs typeface="Courier New" pitchFamily="49" charset="0"/>
              </a:rPr>
              <a:t> *L,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key) {</a:t>
            </a:r>
          </a:p>
          <a:p>
            <a:r>
              <a:rPr lang="en-US" altLang="ko-KR" sz="1400" dirty="0">
                <a:solidFill>
                  <a:prstClr val="black"/>
                </a:solidFill>
                <a:latin typeface="Courier New" pitchFamily="49" charset="0"/>
                <a:ea typeface="맑은 고딕" pitchFamily="50" charset="-127"/>
                <a:cs typeface="Courier New" pitchFamily="49" charset="0"/>
              </a:rPr>
              <a:t>23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rv</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24 		</a:t>
            </a:r>
            <a:r>
              <a:rPr lang="en-US" altLang="ko-KR" sz="1400" dirty="0" err="1">
                <a:solidFill>
                  <a:prstClr val="black"/>
                </a:solidFill>
                <a:latin typeface="Courier New" pitchFamily="49" charset="0"/>
                <a:ea typeface="맑은 고딕" pitchFamily="50" charset="-127"/>
                <a:cs typeface="Courier New" pitchFamily="49" charset="0"/>
              </a:rPr>
              <a:t>pthread_mutex_lock</a:t>
            </a:r>
            <a:r>
              <a:rPr lang="en-US" altLang="ko-KR" sz="1400" dirty="0">
                <a:solidFill>
                  <a:prstClr val="black"/>
                </a:solidFill>
                <a:latin typeface="Courier New" pitchFamily="49" charset="0"/>
                <a:ea typeface="맑은 고딕" pitchFamily="50" charset="-127"/>
                <a:cs typeface="Courier New" pitchFamily="49" charset="0"/>
              </a:rPr>
              <a:t>(&amp;L-&gt;lock);</a:t>
            </a:r>
          </a:p>
          <a:p>
            <a:r>
              <a:rPr lang="en-US" altLang="ko-KR" sz="1400" dirty="0">
                <a:solidFill>
                  <a:prstClr val="black"/>
                </a:solidFill>
                <a:latin typeface="Courier New" pitchFamily="49" charset="0"/>
                <a:ea typeface="맑은 고딕" pitchFamily="50" charset="-127"/>
                <a:cs typeface="Courier New" pitchFamily="49" charset="0"/>
              </a:rPr>
              <a:t>25 		</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curr</a:t>
            </a:r>
            <a:r>
              <a:rPr lang="en-US" altLang="ko-KR" sz="1400" dirty="0">
                <a:solidFill>
                  <a:prstClr val="black"/>
                </a:solidFill>
                <a:latin typeface="Courier New" pitchFamily="49" charset="0"/>
                <a:ea typeface="맑은 고딕" pitchFamily="50" charset="-127"/>
                <a:cs typeface="Courier New" pitchFamily="49" charset="0"/>
              </a:rPr>
              <a:t> = L-&gt;head;</a:t>
            </a:r>
          </a:p>
          <a:p>
            <a:r>
              <a:rPr lang="en-US" altLang="ko-KR" sz="1400" dirty="0">
                <a:solidFill>
                  <a:prstClr val="black"/>
                </a:solidFill>
                <a:latin typeface="Courier New" pitchFamily="49" charset="0"/>
                <a:ea typeface="맑은 고딕" pitchFamily="50" charset="-127"/>
                <a:cs typeface="Courier New" pitchFamily="49" charset="0"/>
              </a:rPr>
              <a:t>26 		</a:t>
            </a:r>
            <a:r>
              <a:rPr lang="en-US" altLang="ko-KR" sz="1400" dirty="0">
                <a:solidFill>
                  <a:srgbClr val="F79646">
                    <a:lumMod val="75000"/>
                  </a:srgbClr>
                </a:solidFill>
                <a:latin typeface="Courier New" pitchFamily="49" charset="0"/>
                <a:ea typeface="맑은 고딕" pitchFamily="50" charset="-127"/>
                <a:cs typeface="Courier New" pitchFamily="49" charset="0"/>
              </a:rPr>
              <a:t>while </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curr</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27 			</a:t>
            </a:r>
            <a:r>
              <a:rPr lang="en-US" altLang="ko-KR" sz="1400" dirty="0">
                <a:solidFill>
                  <a:srgbClr val="F79646">
                    <a:lumMod val="75000"/>
                  </a:srgbClr>
                </a:solidFill>
                <a:latin typeface="Courier New" pitchFamily="49" charset="0"/>
                <a:ea typeface="맑은 고딕" pitchFamily="50" charset="-127"/>
                <a:cs typeface="Courier New" pitchFamily="49" charset="0"/>
              </a:rPr>
              <a:t>if </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curr</a:t>
            </a:r>
            <a:r>
              <a:rPr lang="en-US" altLang="ko-KR" sz="1400" dirty="0">
                <a:solidFill>
                  <a:prstClr val="black"/>
                </a:solidFill>
                <a:latin typeface="Courier New" pitchFamily="49" charset="0"/>
                <a:ea typeface="맑은 고딕" pitchFamily="50" charset="-127"/>
                <a:cs typeface="Courier New" pitchFamily="49" charset="0"/>
              </a:rPr>
              <a:t>-&gt;key == key) {</a:t>
            </a:r>
          </a:p>
          <a:p>
            <a:r>
              <a:rPr lang="en-US" altLang="ko-KR" sz="1400" dirty="0">
                <a:solidFill>
                  <a:prstClr val="black"/>
                </a:solidFill>
                <a:latin typeface="Courier New" pitchFamily="49" charset="0"/>
                <a:ea typeface="맑은 고딕" pitchFamily="50" charset="-127"/>
                <a:cs typeface="Courier New" pitchFamily="49" charset="0"/>
              </a:rPr>
              <a:t>28 				</a:t>
            </a:r>
            <a:r>
              <a:rPr lang="en-US" altLang="ko-KR" sz="1400" dirty="0" err="1">
                <a:solidFill>
                  <a:prstClr val="black"/>
                </a:solidFill>
                <a:latin typeface="Courier New" pitchFamily="49" charset="0"/>
                <a:ea typeface="맑은 고딕" pitchFamily="50" charset="-127"/>
                <a:cs typeface="Courier New" pitchFamily="49" charset="0"/>
              </a:rPr>
              <a:t>rv</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29 				</a:t>
            </a:r>
            <a:r>
              <a:rPr lang="en-US" altLang="ko-KR" sz="1400" dirty="0">
                <a:solidFill>
                  <a:srgbClr val="F79646">
                    <a:lumMod val="75000"/>
                  </a:srgbClr>
                </a:solidFill>
                <a:latin typeface="Courier New" pitchFamily="49" charset="0"/>
                <a:ea typeface="맑은 고딕" pitchFamily="50" charset="-127"/>
                <a:cs typeface="Courier New" pitchFamily="49" charset="0"/>
              </a:rPr>
              <a:t>break</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30 			}</a:t>
            </a:r>
          </a:p>
          <a:p>
            <a:r>
              <a:rPr lang="en-US" altLang="ko-KR" sz="1400" dirty="0">
                <a:solidFill>
                  <a:prstClr val="black"/>
                </a:solidFill>
                <a:latin typeface="Courier New" pitchFamily="49" charset="0"/>
                <a:ea typeface="맑은 고딕" pitchFamily="50" charset="-127"/>
                <a:cs typeface="Courier New" pitchFamily="49" charset="0"/>
              </a:rPr>
              <a:t>31 			</a:t>
            </a:r>
            <a:r>
              <a:rPr lang="en-US" altLang="ko-KR" sz="1400" dirty="0" err="1">
                <a:solidFill>
                  <a:prstClr val="black"/>
                </a:solidFill>
                <a:latin typeface="Courier New" pitchFamily="49" charset="0"/>
                <a:ea typeface="맑은 고딕" pitchFamily="50" charset="-127"/>
                <a:cs typeface="Courier New" pitchFamily="49" charset="0"/>
              </a:rPr>
              <a:t>curr</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err="1">
                <a:solidFill>
                  <a:prstClr val="black"/>
                </a:solidFill>
                <a:latin typeface="Courier New" pitchFamily="49" charset="0"/>
                <a:ea typeface="맑은 고딕" pitchFamily="50" charset="-127"/>
                <a:cs typeface="Courier New" pitchFamily="49" charset="0"/>
              </a:rPr>
              <a:t>curr</a:t>
            </a:r>
            <a:r>
              <a:rPr lang="en-US" altLang="ko-KR" sz="1400" dirty="0">
                <a:solidFill>
                  <a:prstClr val="black"/>
                </a:solidFill>
                <a:latin typeface="Courier New" pitchFamily="49" charset="0"/>
                <a:ea typeface="맑은 고딕" pitchFamily="50" charset="-127"/>
                <a:cs typeface="Courier New" pitchFamily="49" charset="0"/>
              </a:rPr>
              <a:t>-&gt;next;</a:t>
            </a:r>
          </a:p>
          <a:p>
            <a:r>
              <a:rPr lang="en-US" altLang="ko-KR" sz="1400" dirty="0">
                <a:solidFill>
                  <a:prstClr val="black"/>
                </a:solidFill>
                <a:latin typeface="Courier New" pitchFamily="49" charset="0"/>
                <a:ea typeface="맑은 고딕" pitchFamily="50" charset="-127"/>
                <a:cs typeface="Courier New" pitchFamily="49" charset="0"/>
              </a:rPr>
              <a:t>32 		}</a:t>
            </a:r>
          </a:p>
          <a:p>
            <a:r>
              <a:rPr lang="en-US" altLang="ko-KR" sz="1400" dirty="0">
                <a:solidFill>
                  <a:prstClr val="black"/>
                </a:solidFill>
                <a:latin typeface="Courier New" pitchFamily="49" charset="0"/>
                <a:ea typeface="맑은 고딕" pitchFamily="50" charset="-127"/>
                <a:cs typeface="Courier New" pitchFamily="49" charset="0"/>
              </a:rPr>
              <a:t>33 		</a:t>
            </a:r>
            <a:r>
              <a:rPr lang="en-US" altLang="ko-KR" sz="1400" dirty="0" err="1">
                <a:solidFill>
                  <a:prstClr val="black"/>
                </a:solidFill>
                <a:latin typeface="Courier New" pitchFamily="49" charset="0"/>
                <a:ea typeface="맑은 고딕" pitchFamily="50" charset="-127"/>
                <a:cs typeface="Courier New" pitchFamily="49" charset="0"/>
              </a:rPr>
              <a:t>pthread_mutex_unlock</a:t>
            </a:r>
            <a:r>
              <a:rPr lang="en-US" altLang="ko-KR" sz="1400" dirty="0">
                <a:solidFill>
                  <a:prstClr val="black"/>
                </a:solidFill>
                <a:latin typeface="Courier New" pitchFamily="49" charset="0"/>
                <a:ea typeface="맑은 고딕" pitchFamily="50" charset="-127"/>
                <a:cs typeface="Courier New" pitchFamily="49" charset="0"/>
              </a:rPr>
              <a:t>(&amp;L-&gt;lock);</a:t>
            </a:r>
          </a:p>
          <a:p>
            <a:r>
              <a:rPr lang="en-US" altLang="ko-KR" sz="1400" dirty="0">
                <a:solidFill>
                  <a:prstClr val="black"/>
                </a:solidFill>
                <a:latin typeface="Courier New" pitchFamily="49" charset="0"/>
                <a:ea typeface="맑은 고딕" pitchFamily="50" charset="-127"/>
                <a:cs typeface="Courier New" pitchFamily="49" charset="0"/>
              </a:rPr>
              <a:t>34 		</a:t>
            </a:r>
            <a:r>
              <a:rPr lang="en-US" altLang="ko-KR" sz="1400" dirty="0">
                <a:solidFill>
                  <a:srgbClr val="F79646">
                    <a:lumMod val="75000"/>
                  </a:srgbClr>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rv</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now both success and failure</a:t>
            </a:r>
          </a:p>
          <a:p>
            <a:r>
              <a:rPr lang="en-US" altLang="ko-KR" sz="1400" dirty="0">
                <a:solidFill>
                  <a:prstClr val="black"/>
                </a:solidFill>
                <a:latin typeface="Courier New" pitchFamily="49" charset="0"/>
                <a:ea typeface="맑은 고딕" pitchFamily="50" charset="-127"/>
                <a:cs typeface="Courier New" pitchFamily="49" charset="0"/>
              </a:rPr>
              <a:t>35 	}</a:t>
            </a:r>
          </a:p>
        </p:txBody>
      </p:sp>
    </p:spTree>
    <p:extLst>
      <p:ext uri="{BB962C8B-B14F-4D97-AF65-F5344CB8AC3E}">
        <p14:creationId xmlns:p14="http://schemas.microsoft.com/office/powerpoint/2010/main" val="3930887070"/>
      </p:ext>
    </p:extLst>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Scaling Linked List</a:t>
            </a:r>
            <a:endParaRPr lang="ko-KR" altLang="en-US" dirty="0"/>
          </a:p>
        </p:txBody>
      </p:sp>
      <p:sp>
        <p:nvSpPr>
          <p:cNvPr id="3" name="내용 개체 틀 2"/>
          <p:cNvSpPr>
            <a:spLocks noGrp="1"/>
          </p:cNvSpPr>
          <p:nvPr>
            <p:ph idx="1"/>
          </p:nvPr>
        </p:nvSpPr>
        <p:spPr/>
        <p:txBody>
          <a:bodyPr/>
          <a:lstStyle/>
          <a:p>
            <a:r>
              <a:rPr lang="en-US" altLang="ko-KR" dirty="0"/>
              <a:t>Hand-over-hand locking (lock coupling)</a:t>
            </a:r>
          </a:p>
          <a:p>
            <a:pPr lvl="1"/>
            <a:r>
              <a:rPr lang="en-US" altLang="ko-KR" dirty="0"/>
              <a:t>Add </a:t>
            </a:r>
            <a:r>
              <a:rPr lang="en-US" altLang="ko-KR" b="1" dirty="0"/>
              <a:t>a lock per node </a:t>
            </a:r>
            <a:r>
              <a:rPr lang="en-US" altLang="ko-KR" dirty="0"/>
              <a:t>of the list instead of having a single lock for the entire list.</a:t>
            </a:r>
          </a:p>
          <a:p>
            <a:pPr lvl="1"/>
            <a:r>
              <a:rPr lang="en-US" altLang="ko-KR" dirty="0"/>
              <a:t>When traversing the list,</a:t>
            </a:r>
          </a:p>
          <a:p>
            <a:pPr lvl="2"/>
            <a:r>
              <a:rPr lang="en-US" altLang="ko-KR" dirty="0"/>
              <a:t>First grabs the next node’s lock.</a:t>
            </a:r>
          </a:p>
          <a:p>
            <a:pPr lvl="2"/>
            <a:r>
              <a:rPr lang="en-US" altLang="ko-KR" dirty="0"/>
              <a:t>And then releases the current node’s lock.</a:t>
            </a:r>
          </a:p>
          <a:p>
            <a:pPr lvl="2"/>
            <a:endParaRPr lang="en-US" altLang="ko-KR" dirty="0"/>
          </a:p>
          <a:p>
            <a:pPr lvl="1"/>
            <a:r>
              <a:rPr lang="en-US" altLang="ko-KR" dirty="0"/>
              <a:t>Enable a high degree of concurrency in list operations.</a:t>
            </a:r>
          </a:p>
          <a:p>
            <a:pPr lvl="2"/>
            <a:r>
              <a:rPr lang="en-US" altLang="ko-KR" dirty="0"/>
              <a:t>However, in practice, the overheads of acquiring and releasing locks for each node of a list traversal is </a:t>
            </a:r>
            <a:r>
              <a:rPr lang="en-US" altLang="ko-KR" i="1" dirty="0"/>
              <a:t>prohibitive</a:t>
            </a:r>
            <a:r>
              <a:rPr lang="en-US" altLang="ko-KR" dirty="0"/>
              <a: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21</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3067186352"/>
      </p:ext>
    </p:extLst>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Michael and Scott Concurrent Queues</a:t>
            </a:r>
            <a:endParaRPr lang="ko-KR" altLang="en-US" dirty="0"/>
          </a:p>
        </p:txBody>
      </p:sp>
      <p:sp>
        <p:nvSpPr>
          <p:cNvPr id="3" name="내용 개체 틀 2"/>
          <p:cNvSpPr>
            <a:spLocks noGrp="1"/>
          </p:cNvSpPr>
          <p:nvPr>
            <p:ph idx="1"/>
          </p:nvPr>
        </p:nvSpPr>
        <p:spPr/>
        <p:txBody>
          <a:bodyPr/>
          <a:lstStyle/>
          <a:p>
            <a:r>
              <a:rPr lang="en-US" altLang="ko-KR" dirty="0"/>
              <a:t>There are two locks.</a:t>
            </a:r>
          </a:p>
          <a:p>
            <a:pPr lvl="1"/>
            <a:r>
              <a:rPr lang="en-US" altLang="ko-KR" dirty="0"/>
              <a:t>One for the </a:t>
            </a:r>
            <a:r>
              <a:rPr lang="en-US" altLang="ko-KR" b="1" dirty="0"/>
              <a:t>head</a:t>
            </a:r>
            <a:r>
              <a:rPr lang="en-US" altLang="ko-KR" dirty="0"/>
              <a:t> of the queue.</a:t>
            </a:r>
          </a:p>
          <a:p>
            <a:pPr lvl="1"/>
            <a:r>
              <a:rPr lang="en-US" altLang="ko-KR" dirty="0"/>
              <a:t>One for the </a:t>
            </a:r>
            <a:r>
              <a:rPr lang="en-US" altLang="ko-KR" b="1" dirty="0"/>
              <a:t>tail</a:t>
            </a:r>
            <a:r>
              <a:rPr lang="en-US" altLang="ko-KR" dirty="0"/>
              <a:t>.</a:t>
            </a:r>
          </a:p>
          <a:p>
            <a:pPr lvl="1"/>
            <a:r>
              <a:rPr lang="en-US" altLang="ko-KR" dirty="0"/>
              <a:t>The goal of these two locks is to enable concurrency of </a:t>
            </a:r>
            <a:r>
              <a:rPr lang="en-US" altLang="ko-KR" i="1" dirty="0" err="1"/>
              <a:t>enqueue</a:t>
            </a:r>
            <a:r>
              <a:rPr lang="en-US" altLang="ko-KR" dirty="0"/>
              <a:t> and </a:t>
            </a:r>
            <a:r>
              <a:rPr lang="en-US" altLang="ko-KR" i="1" dirty="0" err="1"/>
              <a:t>dequeue</a:t>
            </a:r>
            <a:r>
              <a:rPr lang="en-US" altLang="ko-KR" dirty="0"/>
              <a:t> operations.</a:t>
            </a:r>
          </a:p>
          <a:p>
            <a:pPr lvl="1"/>
            <a:endParaRPr lang="en-US" altLang="ko-KR" dirty="0"/>
          </a:p>
          <a:p>
            <a:r>
              <a:rPr lang="en-US" altLang="ko-KR" dirty="0"/>
              <a:t>Add a dummy node</a:t>
            </a:r>
          </a:p>
          <a:p>
            <a:pPr lvl="1"/>
            <a:r>
              <a:rPr lang="en-US" altLang="ko-KR" dirty="0"/>
              <a:t>Allocated in the queue initialization code</a:t>
            </a:r>
          </a:p>
          <a:p>
            <a:pPr lvl="1"/>
            <a:r>
              <a:rPr lang="en-US" altLang="ko-KR" dirty="0"/>
              <a:t>Enable the separation of head and tail operations</a:t>
            </a:r>
          </a:p>
          <a:p>
            <a:pPr lvl="1"/>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22</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688360005"/>
      </p:ext>
    </p:extLst>
  </p:cSld>
  <p:clrMapOvr>
    <a:masterClrMapping/>
  </p:clrMapOvr>
  <p:transition>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Concurrent Queues (Cont.)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23</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755576" y="1411034"/>
            <a:ext cx="7632848" cy="4401205"/>
          </a:xfrm>
          <a:prstGeom prst="rect">
            <a:avLst/>
          </a:prstGeom>
          <a:solidFill>
            <a:schemeClr val="bg1"/>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a:solidFill>
                  <a:prstClr val="black"/>
                </a:solidFill>
                <a:latin typeface="Courier New" pitchFamily="49" charset="0"/>
                <a:ea typeface="맑은 고딕" pitchFamily="50" charset="-127"/>
                <a:cs typeface="Courier New" pitchFamily="49" charset="0"/>
              </a:rPr>
              <a:t>1 	</a:t>
            </a:r>
            <a:r>
              <a:rPr lang="en-US" altLang="ko-KR" sz="1400" dirty="0" err="1">
                <a:solidFill>
                  <a:srgbClr val="00B050"/>
                </a:solidFill>
                <a:latin typeface="Courier New" pitchFamily="49" charset="0"/>
                <a:ea typeface="맑은 고딕" pitchFamily="50" charset="-127"/>
                <a:cs typeface="Courier New" pitchFamily="49" charset="0"/>
              </a:rPr>
              <a:t>typedef</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struct</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a:solidFill>
                  <a:prstClr val="black"/>
                </a:solidFill>
                <a:latin typeface="Courier New" pitchFamily="49" charset="0"/>
                <a:ea typeface="맑은 고딕" pitchFamily="50" charset="-127"/>
                <a:cs typeface="Courier New" pitchFamily="49" charset="0"/>
              </a:rPr>
              <a:t>__</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2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a:solidFill>
                  <a:prstClr val="black"/>
                </a:solidFill>
                <a:latin typeface="Courier New" pitchFamily="49" charset="0"/>
                <a:ea typeface="맑은 고딕" pitchFamily="50" charset="-127"/>
                <a:cs typeface="Courier New" pitchFamily="49" charset="0"/>
              </a:rPr>
              <a:t>value;</a:t>
            </a:r>
          </a:p>
          <a:p>
            <a:r>
              <a:rPr lang="en-US" altLang="ko-KR" sz="1400" dirty="0">
                <a:solidFill>
                  <a:prstClr val="black"/>
                </a:solidFill>
                <a:latin typeface="Courier New" pitchFamily="49" charset="0"/>
                <a:ea typeface="맑은 고딕" pitchFamily="50" charset="-127"/>
                <a:cs typeface="Courier New" pitchFamily="49" charset="0"/>
              </a:rPr>
              <a:t>3 		</a:t>
            </a:r>
            <a:r>
              <a:rPr lang="en-US" altLang="ko-KR" sz="1400" dirty="0" err="1">
                <a:solidFill>
                  <a:srgbClr val="00B050"/>
                </a:solidFill>
                <a:latin typeface="Courier New" pitchFamily="49" charset="0"/>
                <a:ea typeface="맑은 고딕" pitchFamily="50" charset="-127"/>
                <a:cs typeface="Courier New" pitchFamily="49" charset="0"/>
              </a:rPr>
              <a:t>struct</a:t>
            </a:r>
            <a:r>
              <a:rPr lang="en-US" altLang="ko-KR" sz="1400" dirty="0">
                <a:solidFill>
                  <a:prstClr val="black"/>
                </a:solidFill>
                <a:latin typeface="Courier New" pitchFamily="49" charset="0"/>
                <a:ea typeface="맑은 고딕" pitchFamily="50" charset="-127"/>
                <a:cs typeface="Courier New" pitchFamily="49" charset="0"/>
              </a:rPr>
              <a:t> __</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 *next;</a:t>
            </a:r>
          </a:p>
          <a:p>
            <a:r>
              <a:rPr lang="en-US" altLang="ko-KR" sz="1400" dirty="0">
                <a:solidFill>
                  <a:prstClr val="black"/>
                </a:solidFill>
                <a:latin typeface="Courier New" pitchFamily="49" charset="0"/>
                <a:ea typeface="맑은 고딕" pitchFamily="50" charset="-127"/>
                <a:cs typeface="Courier New" pitchFamily="49" charset="0"/>
              </a:rPr>
              <a:t>4 	} </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5</a:t>
            </a:r>
          </a:p>
          <a:p>
            <a:r>
              <a:rPr lang="en-US" altLang="ko-KR" sz="1400" dirty="0">
                <a:solidFill>
                  <a:prstClr val="black"/>
                </a:solidFill>
                <a:latin typeface="Courier New" pitchFamily="49" charset="0"/>
                <a:ea typeface="맑은 고딕" pitchFamily="50" charset="-127"/>
                <a:cs typeface="Courier New" pitchFamily="49" charset="0"/>
              </a:rPr>
              <a:t>6 	</a:t>
            </a:r>
            <a:r>
              <a:rPr lang="en-US" altLang="ko-KR" sz="1400" dirty="0" err="1">
                <a:solidFill>
                  <a:srgbClr val="00B050"/>
                </a:solidFill>
                <a:latin typeface="Courier New" pitchFamily="49" charset="0"/>
                <a:ea typeface="맑은 고딕" pitchFamily="50" charset="-127"/>
                <a:cs typeface="Courier New" pitchFamily="49" charset="0"/>
              </a:rPr>
              <a:t>typedef</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struct</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a:solidFill>
                  <a:prstClr val="black"/>
                </a:solidFill>
                <a:latin typeface="Courier New" pitchFamily="49" charset="0"/>
                <a:ea typeface="맑은 고딕" pitchFamily="50" charset="-127"/>
                <a:cs typeface="Courier New" pitchFamily="49" charset="0"/>
              </a:rPr>
              <a:t>__</a:t>
            </a:r>
            <a:r>
              <a:rPr lang="en-US" altLang="ko-KR" sz="1400" dirty="0" err="1">
                <a:solidFill>
                  <a:prstClr val="black"/>
                </a:solidFill>
                <a:latin typeface="Courier New" pitchFamily="49" charset="0"/>
                <a:ea typeface="맑은 고딕" pitchFamily="50" charset="-127"/>
                <a:cs typeface="Courier New" pitchFamily="49" charset="0"/>
              </a:rPr>
              <a:t>queue_t</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7 		</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 *head;</a:t>
            </a:r>
          </a:p>
          <a:p>
            <a:r>
              <a:rPr lang="en-US" altLang="ko-KR" sz="1400" dirty="0">
                <a:solidFill>
                  <a:prstClr val="black"/>
                </a:solidFill>
                <a:latin typeface="Courier New" pitchFamily="49" charset="0"/>
                <a:ea typeface="맑은 고딕" pitchFamily="50" charset="-127"/>
                <a:cs typeface="Courier New" pitchFamily="49" charset="0"/>
              </a:rPr>
              <a:t>8 		</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 *tail;</a:t>
            </a:r>
          </a:p>
          <a:p>
            <a:r>
              <a:rPr lang="en-US" altLang="ko-KR" sz="1400" dirty="0">
                <a:solidFill>
                  <a:prstClr val="black"/>
                </a:solidFill>
                <a:latin typeface="Courier New" pitchFamily="49" charset="0"/>
                <a:ea typeface="맑은 고딕" pitchFamily="50" charset="-127"/>
                <a:cs typeface="Courier New" pitchFamily="49" charset="0"/>
              </a:rPr>
              <a:t>9 		</a:t>
            </a:r>
            <a:r>
              <a:rPr lang="en-US" altLang="ko-KR" sz="1400" dirty="0" err="1">
                <a:solidFill>
                  <a:prstClr val="black"/>
                </a:solidFill>
                <a:latin typeface="Courier New" pitchFamily="49" charset="0"/>
                <a:ea typeface="맑은 고딕" pitchFamily="50" charset="-127"/>
                <a:cs typeface="Courier New" pitchFamily="49" charset="0"/>
              </a:rPr>
              <a:t>pthread_mutex_t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headLock</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10 		</a:t>
            </a:r>
            <a:r>
              <a:rPr lang="en-US" altLang="ko-KR" sz="1400" dirty="0" err="1">
                <a:solidFill>
                  <a:prstClr val="black"/>
                </a:solidFill>
                <a:latin typeface="Courier New" pitchFamily="49" charset="0"/>
                <a:ea typeface="맑은 고딕" pitchFamily="50" charset="-127"/>
                <a:cs typeface="Courier New" pitchFamily="49" charset="0"/>
              </a:rPr>
              <a:t>pthread_mutex_t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tailLock</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11 	} </a:t>
            </a:r>
            <a:r>
              <a:rPr lang="en-US" altLang="ko-KR" sz="1400" dirty="0" err="1">
                <a:solidFill>
                  <a:prstClr val="black"/>
                </a:solidFill>
                <a:latin typeface="Courier New" pitchFamily="49" charset="0"/>
                <a:ea typeface="맑은 고딕" pitchFamily="50" charset="-127"/>
                <a:cs typeface="Courier New" pitchFamily="49" charset="0"/>
              </a:rPr>
              <a:t>queue_t</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12</a:t>
            </a:r>
          </a:p>
          <a:p>
            <a:r>
              <a:rPr lang="en-US" altLang="ko-KR" sz="1400" dirty="0">
                <a:solidFill>
                  <a:prstClr val="black"/>
                </a:solidFill>
                <a:latin typeface="Courier New" pitchFamily="49" charset="0"/>
                <a:ea typeface="맑은 고딕" pitchFamily="50" charset="-127"/>
                <a:cs typeface="Courier New" pitchFamily="49" charset="0"/>
              </a:rPr>
              <a:t>13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Queue_Init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queue_t</a:t>
            </a:r>
            <a:r>
              <a:rPr lang="en-US" altLang="ko-KR" sz="1400" dirty="0">
                <a:solidFill>
                  <a:prstClr val="black"/>
                </a:solidFill>
                <a:latin typeface="Courier New" pitchFamily="49" charset="0"/>
                <a:ea typeface="맑은 고딕" pitchFamily="50" charset="-127"/>
                <a:cs typeface="Courier New" pitchFamily="49" charset="0"/>
              </a:rPr>
              <a:t> *q) {</a:t>
            </a:r>
          </a:p>
          <a:p>
            <a:r>
              <a:rPr lang="en-US" altLang="ko-KR" sz="1400" dirty="0">
                <a:solidFill>
                  <a:prstClr val="black"/>
                </a:solidFill>
                <a:latin typeface="Courier New" pitchFamily="49" charset="0"/>
                <a:ea typeface="맑은 고딕" pitchFamily="50" charset="-127"/>
                <a:cs typeface="Courier New" pitchFamily="49" charset="0"/>
              </a:rPr>
              <a:t>14 		</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tmp</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err="1">
                <a:solidFill>
                  <a:prstClr val="black"/>
                </a:solidFill>
                <a:latin typeface="Courier New" pitchFamily="49" charset="0"/>
                <a:ea typeface="맑은 고딕" pitchFamily="50" charset="-127"/>
                <a:cs typeface="Courier New" pitchFamily="49" charset="0"/>
              </a:rPr>
              <a:t>malloc</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F79646">
                    <a:lumMod val="75000"/>
                  </a:srgbClr>
                </a:solidFill>
                <a:latin typeface="Courier New" pitchFamily="49" charset="0"/>
                <a:ea typeface="맑은 고딕" pitchFamily="50" charset="-127"/>
                <a:cs typeface="Courier New" pitchFamily="49" charset="0"/>
              </a:rPr>
              <a:t>sizeof</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15 		</a:t>
            </a:r>
            <a:r>
              <a:rPr lang="en-US" altLang="ko-KR" sz="1400" dirty="0" err="1">
                <a:solidFill>
                  <a:prstClr val="black"/>
                </a:solidFill>
                <a:latin typeface="Courier New" pitchFamily="49" charset="0"/>
                <a:ea typeface="맑은 고딕" pitchFamily="50" charset="-127"/>
                <a:cs typeface="Courier New" pitchFamily="49" charset="0"/>
              </a:rPr>
              <a:t>tmp</a:t>
            </a:r>
            <a:r>
              <a:rPr lang="en-US" altLang="ko-KR" sz="1400" dirty="0">
                <a:solidFill>
                  <a:prstClr val="black"/>
                </a:solidFill>
                <a:latin typeface="Courier New" pitchFamily="49" charset="0"/>
                <a:ea typeface="맑은 고딕" pitchFamily="50" charset="-127"/>
                <a:cs typeface="Courier New" pitchFamily="49" charset="0"/>
              </a:rPr>
              <a:t>-&gt;next = </a:t>
            </a:r>
            <a:r>
              <a:rPr lang="en-US" altLang="ko-KR" sz="1400" dirty="0">
                <a:solidFill>
                  <a:srgbClr val="FF0000"/>
                </a:solidFill>
                <a:latin typeface="Courier New" pitchFamily="49" charset="0"/>
                <a:ea typeface="맑은 고딕" pitchFamily="50" charset="-127"/>
                <a:cs typeface="Courier New" pitchFamily="49" charset="0"/>
              </a:rPr>
              <a:t>NULL</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16 		q-&gt;head = q-&gt;tail = </a:t>
            </a:r>
            <a:r>
              <a:rPr lang="en-US" altLang="ko-KR" sz="1400" dirty="0" err="1">
                <a:solidFill>
                  <a:prstClr val="black"/>
                </a:solidFill>
                <a:latin typeface="Courier New" pitchFamily="49" charset="0"/>
                <a:ea typeface="맑은 고딕" pitchFamily="50" charset="-127"/>
                <a:cs typeface="Courier New" pitchFamily="49" charset="0"/>
              </a:rPr>
              <a:t>tmp</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17 		</a:t>
            </a:r>
            <a:r>
              <a:rPr lang="en-US" altLang="ko-KR" sz="1400" dirty="0" err="1">
                <a:solidFill>
                  <a:prstClr val="black"/>
                </a:solidFill>
                <a:latin typeface="Courier New" pitchFamily="49" charset="0"/>
                <a:ea typeface="맑은 고딕" pitchFamily="50" charset="-127"/>
                <a:cs typeface="Courier New" pitchFamily="49" charset="0"/>
              </a:rPr>
              <a:t>pthread_mutex_init</a:t>
            </a:r>
            <a:r>
              <a:rPr lang="en-US" altLang="ko-KR" sz="1400" dirty="0">
                <a:solidFill>
                  <a:prstClr val="black"/>
                </a:solidFill>
                <a:latin typeface="Courier New" pitchFamily="49" charset="0"/>
                <a:ea typeface="맑은 고딕" pitchFamily="50" charset="-127"/>
                <a:cs typeface="Courier New" pitchFamily="49" charset="0"/>
              </a:rPr>
              <a:t>(&amp;q-&gt;</a:t>
            </a:r>
            <a:r>
              <a:rPr lang="en-US" altLang="ko-KR" sz="1400" dirty="0" err="1">
                <a:solidFill>
                  <a:prstClr val="black"/>
                </a:solidFill>
                <a:latin typeface="Courier New" pitchFamily="49" charset="0"/>
                <a:ea typeface="맑은 고딕" pitchFamily="50" charset="-127"/>
                <a:cs typeface="Courier New" pitchFamily="49" charset="0"/>
              </a:rPr>
              <a:t>headLock</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NULL</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18 		</a:t>
            </a:r>
            <a:r>
              <a:rPr lang="en-US" altLang="ko-KR" sz="1400" dirty="0" err="1">
                <a:solidFill>
                  <a:prstClr val="black"/>
                </a:solidFill>
                <a:latin typeface="Courier New" pitchFamily="49" charset="0"/>
                <a:ea typeface="맑은 고딕" pitchFamily="50" charset="-127"/>
                <a:cs typeface="Courier New" pitchFamily="49" charset="0"/>
              </a:rPr>
              <a:t>pthread_mutex_init</a:t>
            </a:r>
            <a:r>
              <a:rPr lang="en-US" altLang="ko-KR" sz="1400" dirty="0">
                <a:solidFill>
                  <a:prstClr val="black"/>
                </a:solidFill>
                <a:latin typeface="Courier New" pitchFamily="49" charset="0"/>
                <a:ea typeface="맑은 고딕" pitchFamily="50" charset="-127"/>
                <a:cs typeface="Courier New" pitchFamily="49" charset="0"/>
              </a:rPr>
              <a:t>(&amp;q-&gt;</a:t>
            </a:r>
            <a:r>
              <a:rPr lang="en-US" altLang="ko-KR" sz="1400" dirty="0" err="1">
                <a:solidFill>
                  <a:prstClr val="black"/>
                </a:solidFill>
                <a:latin typeface="Courier New" pitchFamily="49" charset="0"/>
                <a:ea typeface="맑은 고딕" pitchFamily="50" charset="-127"/>
                <a:cs typeface="Courier New" pitchFamily="49" charset="0"/>
              </a:rPr>
              <a:t>tailLock</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NULL</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19 	}</a:t>
            </a:r>
          </a:p>
          <a:p>
            <a:r>
              <a:rPr lang="en-US" altLang="ko-KR" sz="1400" dirty="0">
                <a:solidFill>
                  <a:prstClr val="black"/>
                </a:solidFill>
                <a:latin typeface="Courier New" pitchFamily="49" charset="0"/>
                <a:ea typeface="맑은 고딕" pitchFamily="50" charset="-127"/>
                <a:cs typeface="Courier New" pitchFamily="49" charset="0"/>
              </a:rPr>
              <a:t>20</a:t>
            </a:r>
          </a:p>
        </p:txBody>
      </p:sp>
    </p:spTree>
    <p:extLst>
      <p:ext uri="{BB962C8B-B14F-4D97-AF65-F5344CB8AC3E}">
        <p14:creationId xmlns:p14="http://schemas.microsoft.com/office/powerpoint/2010/main" val="940764636"/>
      </p:ext>
    </p:extLst>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Concurrent Queues (Cont.)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24</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755576" y="729572"/>
            <a:ext cx="7632848" cy="5693866"/>
          </a:xfrm>
          <a:prstGeom prst="rect">
            <a:avLst/>
          </a:prstGeom>
          <a:solidFill>
            <a:schemeClr val="bg1"/>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a:solidFill>
                  <a:prstClr val="black"/>
                </a:solidFill>
                <a:latin typeface="Courier New" pitchFamily="49" charset="0"/>
                <a:ea typeface="맑은 고딕" pitchFamily="50" charset="-127"/>
                <a:cs typeface="Courier New" pitchFamily="49" charset="0"/>
              </a:rPr>
              <a:t>21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Queue_Enqueue</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queue_t</a:t>
            </a:r>
            <a:r>
              <a:rPr lang="en-US" altLang="ko-KR" sz="1400" dirty="0">
                <a:solidFill>
                  <a:prstClr val="black"/>
                </a:solidFill>
                <a:latin typeface="Courier New" pitchFamily="49" charset="0"/>
                <a:ea typeface="맑은 고딕" pitchFamily="50" charset="-127"/>
                <a:cs typeface="Courier New" pitchFamily="49" charset="0"/>
              </a:rPr>
              <a:t> *q,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a:solidFill>
                  <a:prstClr val="black"/>
                </a:solidFill>
                <a:latin typeface="Courier New" pitchFamily="49" charset="0"/>
                <a:ea typeface="맑은 고딕" pitchFamily="50" charset="-127"/>
                <a:cs typeface="Courier New" pitchFamily="49" charset="0"/>
              </a:rPr>
              <a:t>value) {</a:t>
            </a:r>
          </a:p>
          <a:p>
            <a:r>
              <a:rPr lang="en-US" altLang="ko-KR" sz="1400" dirty="0">
                <a:solidFill>
                  <a:prstClr val="black"/>
                </a:solidFill>
                <a:latin typeface="Courier New" pitchFamily="49" charset="0"/>
                <a:ea typeface="맑은 고딕" pitchFamily="50" charset="-127"/>
                <a:cs typeface="Courier New" pitchFamily="49" charset="0"/>
              </a:rPr>
              <a:t>22 		</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tmp</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err="1">
                <a:solidFill>
                  <a:prstClr val="black"/>
                </a:solidFill>
                <a:latin typeface="Courier New" pitchFamily="49" charset="0"/>
                <a:ea typeface="맑은 고딕" pitchFamily="50" charset="-127"/>
                <a:cs typeface="Courier New" pitchFamily="49" charset="0"/>
              </a:rPr>
              <a:t>malloc</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F79646">
                    <a:lumMod val="75000"/>
                  </a:srgbClr>
                </a:solidFill>
                <a:latin typeface="Courier New" pitchFamily="49" charset="0"/>
                <a:ea typeface="맑은 고딕" pitchFamily="50" charset="-127"/>
                <a:cs typeface="Courier New" pitchFamily="49" charset="0"/>
              </a:rPr>
              <a:t>sizeof</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23 		assert(</a:t>
            </a:r>
            <a:r>
              <a:rPr lang="en-US" altLang="ko-KR" sz="1400" dirty="0" err="1">
                <a:solidFill>
                  <a:prstClr val="black"/>
                </a:solidFill>
                <a:latin typeface="Courier New" pitchFamily="49" charset="0"/>
                <a:ea typeface="맑은 고딕" pitchFamily="50" charset="-127"/>
                <a:cs typeface="Courier New" pitchFamily="49" charset="0"/>
              </a:rPr>
              <a:t>tmp</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F0000"/>
                </a:solidFill>
                <a:latin typeface="Courier New" pitchFamily="49" charset="0"/>
                <a:ea typeface="맑은 고딕" pitchFamily="50" charset="-127"/>
                <a:cs typeface="Courier New" pitchFamily="49" charset="0"/>
              </a:rPr>
              <a:t>NULL</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24 		</a:t>
            </a:r>
            <a:r>
              <a:rPr lang="en-US" altLang="ko-KR" sz="1400" dirty="0" err="1">
                <a:solidFill>
                  <a:prstClr val="black"/>
                </a:solidFill>
                <a:latin typeface="Courier New" pitchFamily="49" charset="0"/>
                <a:ea typeface="맑은 고딕" pitchFamily="50" charset="-127"/>
                <a:cs typeface="Courier New" pitchFamily="49" charset="0"/>
              </a:rPr>
              <a:t>tmp</a:t>
            </a:r>
            <a:r>
              <a:rPr lang="en-US" altLang="ko-KR" sz="1400" dirty="0">
                <a:solidFill>
                  <a:prstClr val="black"/>
                </a:solidFill>
                <a:latin typeface="Courier New" pitchFamily="49" charset="0"/>
                <a:ea typeface="맑은 고딕" pitchFamily="50" charset="-127"/>
                <a:cs typeface="Courier New" pitchFamily="49" charset="0"/>
              </a:rPr>
              <a:t>-&gt;value = value;</a:t>
            </a:r>
          </a:p>
          <a:p>
            <a:r>
              <a:rPr lang="en-US" altLang="ko-KR" sz="1400" dirty="0">
                <a:solidFill>
                  <a:prstClr val="black"/>
                </a:solidFill>
                <a:latin typeface="Courier New" pitchFamily="49" charset="0"/>
                <a:ea typeface="맑은 고딕" pitchFamily="50" charset="-127"/>
                <a:cs typeface="Courier New" pitchFamily="49" charset="0"/>
              </a:rPr>
              <a:t>25 		</a:t>
            </a:r>
            <a:r>
              <a:rPr lang="en-US" altLang="ko-KR" sz="1400" dirty="0" err="1">
                <a:solidFill>
                  <a:prstClr val="black"/>
                </a:solidFill>
                <a:latin typeface="Courier New" pitchFamily="49" charset="0"/>
                <a:ea typeface="맑은 고딕" pitchFamily="50" charset="-127"/>
                <a:cs typeface="Courier New" pitchFamily="49" charset="0"/>
              </a:rPr>
              <a:t>tmp</a:t>
            </a:r>
            <a:r>
              <a:rPr lang="en-US" altLang="ko-KR" sz="1400" dirty="0">
                <a:solidFill>
                  <a:prstClr val="black"/>
                </a:solidFill>
                <a:latin typeface="Courier New" pitchFamily="49" charset="0"/>
                <a:ea typeface="맑은 고딕" pitchFamily="50" charset="-127"/>
                <a:cs typeface="Courier New" pitchFamily="49" charset="0"/>
              </a:rPr>
              <a:t>-&gt;next = </a:t>
            </a:r>
            <a:r>
              <a:rPr lang="en-US" altLang="ko-KR" sz="1400" dirty="0">
                <a:solidFill>
                  <a:srgbClr val="FF0000"/>
                </a:solidFill>
                <a:latin typeface="Courier New" pitchFamily="49" charset="0"/>
                <a:ea typeface="맑은 고딕" pitchFamily="50" charset="-127"/>
                <a:cs typeface="Courier New" pitchFamily="49" charset="0"/>
              </a:rPr>
              <a:t>NULL</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26</a:t>
            </a:r>
          </a:p>
          <a:p>
            <a:r>
              <a:rPr lang="en-US" altLang="ko-KR" sz="1400" dirty="0">
                <a:solidFill>
                  <a:prstClr val="black"/>
                </a:solidFill>
                <a:latin typeface="Courier New" pitchFamily="49" charset="0"/>
                <a:ea typeface="맑은 고딕" pitchFamily="50" charset="-127"/>
                <a:cs typeface="Courier New" pitchFamily="49" charset="0"/>
              </a:rPr>
              <a:t>27 		</a:t>
            </a:r>
            <a:r>
              <a:rPr lang="en-US" altLang="ko-KR" sz="1400" dirty="0" err="1">
                <a:solidFill>
                  <a:prstClr val="black"/>
                </a:solidFill>
                <a:latin typeface="Courier New" pitchFamily="49" charset="0"/>
                <a:ea typeface="맑은 고딕" pitchFamily="50" charset="-127"/>
                <a:cs typeface="Courier New" pitchFamily="49" charset="0"/>
              </a:rPr>
              <a:t>pthread_mutex_lock</a:t>
            </a:r>
            <a:r>
              <a:rPr lang="en-US" altLang="ko-KR" sz="1400" dirty="0">
                <a:solidFill>
                  <a:prstClr val="black"/>
                </a:solidFill>
                <a:latin typeface="Courier New" pitchFamily="49" charset="0"/>
                <a:ea typeface="맑은 고딕" pitchFamily="50" charset="-127"/>
                <a:cs typeface="Courier New" pitchFamily="49" charset="0"/>
              </a:rPr>
              <a:t>(&amp;q-&gt;</a:t>
            </a:r>
            <a:r>
              <a:rPr lang="en-US" altLang="ko-KR" sz="1400" dirty="0" err="1">
                <a:solidFill>
                  <a:prstClr val="black"/>
                </a:solidFill>
                <a:latin typeface="Courier New" pitchFamily="49" charset="0"/>
                <a:ea typeface="맑은 고딕" pitchFamily="50" charset="-127"/>
                <a:cs typeface="Courier New" pitchFamily="49" charset="0"/>
              </a:rPr>
              <a:t>tailLock</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28 		q-&gt;tail-&gt;next = </a:t>
            </a:r>
            <a:r>
              <a:rPr lang="en-US" altLang="ko-KR" sz="1400" dirty="0" err="1">
                <a:solidFill>
                  <a:prstClr val="black"/>
                </a:solidFill>
                <a:latin typeface="Courier New" pitchFamily="49" charset="0"/>
                <a:ea typeface="맑은 고딕" pitchFamily="50" charset="-127"/>
                <a:cs typeface="Courier New" pitchFamily="49" charset="0"/>
              </a:rPr>
              <a:t>tmp</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29 		q-&gt;tail = </a:t>
            </a:r>
            <a:r>
              <a:rPr lang="en-US" altLang="ko-KR" sz="1400" dirty="0" err="1">
                <a:solidFill>
                  <a:prstClr val="black"/>
                </a:solidFill>
                <a:latin typeface="Courier New" pitchFamily="49" charset="0"/>
                <a:ea typeface="맑은 고딕" pitchFamily="50" charset="-127"/>
                <a:cs typeface="Courier New" pitchFamily="49" charset="0"/>
              </a:rPr>
              <a:t>tmp</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30 		</a:t>
            </a:r>
            <a:r>
              <a:rPr lang="en-US" altLang="ko-KR" sz="1400" dirty="0" err="1">
                <a:solidFill>
                  <a:prstClr val="black"/>
                </a:solidFill>
                <a:latin typeface="Courier New" pitchFamily="49" charset="0"/>
                <a:ea typeface="맑은 고딕" pitchFamily="50" charset="-127"/>
                <a:cs typeface="Courier New" pitchFamily="49" charset="0"/>
              </a:rPr>
              <a:t>pthread_mutex_unlock</a:t>
            </a:r>
            <a:r>
              <a:rPr lang="en-US" altLang="ko-KR" sz="1400" dirty="0">
                <a:solidFill>
                  <a:prstClr val="black"/>
                </a:solidFill>
                <a:latin typeface="Courier New" pitchFamily="49" charset="0"/>
                <a:ea typeface="맑은 고딕" pitchFamily="50" charset="-127"/>
                <a:cs typeface="Courier New" pitchFamily="49" charset="0"/>
              </a:rPr>
              <a:t>(&amp;q-&gt;</a:t>
            </a:r>
            <a:r>
              <a:rPr lang="en-US" altLang="ko-KR" sz="1400" dirty="0" err="1">
                <a:solidFill>
                  <a:prstClr val="black"/>
                </a:solidFill>
                <a:latin typeface="Courier New" pitchFamily="49" charset="0"/>
                <a:ea typeface="맑은 고딕" pitchFamily="50" charset="-127"/>
                <a:cs typeface="Courier New" pitchFamily="49" charset="0"/>
              </a:rPr>
              <a:t>tailLock</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31 	}</a:t>
            </a:r>
          </a:p>
          <a:p>
            <a:r>
              <a:rPr lang="en-US" altLang="ko-KR" sz="1400" dirty="0">
                <a:solidFill>
                  <a:prstClr val="black"/>
                </a:solidFill>
                <a:latin typeface="Courier New" pitchFamily="49" charset="0"/>
                <a:ea typeface="맑은 고딕" pitchFamily="50" charset="-127"/>
                <a:cs typeface="Courier New" pitchFamily="49" charset="0"/>
              </a:rPr>
              <a:t>32</a:t>
            </a:r>
          </a:p>
          <a:p>
            <a:r>
              <a:rPr lang="en-US" altLang="ko-KR" sz="1400" dirty="0">
                <a:solidFill>
                  <a:prstClr val="black"/>
                </a:solidFill>
                <a:latin typeface="Courier New" pitchFamily="49" charset="0"/>
                <a:ea typeface="맑은 고딕" pitchFamily="50" charset="-127"/>
                <a:cs typeface="Courier New" pitchFamily="49" charset="0"/>
              </a:rPr>
              <a:t>33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Queue_Dequeue</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queue_t</a:t>
            </a:r>
            <a:r>
              <a:rPr lang="en-US" altLang="ko-KR" sz="1400" dirty="0">
                <a:solidFill>
                  <a:prstClr val="black"/>
                </a:solidFill>
                <a:latin typeface="Courier New" pitchFamily="49" charset="0"/>
                <a:ea typeface="맑은 고딕" pitchFamily="50" charset="-127"/>
                <a:cs typeface="Courier New" pitchFamily="49" charset="0"/>
              </a:rPr>
              <a:t> *q,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*value) {</a:t>
            </a:r>
          </a:p>
          <a:p>
            <a:r>
              <a:rPr lang="en-US" altLang="ko-KR" sz="1400" dirty="0">
                <a:solidFill>
                  <a:prstClr val="black"/>
                </a:solidFill>
                <a:latin typeface="Courier New" pitchFamily="49" charset="0"/>
                <a:ea typeface="맑은 고딕" pitchFamily="50" charset="-127"/>
                <a:cs typeface="Courier New" pitchFamily="49" charset="0"/>
              </a:rPr>
              <a:t>34 		</a:t>
            </a:r>
            <a:r>
              <a:rPr lang="en-US" altLang="ko-KR" sz="1400" dirty="0" err="1">
                <a:solidFill>
                  <a:prstClr val="black"/>
                </a:solidFill>
                <a:latin typeface="Courier New" pitchFamily="49" charset="0"/>
                <a:ea typeface="맑은 고딕" pitchFamily="50" charset="-127"/>
                <a:cs typeface="Courier New" pitchFamily="49" charset="0"/>
              </a:rPr>
              <a:t>pthread_mutex_lock</a:t>
            </a:r>
            <a:r>
              <a:rPr lang="en-US" altLang="ko-KR" sz="1400" dirty="0">
                <a:solidFill>
                  <a:prstClr val="black"/>
                </a:solidFill>
                <a:latin typeface="Courier New" pitchFamily="49" charset="0"/>
                <a:ea typeface="맑은 고딕" pitchFamily="50" charset="-127"/>
                <a:cs typeface="Courier New" pitchFamily="49" charset="0"/>
              </a:rPr>
              <a:t>(&amp;q-&gt;</a:t>
            </a:r>
            <a:r>
              <a:rPr lang="en-US" altLang="ko-KR" sz="1400" dirty="0" err="1">
                <a:solidFill>
                  <a:prstClr val="black"/>
                </a:solidFill>
                <a:latin typeface="Courier New" pitchFamily="49" charset="0"/>
                <a:ea typeface="맑은 고딕" pitchFamily="50" charset="-127"/>
                <a:cs typeface="Courier New" pitchFamily="49" charset="0"/>
              </a:rPr>
              <a:t>headLock</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35 		</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tmp</a:t>
            </a:r>
            <a:r>
              <a:rPr lang="en-US" altLang="ko-KR" sz="1400" dirty="0">
                <a:solidFill>
                  <a:prstClr val="black"/>
                </a:solidFill>
                <a:latin typeface="Courier New" pitchFamily="49" charset="0"/>
                <a:ea typeface="맑은 고딕" pitchFamily="50" charset="-127"/>
                <a:cs typeface="Courier New" pitchFamily="49" charset="0"/>
              </a:rPr>
              <a:t> = q-&gt;head;</a:t>
            </a:r>
          </a:p>
          <a:p>
            <a:r>
              <a:rPr lang="en-US" altLang="ko-KR" sz="1400" dirty="0">
                <a:solidFill>
                  <a:prstClr val="black"/>
                </a:solidFill>
                <a:latin typeface="Courier New" pitchFamily="49" charset="0"/>
                <a:ea typeface="맑은 고딕" pitchFamily="50" charset="-127"/>
                <a:cs typeface="Courier New" pitchFamily="49" charset="0"/>
              </a:rPr>
              <a:t>36 		</a:t>
            </a:r>
            <a:r>
              <a:rPr lang="en-US" altLang="ko-KR" sz="1400" dirty="0" err="1">
                <a:solidFill>
                  <a:prstClr val="black"/>
                </a:solidFill>
                <a:latin typeface="Courier New" pitchFamily="49" charset="0"/>
                <a:ea typeface="맑은 고딕" pitchFamily="50" charset="-127"/>
                <a:cs typeface="Courier New" pitchFamily="49" charset="0"/>
              </a:rPr>
              <a:t>node_t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newHead</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err="1">
                <a:solidFill>
                  <a:prstClr val="black"/>
                </a:solidFill>
                <a:latin typeface="Courier New" pitchFamily="49" charset="0"/>
                <a:ea typeface="맑은 고딕" pitchFamily="50" charset="-127"/>
                <a:cs typeface="Courier New" pitchFamily="49" charset="0"/>
              </a:rPr>
              <a:t>tmp</a:t>
            </a:r>
            <a:r>
              <a:rPr lang="en-US" altLang="ko-KR" sz="1400" dirty="0">
                <a:solidFill>
                  <a:prstClr val="black"/>
                </a:solidFill>
                <a:latin typeface="Courier New" pitchFamily="49" charset="0"/>
                <a:ea typeface="맑은 고딕" pitchFamily="50" charset="-127"/>
                <a:cs typeface="Courier New" pitchFamily="49" charset="0"/>
              </a:rPr>
              <a:t>-&gt;next;</a:t>
            </a:r>
          </a:p>
          <a:p>
            <a:r>
              <a:rPr lang="en-US" altLang="ko-KR" sz="1400" dirty="0">
                <a:solidFill>
                  <a:prstClr val="black"/>
                </a:solidFill>
                <a:latin typeface="Courier New" pitchFamily="49" charset="0"/>
                <a:ea typeface="맑은 고딕" pitchFamily="50" charset="-127"/>
                <a:cs typeface="Courier New" pitchFamily="49" charset="0"/>
              </a:rPr>
              <a:t>37 		</a:t>
            </a:r>
            <a:r>
              <a:rPr lang="en-US" altLang="ko-KR" sz="1400" dirty="0">
                <a:solidFill>
                  <a:srgbClr val="F79646">
                    <a:lumMod val="75000"/>
                  </a:srgbClr>
                </a:solidFill>
                <a:latin typeface="Courier New" pitchFamily="49" charset="0"/>
                <a:ea typeface="맑은 고딕" pitchFamily="50" charset="-127"/>
                <a:cs typeface="Courier New" pitchFamily="49" charset="0"/>
              </a:rPr>
              <a:t>if </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newHead</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F0000"/>
                </a:solidFill>
                <a:latin typeface="Courier New" pitchFamily="49" charset="0"/>
                <a:ea typeface="맑은 고딕" pitchFamily="50" charset="-127"/>
                <a:cs typeface="Courier New" pitchFamily="49" charset="0"/>
              </a:rPr>
              <a:t>NULL</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38 			</a:t>
            </a:r>
            <a:r>
              <a:rPr lang="en-US" altLang="ko-KR" sz="1400" dirty="0" err="1">
                <a:solidFill>
                  <a:prstClr val="black"/>
                </a:solidFill>
                <a:latin typeface="Courier New" pitchFamily="49" charset="0"/>
                <a:ea typeface="맑은 고딕" pitchFamily="50" charset="-127"/>
                <a:cs typeface="Courier New" pitchFamily="49" charset="0"/>
              </a:rPr>
              <a:t>pthread_mutex_unlock</a:t>
            </a:r>
            <a:r>
              <a:rPr lang="en-US" altLang="ko-KR" sz="1400" dirty="0">
                <a:solidFill>
                  <a:prstClr val="black"/>
                </a:solidFill>
                <a:latin typeface="Courier New" pitchFamily="49" charset="0"/>
                <a:ea typeface="맑은 고딕" pitchFamily="50" charset="-127"/>
                <a:cs typeface="Courier New" pitchFamily="49" charset="0"/>
              </a:rPr>
              <a:t>(&amp;q-&gt;</a:t>
            </a:r>
            <a:r>
              <a:rPr lang="en-US" altLang="ko-KR" sz="1400" dirty="0" err="1">
                <a:solidFill>
                  <a:prstClr val="black"/>
                </a:solidFill>
                <a:latin typeface="Courier New" pitchFamily="49" charset="0"/>
                <a:ea typeface="맑은 고딕" pitchFamily="50" charset="-127"/>
                <a:cs typeface="Courier New" pitchFamily="49" charset="0"/>
              </a:rPr>
              <a:t>headLock</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39 			</a:t>
            </a:r>
            <a:r>
              <a:rPr lang="en-US" altLang="ko-KR" sz="1400" dirty="0">
                <a:solidFill>
                  <a:srgbClr val="F79646">
                    <a:lumMod val="75000"/>
                  </a:srgbClr>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queue was empty</a:t>
            </a:r>
          </a:p>
          <a:p>
            <a:r>
              <a:rPr lang="en-US" altLang="ko-KR" sz="1400" dirty="0">
                <a:solidFill>
                  <a:prstClr val="black"/>
                </a:solidFill>
                <a:latin typeface="Courier New" pitchFamily="49" charset="0"/>
                <a:ea typeface="맑은 고딕" pitchFamily="50" charset="-127"/>
                <a:cs typeface="Courier New" pitchFamily="49" charset="0"/>
              </a:rPr>
              <a:t>40 		}</a:t>
            </a:r>
          </a:p>
          <a:p>
            <a:r>
              <a:rPr lang="en-US" altLang="ko-KR" sz="1400" dirty="0">
                <a:solidFill>
                  <a:prstClr val="black"/>
                </a:solidFill>
                <a:latin typeface="Courier New" pitchFamily="49" charset="0"/>
                <a:ea typeface="맑은 고딕" pitchFamily="50" charset="-127"/>
                <a:cs typeface="Courier New" pitchFamily="49" charset="0"/>
              </a:rPr>
              <a:t>41 		*value = </a:t>
            </a:r>
            <a:r>
              <a:rPr lang="en-US" altLang="ko-KR" sz="1400" dirty="0" err="1">
                <a:solidFill>
                  <a:prstClr val="black"/>
                </a:solidFill>
                <a:latin typeface="Courier New" pitchFamily="49" charset="0"/>
                <a:ea typeface="맑은 고딕" pitchFamily="50" charset="-127"/>
                <a:cs typeface="Courier New" pitchFamily="49" charset="0"/>
              </a:rPr>
              <a:t>newHead</a:t>
            </a:r>
            <a:r>
              <a:rPr lang="en-US" altLang="ko-KR" sz="1400" dirty="0">
                <a:solidFill>
                  <a:prstClr val="black"/>
                </a:solidFill>
                <a:latin typeface="Courier New" pitchFamily="49" charset="0"/>
                <a:ea typeface="맑은 고딕" pitchFamily="50" charset="-127"/>
                <a:cs typeface="Courier New" pitchFamily="49" charset="0"/>
              </a:rPr>
              <a:t>-&gt;value;</a:t>
            </a:r>
          </a:p>
          <a:p>
            <a:r>
              <a:rPr lang="en-US" altLang="ko-KR" sz="1400" dirty="0">
                <a:solidFill>
                  <a:prstClr val="black"/>
                </a:solidFill>
                <a:latin typeface="Courier New" pitchFamily="49" charset="0"/>
                <a:ea typeface="맑은 고딕" pitchFamily="50" charset="-127"/>
                <a:cs typeface="Courier New" pitchFamily="49" charset="0"/>
              </a:rPr>
              <a:t>42 		q-&gt;head = </a:t>
            </a:r>
            <a:r>
              <a:rPr lang="en-US" altLang="ko-KR" sz="1400" dirty="0" err="1">
                <a:solidFill>
                  <a:prstClr val="black"/>
                </a:solidFill>
                <a:latin typeface="Courier New" pitchFamily="49" charset="0"/>
                <a:ea typeface="맑은 고딕" pitchFamily="50" charset="-127"/>
                <a:cs typeface="Courier New" pitchFamily="49" charset="0"/>
              </a:rPr>
              <a:t>newHead</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43 		</a:t>
            </a:r>
            <a:r>
              <a:rPr lang="en-US" altLang="ko-KR" sz="1400" dirty="0" err="1">
                <a:solidFill>
                  <a:prstClr val="black"/>
                </a:solidFill>
                <a:latin typeface="Courier New" pitchFamily="49" charset="0"/>
                <a:ea typeface="맑은 고딕" pitchFamily="50" charset="-127"/>
                <a:cs typeface="Courier New" pitchFamily="49" charset="0"/>
              </a:rPr>
              <a:t>pthread_mutex_unlock</a:t>
            </a:r>
            <a:r>
              <a:rPr lang="en-US" altLang="ko-KR" sz="1400" dirty="0">
                <a:solidFill>
                  <a:prstClr val="black"/>
                </a:solidFill>
                <a:latin typeface="Courier New" pitchFamily="49" charset="0"/>
                <a:ea typeface="맑은 고딕" pitchFamily="50" charset="-127"/>
                <a:cs typeface="Courier New" pitchFamily="49" charset="0"/>
              </a:rPr>
              <a:t>(&amp;q-&gt;</a:t>
            </a:r>
            <a:r>
              <a:rPr lang="en-US" altLang="ko-KR" sz="1400" dirty="0" err="1">
                <a:solidFill>
                  <a:prstClr val="black"/>
                </a:solidFill>
                <a:latin typeface="Courier New" pitchFamily="49" charset="0"/>
                <a:ea typeface="맑은 고딕" pitchFamily="50" charset="-127"/>
                <a:cs typeface="Courier New" pitchFamily="49" charset="0"/>
              </a:rPr>
              <a:t>headLock</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44 		free(</a:t>
            </a:r>
            <a:r>
              <a:rPr lang="en-US" altLang="ko-KR" sz="1400" dirty="0" err="1">
                <a:solidFill>
                  <a:prstClr val="black"/>
                </a:solidFill>
                <a:latin typeface="Courier New" pitchFamily="49" charset="0"/>
                <a:ea typeface="맑은 고딕" pitchFamily="50" charset="-127"/>
                <a:cs typeface="Courier New" pitchFamily="49" charset="0"/>
              </a:rPr>
              <a:t>tmp</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45 		</a:t>
            </a:r>
            <a:r>
              <a:rPr lang="en-US" altLang="ko-KR" sz="1400" dirty="0">
                <a:solidFill>
                  <a:srgbClr val="F79646">
                    <a:lumMod val="75000"/>
                  </a:srgbClr>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46 	}</a:t>
            </a:r>
          </a:p>
        </p:txBody>
      </p:sp>
    </p:spTree>
    <p:extLst>
      <p:ext uri="{BB962C8B-B14F-4D97-AF65-F5344CB8AC3E}">
        <p14:creationId xmlns:p14="http://schemas.microsoft.com/office/powerpoint/2010/main" val="1559468021"/>
      </p:ext>
    </p:extLst>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Concurrent Hash Table</a:t>
            </a:r>
            <a:endParaRPr lang="ko-KR" altLang="en-US" dirty="0"/>
          </a:p>
        </p:txBody>
      </p:sp>
      <p:sp>
        <p:nvSpPr>
          <p:cNvPr id="3" name="내용 개체 틀 2"/>
          <p:cNvSpPr>
            <a:spLocks noGrp="1"/>
          </p:cNvSpPr>
          <p:nvPr>
            <p:ph idx="1"/>
          </p:nvPr>
        </p:nvSpPr>
        <p:spPr/>
        <p:txBody>
          <a:bodyPr/>
          <a:lstStyle/>
          <a:p>
            <a:r>
              <a:rPr lang="en-US" altLang="ko-KR" dirty="0"/>
              <a:t>Focus on a simple hash table</a:t>
            </a:r>
          </a:p>
          <a:p>
            <a:pPr lvl="1"/>
            <a:r>
              <a:rPr lang="en-US" altLang="ko-KR" dirty="0"/>
              <a:t>The hash table does not resize.</a:t>
            </a:r>
          </a:p>
          <a:p>
            <a:pPr lvl="1"/>
            <a:r>
              <a:rPr lang="en-US" altLang="ko-KR" dirty="0"/>
              <a:t>Built using the concurrent lists</a:t>
            </a:r>
          </a:p>
          <a:p>
            <a:pPr lvl="1"/>
            <a:r>
              <a:rPr lang="en-US" altLang="ko-KR" dirty="0"/>
              <a:t>It uses a </a:t>
            </a:r>
            <a:r>
              <a:rPr lang="en-US" altLang="ko-KR" dirty="0">
                <a:solidFill>
                  <a:schemeClr val="accent6">
                    <a:lumMod val="75000"/>
                  </a:schemeClr>
                </a:solidFill>
              </a:rPr>
              <a:t>lock per hash bucket</a:t>
            </a:r>
            <a:r>
              <a:rPr lang="en-US" altLang="ko-KR" dirty="0"/>
              <a:t> each of which is represented by </a:t>
            </a:r>
            <a:r>
              <a:rPr lang="en-US" altLang="ko-KR" i="1" dirty="0"/>
              <a:t>a list</a:t>
            </a:r>
            <a:r>
              <a:rPr lang="en-US" altLang="ko-KR" dirty="0"/>
              <a:t>.</a:t>
            </a:r>
          </a:p>
          <a:p>
            <a:pPr lvl="1"/>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25</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1258672964"/>
      </p:ext>
    </p:extLst>
  </p:cSld>
  <p:clrMapOvr>
    <a:masterClrMapping/>
  </p:clrMapOvr>
  <p:transition>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Concurrent Hash Table</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26</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755576" y="1052736"/>
            <a:ext cx="7632848" cy="4832092"/>
          </a:xfrm>
          <a:prstGeom prst="rect">
            <a:avLst/>
          </a:prstGeom>
          <a:solidFill>
            <a:schemeClr val="bg1"/>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a:solidFill>
                  <a:prstClr val="black"/>
                </a:solidFill>
                <a:latin typeface="Courier New" pitchFamily="49" charset="0"/>
                <a:ea typeface="맑은 고딕" pitchFamily="50" charset="-127"/>
                <a:cs typeface="Courier New" pitchFamily="49" charset="0"/>
              </a:rPr>
              <a:t>1 	</a:t>
            </a:r>
            <a:r>
              <a:rPr lang="en-US" altLang="ko-KR" sz="1400" dirty="0">
                <a:solidFill>
                  <a:srgbClr val="F79646">
                    <a:lumMod val="75000"/>
                  </a:srgbClr>
                </a:solidFill>
                <a:latin typeface="Courier New" pitchFamily="49" charset="0"/>
                <a:ea typeface="맑은 고딕" pitchFamily="50" charset="-127"/>
                <a:cs typeface="Courier New" pitchFamily="49" charset="0"/>
              </a:rPr>
              <a:t>#define </a:t>
            </a:r>
            <a:r>
              <a:rPr lang="en-US" altLang="ko-KR" sz="1400" dirty="0">
                <a:solidFill>
                  <a:prstClr val="black"/>
                </a:solidFill>
                <a:latin typeface="Courier New" pitchFamily="49" charset="0"/>
                <a:ea typeface="맑은 고딕" pitchFamily="50" charset="-127"/>
                <a:cs typeface="Courier New" pitchFamily="49" charset="0"/>
              </a:rPr>
              <a:t>BUCKETS (</a:t>
            </a:r>
            <a:r>
              <a:rPr lang="en-US" altLang="ko-KR" sz="1400" dirty="0">
                <a:solidFill>
                  <a:srgbClr val="FF0000"/>
                </a:solidFill>
                <a:latin typeface="Courier New" pitchFamily="49" charset="0"/>
                <a:ea typeface="맑은 고딕" pitchFamily="50" charset="-127"/>
                <a:cs typeface="Courier New" pitchFamily="49" charset="0"/>
              </a:rPr>
              <a:t>101</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2</a:t>
            </a:r>
          </a:p>
          <a:p>
            <a:r>
              <a:rPr lang="en-US" altLang="ko-KR" sz="1400" dirty="0">
                <a:solidFill>
                  <a:prstClr val="black"/>
                </a:solidFill>
                <a:latin typeface="Courier New" pitchFamily="49" charset="0"/>
                <a:ea typeface="맑은 고딕" pitchFamily="50" charset="-127"/>
                <a:cs typeface="Courier New" pitchFamily="49" charset="0"/>
              </a:rPr>
              <a:t>3 	</a:t>
            </a:r>
            <a:r>
              <a:rPr lang="en-US" altLang="ko-KR" sz="1400" dirty="0" err="1">
                <a:solidFill>
                  <a:srgbClr val="00B050"/>
                </a:solidFill>
                <a:latin typeface="Courier New" pitchFamily="49" charset="0"/>
                <a:ea typeface="맑은 고딕" pitchFamily="50" charset="-127"/>
                <a:cs typeface="Courier New" pitchFamily="49" charset="0"/>
              </a:rPr>
              <a:t>typedef</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struct</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a:solidFill>
                  <a:prstClr val="black"/>
                </a:solidFill>
                <a:latin typeface="Courier New" pitchFamily="49" charset="0"/>
                <a:ea typeface="맑은 고딕" pitchFamily="50" charset="-127"/>
                <a:cs typeface="Courier New" pitchFamily="49" charset="0"/>
              </a:rPr>
              <a:t>__</a:t>
            </a:r>
            <a:r>
              <a:rPr lang="en-US" altLang="ko-KR" sz="1400" dirty="0" err="1">
                <a:solidFill>
                  <a:prstClr val="black"/>
                </a:solidFill>
                <a:latin typeface="Courier New" pitchFamily="49" charset="0"/>
                <a:ea typeface="맑은 고딕" pitchFamily="50" charset="-127"/>
                <a:cs typeface="Courier New" pitchFamily="49" charset="0"/>
              </a:rPr>
              <a:t>hash_t</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4 		</a:t>
            </a:r>
            <a:r>
              <a:rPr lang="en-US" altLang="ko-KR" sz="1400" dirty="0" err="1">
                <a:solidFill>
                  <a:prstClr val="black"/>
                </a:solidFill>
                <a:latin typeface="Courier New" pitchFamily="49" charset="0"/>
                <a:ea typeface="맑은 고딕" pitchFamily="50" charset="-127"/>
                <a:cs typeface="Courier New" pitchFamily="49" charset="0"/>
              </a:rPr>
              <a:t>list_t</a:t>
            </a:r>
            <a:r>
              <a:rPr lang="en-US" altLang="ko-KR" sz="1400" dirty="0">
                <a:solidFill>
                  <a:prstClr val="black"/>
                </a:solidFill>
                <a:latin typeface="Courier New" pitchFamily="49" charset="0"/>
                <a:ea typeface="맑은 고딕" pitchFamily="50" charset="-127"/>
                <a:cs typeface="Courier New" pitchFamily="49" charset="0"/>
              </a:rPr>
              <a:t> lists[BUCKETS];</a:t>
            </a:r>
          </a:p>
          <a:p>
            <a:r>
              <a:rPr lang="en-US" altLang="ko-KR" sz="1400" dirty="0">
                <a:solidFill>
                  <a:prstClr val="black"/>
                </a:solidFill>
                <a:latin typeface="Courier New" pitchFamily="49" charset="0"/>
                <a:ea typeface="맑은 고딕" pitchFamily="50" charset="-127"/>
                <a:cs typeface="Courier New" pitchFamily="49" charset="0"/>
              </a:rPr>
              <a:t>5 	} </a:t>
            </a:r>
            <a:r>
              <a:rPr lang="en-US" altLang="ko-KR" sz="1400" dirty="0" err="1">
                <a:solidFill>
                  <a:prstClr val="black"/>
                </a:solidFill>
                <a:latin typeface="Courier New" pitchFamily="49" charset="0"/>
                <a:ea typeface="맑은 고딕" pitchFamily="50" charset="-127"/>
                <a:cs typeface="Courier New" pitchFamily="49" charset="0"/>
              </a:rPr>
              <a:t>hash_t</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6</a:t>
            </a:r>
          </a:p>
          <a:p>
            <a:r>
              <a:rPr lang="en-US" altLang="ko-KR" sz="1400" dirty="0">
                <a:solidFill>
                  <a:prstClr val="black"/>
                </a:solidFill>
                <a:latin typeface="Courier New" pitchFamily="49" charset="0"/>
                <a:ea typeface="맑은 고딕" pitchFamily="50" charset="-127"/>
                <a:cs typeface="Courier New" pitchFamily="49" charset="0"/>
              </a:rPr>
              <a:t>7 	</a:t>
            </a:r>
            <a:r>
              <a:rPr lang="en-US" altLang="ko-KR" sz="1400" dirty="0">
                <a:solidFill>
                  <a:srgbClr val="00B050"/>
                </a:solidFill>
                <a:latin typeface="Courier New" pitchFamily="49" charset="0"/>
                <a:ea typeface="맑은 고딕" pitchFamily="50" charset="-127"/>
                <a:cs typeface="Courier New" pitchFamily="49" charset="0"/>
              </a:rPr>
              <a:t>void </a:t>
            </a:r>
            <a:r>
              <a:rPr lang="en-US" altLang="ko-KR" sz="1400" dirty="0" err="1">
                <a:solidFill>
                  <a:prstClr val="black"/>
                </a:solidFill>
                <a:latin typeface="Courier New" pitchFamily="49" charset="0"/>
                <a:ea typeface="맑은 고딕" pitchFamily="50" charset="-127"/>
                <a:cs typeface="Courier New" pitchFamily="49" charset="0"/>
              </a:rPr>
              <a:t>Hash_Init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hash_t</a:t>
            </a:r>
            <a:r>
              <a:rPr lang="en-US" altLang="ko-KR" sz="1400" dirty="0">
                <a:solidFill>
                  <a:prstClr val="black"/>
                </a:solidFill>
                <a:latin typeface="Courier New" pitchFamily="49" charset="0"/>
                <a:ea typeface="맑은 고딕" pitchFamily="50" charset="-127"/>
                <a:cs typeface="Courier New" pitchFamily="49" charset="0"/>
              </a:rPr>
              <a:t> *H) {</a:t>
            </a:r>
          </a:p>
          <a:p>
            <a:r>
              <a:rPr lang="en-US" altLang="ko-KR" sz="1400" dirty="0">
                <a:solidFill>
                  <a:prstClr val="black"/>
                </a:solidFill>
                <a:latin typeface="Courier New" pitchFamily="49" charset="0"/>
                <a:ea typeface="맑은 고딕" pitchFamily="50" charset="-127"/>
                <a:cs typeface="Courier New" pitchFamily="49" charset="0"/>
              </a:rPr>
              <a:t>8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i</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9 		</a:t>
            </a:r>
            <a:r>
              <a:rPr lang="en-US" altLang="ko-KR" sz="1400" dirty="0">
                <a:solidFill>
                  <a:srgbClr val="F79646">
                    <a:lumMod val="75000"/>
                  </a:srgbClr>
                </a:solidFill>
                <a:latin typeface="Courier New" pitchFamily="49" charset="0"/>
                <a:ea typeface="맑은 고딕" pitchFamily="50" charset="-127"/>
                <a:cs typeface="Courier New" pitchFamily="49" charset="0"/>
              </a:rPr>
              <a:t>for </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i</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i</a:t>
            </a:r>
            <a:r>
              <a:rPr lang="en-US" altLang="ko-KR" sz="1400" dirty="0">
                <a:solidFill>
                  <a:prstClr val="black"/>
                </a:solidFill>
                <a:latin typeface="Courier New" pitchFamily="49" charset="0"/>
                <a:ea typeface="맑은 고딕" pitchFamily="50" charset="-127"/>
                <a:cs typeface="Courier New" pitchFamily="49" charset="0"/>
              </a:rPr>
              <a:t> &lt; BUCKETS; </a:t>
            </a:r>
            <a:r>
              <a:rPr lang="en-US" altLang="ko-KR" sz="1400" dirty="0" err="1">
                <a:solidFill>
                  <a:prstClr val="black"/>
                </a:solidFill>
                <a:latin typeface="Courier New" pitchFamily="49" charset="0"/>
                <a:ea typeface="맑은 고딕" pitchFamily="50" charset="-127"/>
                <a:cs typeface="Courier New" pitchFamily="49" charset="0"/>
              </a:rPr>
              <a:t>i</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10 			</a:t>
            </a:r>
            <a:r>
              <a:rPr lang="en-US" altLang="ko-KR" sz="1400" dirty="0" err="1">
                <a:solidFill>
                  <a:prstClr val="black"/>
                </a:solidFill>
                <a:latin typeface="Courier New" pitchFamily="49" charset="0"/>
                <a:ea typeface="맑은 고딕" pitchFamily="50" charset="-127"/>
                <a:cs typeface="Courier New" pitchFamily="49" charset="0"/>
              </a:rPr>
              <a:t>List_Init</a:t>
            </a:r>
            <a:r>
              <a:rPr lang="en-US" altLang="ko-KR" sz="1400" dirty="0">
                <a:solidFill>
                  <a:prstClr val="black"/>
                </a:solidFill>
                <a:latin typeface="Courier New" pitchFamily="49" charset="0"/>
                <a:ea typeface="맑은 고딕" pitchFamily="50" charset="-127"/>
                <a:cs typeface="Courier New" pitchFamily="49" charset="0"/>
              </a:rPr>
              <a:t>(&amp;H-&gt;lists[</a:t>
            </a:r>
            <a:r>
              <a:rPr lang="en-US" altLang="ko-KR" sz="1400" dirty="0" err="1">
                <a:solidFill>
                  <a:prstClr val="black"/>
                </a:solidFill>
                <a:latin typeface="Courier New" pitchFamily="49" charset="0"/>
                <a:ea typeface="맑은 고딕" pitchFamily="50" charset="-127"/>
                <a:cs typeface="Courier New" pitchFamily="49" charset="0"/>
              </a:rPr>
              <a:t>i</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11 		}</a:t>
            </a:r>
          </a:p>
          <a:p>
            <a:r>
              <a:rPr lang="en-US" altLang="ko-KR" sz="1400" dirty="0">
                <a:solidFill>
                  <a:prstClr val="black"/>
                </a:solidFill>
                <a:latin typeface="Courier New" pitchFamily="49" charset="0"/>
                <a:ea typeface="맑은 고딕" pitchFamily="50" charset="-127"/>
                <a:cs typeface="Courier New" pitchFamily="49" charset="0"/>
              </a:rPr>
              <a:t>12 	}</a:t>
            </a:r>
          </a:p>
          <a:p>
            <a:r>
              <a:rPr lang="en-US" altLang="ko-KR" sz="1400" dirty="0">
                <a:solidFill>
                  <a:prstClr val="black"/>
                </a:solidFill>
                <a:latin typeface="Courier New" pitchFamily="49" charset="0"/>
                <a:ea typeface="맑은 고딕" pitchFamily="50" charset="-127"/>
                <a:cs typeface="Courier New" pitchFamily="49" charset="0"/>
              </a:rPr>
              <a:t>13</a:t>
            </a:r>
          </a:p>
          <a:p>
            <a:r>
              <a:rPr lang="en-US" altLang="ko-KR" sz="1400" dirty="0">
                <a:solidFill>
                  <a:prstClr val="black"/>
                </a:solidFill>
                <a:latin typeface="Courier New" pitchFamily="49" charset="0"/>
                <a:ea typeface="맑은 고딕" pitchFamily="50" charset="-127"/>
                <a:cs typeface="Courier New" pitchFamily="49" charset="0"/>
              </a:rPr>
              <a:t>14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Hash_Insert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hash_t</a:t>
            </a:r>
            <a:r>
              <a:rPr lang="en-US" altLang="ko-KR" sz="1400" dirty="0">
                <a:solidFill>
                  <a:prstClr val="black"/>
                </a:solidFill>
                <a:latin typeface="Courier New" pitchFamily="49" charset="0"/>
                <a:ea typeface="맑은 고딕" pitchFamily="50" charset="-127"/>
                <a:cs typeface="Courier New" pitchFamily="49" charset="0"/>
              </a:rPr>
              <a:t> *H,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key) {</a:t>
            </a:r>
          </a:p>
          <a:p>
            <a:r>
              <a:rPr lang="en-US" altLang="ko-KR" sz="1400" dirty="0">
                <a:solidFill>
                  <a:prstClr val="black"/>
                </a:solidFill>
                <a:latin typeface="Courier New" pitchFamily="49" charset="0"/>
                <a:ea typeface="맑은 고딕" pitchFamily="50" charset="-127"/>
                <a:cs typeface="Courier New" pitchFamily="49" charset="0"/>
              </a:rPr>
              <a:t>15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bucket = key % BUCKETS;</a:t>
            </a:r>
          </a:p>
          <a:p>
            <a:r>
              <a:rPr lang="en-US" altLang="ko-KR" sz="1400" dirty="0">
                <a:solidFill>
                  <a:prstClr val="black"/>
                </a:solidFill>
                <a:latin typeface="Courier New" pitchFamily="49" charset="0"/>
                <a:ea typeface="맑은 고딕" pitchFamily="50" charset="-127"/>
                <a:cs typeface="Courier New" pitchFamily="49" charset="0"/>
              </a:rPr>
              <a:t>16 		</a:t>
            </a:r>
            <a:r>
              <a:rPr lang="en-US" altLang="ko-KR" sz="1400" dirty="0">
                <a:solidFill>
                  <a:srgbClr val="F79646">
                    <a:lumMod val="75000"/>
                  </a:srgbClr>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List_Insert</a:t>
            </a:r>
            <a:r>
              <a:rPr lang="en-US" altLang="ko-KR" sz="1400" dirty="0">
                <a:solidFill>
                  <a:prstClr val="black"/>
                </a:solidFill>
                <a:latin typeface="Courier New" pitchFamily="49" charset="0"/>
                <a:ea typeface="맑은 고딕" pitchFamily="50" charset="-127"/>
                <a:cs typeface="Courier New" pitchFamily="49" charset="0"/>
              </a:rPr>
              <a:t>(&amp;H-&gt;lists[bucket], key);</a:t>
            </a:r>
          </a:p>
          <a:p>
            <a:r>
              <a:rPr lang="en-US" altLang="ko-KR" sz="1400" dirty="0">
                <a:solidFill>
                  <a:prstClr val="black"/>
                </a:solidFill>
                <a:latin typeface="Courier New" pitchFamily="49" charset="0"/>
                <a:ea typeface="맑은 고딕" pitchFamily="50" charset="-127"/>
                <a:cs typeface="Courier New" pitchFamily="49" charset="0"/>
              </a:rPr>
              <a:t>17 	}</a:t>
            </a:r>
          </a:p>
          <a:p>
            <a:r>
              <a:rPr lang="en-US" altLang="ko-KR" sz="1400" dirty="0">
                <a:solidFill>
                  <a:prstClr val="black"/>
                </a:solidFill>
                <a:latin typeface="Courier New" pitchFamily="49" charset="0"/>
                <a:ea typeface="맑은 고딕" pitchFamily="50" charset="-127"/>
                <a:cs typeface="Courier New" pitchFamily="49" charset="0"/>
              </a:rPr>
              <a:t>18</a:t>
            </a:r>
          </a:p>
          <a:p>
            <a:r>
              <a:rPr lang="en-US" altLang="ko-KR" sz="1400" dirty="0">
                <a:solidFill>
                  <a:prstClr val="black"/>
                </a:solidFill>
                <a:latin typeface="Courier New" pitchFamily="49" charset="0"/>
                <a:ea typeface="맑은 고딕" pitchFamily="50" charset="-127"/>
                <a:cs typeface="Courier New" pitchFamily="49" charset="0"/>
              </a:rPr>
              <a:t>19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Hash_Lookup</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hash_t</a:t>
            </a:r>
            <a:r>
              <a:rPr lang="en-US" altLang="ko-KR" sz="1400" dirty="0">
                <a:solidFill>
                  <a:prstClr val="black"/>
                </a:solidFill>
                <a:latin typeface="Courier New" pitchFamily="49" charset="0"/>
                <a:ea typeface="맑은 고딕" pitchFamily="50" charset="-127"/>
                <a:cs typeface="Courier New" pitchFamily="49" charset="0"/>
              </a:rPr>
              <a:t> *H,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key) {</a:t>
            </a:r>
          </a:p>
          <a:p>
            <a:r>
              <a:rPr lang="en-US" altLang="ko-KR" sz="1400" dirty="0">
                <a:solidFill>
                  <a:prstClr val="black"/>
                </a:solidFill>
                <a:latin typeface="Courier New" pitchFamily="49" charset="0"/>
                <a:ea typeface="맑은 고딕" pitchFamily="50" charset="-127"/>
                <a:cs typeface="Courier New" pitchFamily="49" charset="0"/>
              </a:rPr>
              <a:t>20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bucket = key % BUCKETS;</a:t>
            </a:r>
          </a:p>
          <a:p>
            <a:r>
              <a:rPr lang="en-US" altLang="ko-KR" sz="1400" dirty="0">
                <a:solidFill>
                  <a:prstClr val="black"/>
                </a:solidFill>
                <a:latin typeface="Courier New" pitchFamily="49" charset="0"/>
                <a:ea typeface="맑은 고딕" pitchFamily="50" charset="-127"/>
                <a:cs typeface="Courier New" pitchFamily="49" charset="0"/>
              </a:rPr>
              <a:t>21 		</a:t>
            </a:r>
            <a:r>
              <a:rPr lang="en-US" altLang="ko-KR" sz="1400" dirty="0">
                <a:solidFill>
                  <a:srgbClr val="F79646">
                    <a:lumMod val="75000"/>
                  </a:srgbClr>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List_Lookup</a:t>
            </a:r>
            <a:r>
              <a:rPr lang="en-US" altLang="ko-KR" sz="1400" dirty="0">
                <a:solidFill>
                  <a:prstClr val="black"/>
                </a:solidFill>
                <a:latin typeface="Courier New" pitchFamily="49" charset="0"/>
                <a:ea typeface="맑은 고딕" pitchFamily="50" charset="-127"/>
                <a:cs typeface="Courier New" pitchFamily="49" charset="0"/>
              </a:rPr>
              <a:t>(&amp;H-&gt;lists[bucket], key);</a:t>
            </a:r>
          </a:p>
          <a:p>
            <a:r>
              <a:rPr lang="en-US" altLang="ko-KR" sz="1400" dirty="0">
                <a:solidFill>
                  <a:prstClr val="black"/>
                </a:solidFill>
                <a:latin typeface="Courier New" pitchFamily="49" charset="0"/>
                <a:ea typeface="맑은 고딕" pitchFamily="50" charset="-127"/>
                <a:cs typeface="Courier New" pitchFamily="49" charset="0"/>
              </a:rPr>
              <a:t>22 	}</a:t>
            </a:r>
          </a:p>
        </p:txBody>
      </p:sp>
    </p:spTree>
    <p:extLst>
      <p:ext uri="{BB962C8B-B14F-4D97-AF65-F5344CB8AC3E}">
        <p14:creationId xmlns:p14="http://schemas.microsoft.com/office/powerpoint/2010/main" val="3150247107"/>
      </p:ext>
    </p:extLst>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Performance of Concurrent Hash Table</a:t>
            </a:r>
            <a:endParaRPr lang="ko-KR" altLang="en-US" dirty="0"/>
          </a:p>
        </p:txBody>
      </p:sp>
      <p:sp>
        <p:nvSpPr>
          <p:cNvPr id="3" name="내용 개체 틀 2"/>
          <p:cNvSpPr>
            <a:spLocks noGrp="1"/>
          </p:cNvSpPr>
          <p:nvPr>
            <p:ph idx="1"/>
          </p:nvPr>
        </p:nvSpPr>
        <p:spPr/>
        <p:txBody>
          <a:bodyPr/>
          <a:lstStyle/>
          <a:p>
            <a:r>
              <a:rPr lang="en-US" altLang="ko-KR" dirty="0"/>
              <a:t>From 10,000 to 50,000 concurrent updates from each of four threads.</a:t>
            </a:r>
          </a:p>
          <a:p>
            <a:pPr lvl="1"/>
            <a:r>
              <a:rPr lang="en-US" altLang="ko-KR" dirty="0"/>
              <a:t>iMac with four Intel 2.7GHz i5 CPUs.</a:t>
            </a:r>
            <a:endParaRPr lang="ko-KR" altLang="en-US" dirty="0"/>
          </a:p>
          <a:p>
            <a:pPr lvl="1"/>
            <a:endParaRPr lang="en-US" altLang="ko-KR" dirty="0"/>
          </a:p>
          <a:p>
            <a:pPr lvl="1"/>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27</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172800"/>
            <a:ext cx="4392488" cy="327242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모서리가 둥근 직사각형 6"/>
          <p:cNvSpPr/>
          <p:nvPr/>
        </p:nvSpPr>
        <p:spPr>
          <a:xfrm>
            <a:off x="1619672" y="5733256"/>
            <a:ext cx="5976664" cy="648072"/>
          </a:xfrm>
          <a:prstGeom prst="roundRect">
            <a:avLst/>
          </a:prstGeom>
          <a:solidFill>
            <a:srgbClr val="FFC000"/>
          </a:solidFill>
          <a:ln w="15875">
            <a:solidFill>
              <a:schemeClr val="accent6">
                <a:lumMod val="50000"/>
              </a:schemeClr>
            </a:solidFill>
          </a:ln>
          <a:effectLst/>
        </p:spPr>
        <p:style>
          <a:lnRef idx="3">
            <a:schemeClr val="lt1"/>
          </a:lnRef>
          <a:fillRef idx="1">
            <a:schemeClr val="accent1"/>
          </a:fillRef>
          <a:effectRef idx="1">
            <a:schemeClr val="accent1"/>
          </a:effectRef>
          <a:fontRef idx="minor">
            <a:schemeClr val="lt1"/>
          </a:fontRef>
        </p:style>
        <p:txBody>
          <a:bodyPr wrap="square" lIns="108000" rIns="108000" rtlCol="0" anchor="ctr">
            <a:noAutofit/>
          </a:bodyPr>
          <a:lstStyle/>
          <a:p>
            <a:pPr algn="ctr"/>
            <a:r>
              <a:rPr lang="en-US" altLang="ko-KR" b="1" dirty="0">
                <a:solidFill>
                  <a:prstClr val="black"/>
                </a:solidFill>
                <a:latin typeface="맑은 고딕" panose="020B0503020000020004" pitchFamily="50" charset="-127"/>
                <a:ea typeface="맑은 고딕" panose="020B0503020000020004" pitchFamily="50" charset="-127"/>
              </a:rPr>
              <a:t>The simple concurrent hash table </a:t>
            </a:r>
            <a:r>
              <a:rPr lang="en-US" altLang="ko-KR" b="1" dirty="0">
                <a:solidFill>
                  <a:srgbClr val="FF0000"/>
                </a:solidFill>
                <a:latin typeface="맑은 고딕" panose="020B0503020000020004" pitchFamily="50" charset="-127"/>
                <a:ea typeface="맑은 고딕" panose="020B0503020000020004" pitchFamily="50" charset="-127"/>
              </a:rPr>
              <a:t>scales magnificently</a:t>
            </a:r>
            <a:r>
              <a:rPr lang="en-US" altLang="ko-KR" b="1" dirty="0">
                <a:solidFill>
                  <a:prstClr val="black"/>
                </a:solidFill>
                <a:latin typeface="맑은 고딕" panose="020B0503020000020004" pitchFamily="50" charset="-127"/>
                <a:ea typeface="맑은 고딕" panose="020B0503020000020004" pitchFamily="50" charset="-127"/>
              </a:rPr>
              <a:t>.</a:t>
            </a:r>
          </a:p>
        </p:txBody>
      </p:sp>
    </p:spTree>
    <p:extLst>
      <p:ext uri="{BB962C8B-B14F-4D97-AF65-F5344CB8AC3E}">
        <p14:creationId xmlns:p14="http://schemas.microsoft.com/office/powerpoint/2010/main" val="1121030035"/>
      </p:ext>
    </p:extLst>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a:t>
            </a:r>
          </a:p>
        </p:txBody>
      </p:sp>
      <p:sp>
        <p:nvSpPr>
          <p:cNvPr id="3" name="Content Placeholder 2"/>
          <p:cNvSpPr>
            <a:spLocks noGrp="1"/>
          </p:cNvSpPr>
          <p:nvPr>
            <p:ph idx="1"/>
          </p:nvPr>
        </p:nvSpPr>
        <p:spPr/>
        <p:txBody>
          <a:bodyPr/>
          <a:lstStyle/>
          <a:p>
            <a:r>
              <a:rPr lang="en-US" dirty="0"/>
              <a:t>Sloppy counter</a:t>
            </a:r>
          </a:p>
          <a:p>
            <a:r>
              <a:rPr lang="en-US" dirty="0"/>
              <a:t>Concurrent list</a:t>
            </a:r>
          </a:p>
          <a:p>
            <a:r>
              <a:rPr lang="en-US" dirty="0"/>
              <a:t>Concurrent queue</a:t>
            </a:r>
          </a:p>
          <a:p>
            <a:r>
              <a:rPr lang="en-US" dirty="0"/>
              <a:t>Concurrent hash table</a:t>
            </a:r>
          </a:p>
        </p:txBody>
      </p:sp>
      <p:sp>
        <p:nvSpPr>
          <p:cNvPr id="4" name="Slide Number Placeholder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28</a:t>
            </a:fld>
            <a:r>
              <a:rPr lang="en-US" altLang="ko-KR">
                <a:solidFill>
                  <a:srgbClr val="1F497D">
                    <a:lumMod val="50000"/>
                  </a:srgbClr>
                </a:solidFill>
              </a:rPr>
              <a:t> </a:t>
            </a:r>
          </a:p>
        </p:txBody>
      </p:sp>
      <p:sp>
        <p:nvSpPr>
          <p:cNvPr id="5" name="Footer Placeholder 4"/>
          <p:cNvSpPr>
            <a:spLocks noGrp="1"/>
          </p:cNvSpPr>
          <p:nvPr>
            <p:ph type="ftr" sz="quarter" idx="3"/>
          </p:nvPr>
        </p:nvSpPr>
        <p:spPr/>
        <p:txBody>
          <a:bodyPr/>
          <a:lstStyle/>
          <a:p>
            <a:pPr fontAlgn="base">
              <a:spcBef>
                <a:spcPct val="0"/>
              </a:spcBef>
              <a:spcAft>
                <a:spcPct val="0"/>
              </a:spcAft>
              <a:defRPr/>
            </a:pPr>
            <a:r>
              <a:rPr kumimoji="1" lang="en-US" altLang="ko-KR">
                <a:solidFill>
                  <a:prstClr val="black"/>
                </a:solidFill>
              </a:rPr>
              <a:t>Youjip Won</a:t>
            </a:r>
            <a:endParaRPr kumimoji="1" lang="ko-KR" altLang="en-US" dirty="0">
              <a:solidFill>
                <a:prstClr val="black"/>
              </a:solidFill>
            </a:endParaRPr>
          </a:p>
        </p:txBody>
      </p:sp>
    </p:spTree>
    <p:extLst>
      <p:ext uri="{BB962C8B-B14F-4D97-AF65-F5344CB8AC3E}">
        <p14:creationId xmlns:p14="http://schemas.microsoft.com/office/powerpoint/2010/main" val="1031720751"/>
      </p:ext>
    </p:ext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Lock-based Concurrent Data structure</a:t>
            </a:r>
            <a:endParaRPr lang="ko-KR" altLang="en-US" dirty="0"/>
          </a:p>
        </p:txBody>
      </p:sp>
      <p:sp>
        <p:nvSpPr>
          <p:cNvPr id="3" name="내용 개체 틀 2"/>
          <p:cNvSpPr>
            <a:spLocks noGrp="1"/>
          </p:cNvSpPr>
          <p:nvPr>
            <p:ph idx="1"/>
          </p:nvPr>
        </p:nvSpPr>
        <p:spPr/>
        <p:txBody>
          <a:bodyPr/>
          <a:lstStyle/>
          <a:p>
            <a:r>
              <a:rPr lang="en-US" altLang="ko-KR" dirty="0"/>
              <a:t>Adding locks to a data structure makes the structure </a:t>
            </a:r>
            <a:r>
              <a:rPr lang="en-US" altLang="ko-KR" b="1" dirty="0"/>
              <a:t>thread safe</a:t>
            </a:r>
            <a:r>
              <a:rPr lang="en-US" altLang="ko-KR" dirty="0"/>
              <a:t>.</a:t>
            </a:r>
          </a:p>
          <a:p>
            <a:pPr lvl="1"/>
            <a:r>
              <a:rPr lang="en-US" altLang="ko-KR" dirty="0"/>
              <a:t>How locks are added determine both the </a:t>
            </a:r>
            <a:r>
              <a:rPr lang="en-US" altLang="ko-KR" dirty="0">
                <a:solidFill>
                  <a:schemeClr val="accent6">
                    <a:lumMod val="75000"/>
                  </a:schemeClr>
                </a:solidFill>
              </a:rPr>
              <a:t>correctness</a:t>
            </a:r>
            <a:r>
              <a:rPr lang="en-US" altLang="ko-KR" dirty="0"/>
              <a:t> and </a:t>
            </a:r>
            <a:r>
              <a:rPr lang="en-US" altLang="ko-KR" dirty="0">
                <a:solidFill>
                  <a:schemeClr val="accent6">
                    <a:lumMod val="75000"/>
                  </a:schemeClr>
                </a:solidFill>
              </a:rPr>
              <a:t>performance</a:t>
            </a:r>
            <a:r>
              <a:rPr lang="en-US" altLang="ko-KR" dirty="0"/>
              <a:t> of the data structure.</a:t>
            </a:r>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3</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2320092088"/>
      </p:ext>
    </p:extLst>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Concurrent Counters without Locks</a:t>
            </a:r>
            <a:endParaRPr lang="ko-KR" altLang="en-US" dirty="0"/>
          </a:p>
        </p:txBody>
      </p:sp>
      <p:sp>
        <p:nvSpPr>
          <p:cNvPr id="3" name="내용 개체 틀 2"/>
          <p:cNvSpPr>
            <a:spLocks noGrp="1"/>
          </p:cNvSpPr>
          <p:nvPr>
            <p:ph idx="1"/>
          </p:nvPr>
        </p:nvSpPr>
        <p:spPr/>
        <p:txBody>
          <a:bodyPr/>
          <a:lstStyle/>
          <a:p>
            <a:r>
              <a:rPr lang="en-US" altLang="ko-KR" dirty="0"/>
              <a:t>Simple but not scalable</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4</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611560" y="1619503"/>
            <a:ext cx="7992888" cy="4185761"/>
          </a:xfrm>
          <a:prstGeom prst="rect">
            <a:avLst/>
          </a:prstGeom>
          <a:solidFill>
            <a:schemeClr val="bg1"/>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a:solidFill>
                  <a:prstClr val="black"/>
                </a:solidFill>
                <a:latin typeface="Courier New" pitchFamily="49" charset="0"/>
                <a:ea typeface="맑은 고딕" pitchFamily="50" charset="-127"/>
                <a:cs typeface="Courier New" pitchFamily="49" charset="0"/>
              </a:rPr>
              <a:t>1	</a:t>
            </a:r>
            <a:r>
              <a:rPr lang="en-US" altLang="ko-KR" sz="1400" dirty="0" err="1">
                <a:solidFill>
                  <a:srgbClr val="00B050"/>
                </a:solidFill>
                <a:latin typeface="Courier New" pitchFamily="49" charset="0"/>
                <a:ea typeface="맑은 고딕" pitchFamily="50" charset="-127"/>
                <a:cs typeface="Courier New" pitchFamily="49" charset="0"/>
              </a:rPr>
              <a:t>typedef</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struct</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a:solidFill>
                  <a:prstClr val="black"/>
                </a:solidFill>
                <a:latin typeface="Courier New" pitchFamily="49" charset="0"/>
                <a:ea typeface="맑은 고딕" pitchFamily="50" charset="-127"/>
                <a:cs typeface="Courier New" pitchFamily="49" charset="0"/>
              </a:rPr>
              <a:t>__</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2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a:solidFill>
                  <a:prstClr val="black"/>
                </a:solidFill>
                <a:latin typeface="Courier New" pitchFamily="49" charset="0"/>
                <a:ea typeface="맑은 고딕" pitchFamily="50" charset="-127"/>
                <a:cs typeface="Courier New" pitchFamily="49" charset="0"/>
              </a:rPr>
              <a:t>value;</a:t>
            </a:r>
          </a:p>
          <a:p>
            <a:r>
              <a:rPr lang="en-US" altLang="ko-KR" sz="1400" dirty="0">
                <a:solidFill>
                  <a:prstClr val="black"/>
                </a:solidFill>
                <a:latin typeface="Courier New" pitchFamily="49" charset="0"/>
                <a:ea typeface="맑은 고딕" pitchFamily="50" charset="-127"/>
                <a:cs typeface="Courier New" pitchFamily="49" charset="0"/>
              </a:rPr>
              <a:t>3 	} </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4</a:t>
            </a:r>
          </a:p>
          <a:p>
            <a:r>
              <a:rPr lang="en-US" altLang="ko-KR" sz="1400" dirty="0">
                <a:solidFill>
                  <a:prstClr val="black"/>
                </a:solidFill>
                <a:latin typeface="Courier New" pitchFamily="49" charset="0"/>
                <a:ea typeface="맑은 고딕" pitchFamily="50" charset="-127"/>
                <a:cs typeface="Courier New" pitchFamily="49" charset="0"/>
              </a:rPr>
              <a:t>5 	</a:t>
            </a:r>
            <a:r>
              <a:rPr lang="en-US" altLang="ko-KR" sz="1400" dirty="0">
                <a:solidFill>
                  <a:srgbClr val="00B050"/>
                </a:solidFill>
                <a:latin typeface="Courier New" pitchFamily="49" charset="0"/>
                <a:ea typeface="맑은 고딕" pitchFamily="50" charset="-127"/>
                <a:cs typeface="Courier New" pitchFamily="49" charset="0"/>
              </a:rPr>
              <a:t>void </a:t>
            </a:r>
            <a:r>
              <a:rPr lang="en-US" altLang="ko-KR" sz="1400" dirty="0" err="1">
                <a:solidFill>
                  <a:prstClr val="black"/>
                </a:solidFill>
                <a:latin typeface="Courier New" pitchFamily="49" charset="0"/>
                <a:ea typeface="맑은 고딕" pitchFamily="50" charset="-127"/>
                <a:cs typeface="Courier New" pitchFamily="49" charset="0"/>
              </a:rPr>
              <a:t>init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 *c) {</a:t>
            </a:r>
          </a:p>
          <a:p>
            <a:r>
              <a:rPr lang="en-US" altLang="ko-KR" sz="1400" dirty="0">
                <a:solidFill>
                  <a:prstClr val="black"/>
                </a:solidFill>
                <a:latin typeface="Courier New" pitchFamily="49" charset="0"/>
                <a:ea typeface="맑은 고딕" pitchFamily="50" charset="-127"/>
                <a:cs typeface="Courier New" pitchFamily="49" charset="0"/>
              </a:rPr>
              <a:t>6 		c-&gt;value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7 	}</a:t>
            </a:r>
          </a:p>
          <a:p>
            <a:r>
              <a:rPr lang="en-US" altLang="ko-KR" sz="1400" dirty="0">
                <a:solidFill>
                  <a:prstClr val="black"/>
                </a:solidFill>
                <a:latin typeface="Courier New" pitchFamily="49" charset="0"/>
                <a:ea typeface="맑은 고딕" pitchFamily="50" charset="-127"/>
                <a:cs typeface="Courier New" pitchFamily="49" charset="0"/>
              </a:rPr>
              <a:t>8</a:t>
            </a:r>
          </a:p>
          <a:p>
            <a:r>
              <a:rPr lang="en-US" altLang="ko-KR" sz="1400" dirty="0">
                <a:solidFill>
                  <a:prstClr val="black"/>
                </a:solidFill>
                <a:latin typeface="Courier New" pitchFamily="49" charset="0"/>
                <a:ea typeface="맑은 고딕" pitchFamily="50" charset="-127"/>
                <a:cs typeface="Courier New" pitchFamily="49" charset="0"/>
              </a:rPr>
              <a:t>9 	</a:t>
            </a:r>
            <a:r>
              <a:rPr lang="en-US" altLang="ko-KR" sz="1400" dirty="0">
                <a:solidFill>
                  <a:srgbClr val="00B050"/>
                </a:solidFill>
                <a:latin typeface="Courier New" pitchFamily="49" charset="0"/>
                <a:ea typeface="맑은 고딕" pitchFamily="50" charset="-127"/>
                <a:cs typeface="Courier New" pitchFamily="49" charset="0"/>
              </a:rPr>
              <a:t>void </a:t>
            </a:r>
            <a:r>
              <a:rPr lang="en-US" altLang="ko-KR" sz="1400" dirty="0">
                <a:solidFill>
                  <a:prstClr val="black"/>
                </a:solidFill>
                <a:latin typeface="Courier New" pitchFamily="49" charset="0"/>
                <a:ea typeface="맑은 고딕" pitchFamily="50" charset="-127"/>
                <a:cs typeface="Courier New" pitchFamily="49" charset="0"/>
              </a:rPr>
              <a:t>increment(</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 *c) {</a:t>
            </a:r>
          </a:p>
          <a:p>
            <a:r>
              <a:rPr lang="en-US" altLang="ko-KR" sz="1400" dirty="0">
                <a:solidFill>
                  <a:prstClr val="black"/>
                </a:solidFill>
                <a:latin typeface="Courier New" pitchFamily="49" charset="0"/>
                <a:ea typeface="맑은 고딕" pitchFamily="50" charset="-127"/>
                <a:cs typeface="Courier New" pitchFamily="49" charset="0"/>
              </a:rPr>
              <a:t>10 		c-&gt;value++;</a:t>
            </a:r>
          </a:p>
          <a:p>
            <a:r>
              <a:rPr lang="en-US" altLang="ko-KR" sz="1400" dirty="0">
                <a:solidFill>
                  <a:prstClr val="black"/>
                </a:solidFill>
                <a:latin typeface="Courier New" pitchFamily="49" charset="0"/>
                <a:ea typeface="맑은 고딕" pitchFamily="50" charset="-127"/>
                <a:cs typeface="Courier New" pitchFamily="49" charset="0"/>
              </a:rPr>
              <a:t>11 	}</a:t>
            </a:r>
          </a:p>
          <a:p>
            <a:r>
              <a:rPr lang="en-US" altLang="ko-KR" sz="1400" dirty="0">
                <a:solidFill>
                  <a:prstClr val="black"/>
                </a:solidFill>
                <a:latin typeface="Courier New" pitchFamily="49" charset="0"/>
                <a:ea typeface="맑은 고딕" pitchFamily="50" charset="-127"/>
                <a:cs typeface="Courier New" pitchFamily="49" charset="0"/>
              </a:rPr>
              <a:t>12</a:t>
            </a:r>
          </a:p>
          <a:p>
            <a:r>
              <a:rPr lang="en-US" altLang="ko-KR" sz="1400" dirty="0">
                <a:solidFill>
                  <a:prstClr val="black"/>
                </a:solidFill>
                <a:latin typeface="Courier New" pitchFamily="49" charset="0"/>
                <a:ea typeface="맑은 고딕" pitchFamily="50" charset="-127"/>
                <a:cs typeface="Courier New" pitchFamily="49" charset="0"/>
              </a:rPr>
              <a:t>13 	</a:t>
            </a:r>
            <a:r>
              <a:rPr lang="en-US" altLang="ko-KR" sz="1400" dirty="0">
                <a:solidFill>
                  <a:srgbClr val="00B050"/>
                </a:solidFill>
                <a:latin typeface="Courier New" pitchFamily="49" charset="0"/>
                <a:ea typeface="맑은 고딕" pitchFamily="50" charset="-127"/>
                <a:cs typeface="Courier New" pitchFamily="49" charset="0"/>
              </a:rPr>
              <a:t>void </a:t>
            </a:r>
            <a:r>
              <a:rPr lang="en-US" altLang="ko-KR" sz="1400" dirty="0">
                <a:solidFill>
                  <a:prstClr val="black"/>
                </a:solidFill>
                <a:latin typeface="Courier New" pitchFamily="49" charset="0"/>
                <a:ea typeface="맑은 고딕" pitchFamily="50" charset="-127"/>
                <a:cs typeface="Courier New" pitchFamily="49" charset="0"/>
              </a:rPr>
              <a:t>decrement(</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 *c) {</a:t>
            </a:r>
          </a:p>
          <a:p>
            <a:r>
              <a:rPr lang="en-US" altLang="ko-KR" sz="1400" dirty="0">
                <a:solidFill>
                  <a:prstClr val="black"/>
                </a:solidFill>
                <a:latin typeface="Courier New" pitchFamily="49" charset="0"/>
                <a:ea typeface="맑은 고딕" pitchFamily="50" charset="-127"/>
                <a:cs typeface="Courier New" pitchFamily="49" charset="0"/>
              </a:rPr>
              <a:t>14 		c-&gt;value--;</a:t>
            </a:r>
          </a:p>
          <a:p>
            <a:r>
              <a:rPr lang="en-US" altLang="ko-KR" sz="1400" dirty="0">
                <a:solidFill>
                  <a:prstClr val="black"/>
                </a:solidFill>
                <a:latin typeface="Courier New" pitchFamily="49" charset="0"/>
                <a:ea typeface="맑은 고딕" pitchFamily="50" charset="-127"/>
                <a:cs typeface="Courier New" pitchFamily="49" charset="0"/>
              </a:rPr>
              <a:t>15 	}</a:t>
            </a:r>
          </a:p>
          <a:p>
            <a:r>
              <a:rPr lang="en-US" altLang="ko-KR" sz="1400" dirty="0">
                <a:solidFill>
                  <a:prstClr val="black"/>
                </a:solidFill>
                <a:latin typeface="Courier New" pitchFamily="49" charset="0"/>
                <a:ea typeface="맑은 고딕" pitchFamily="50" charset="-127"/>
                <a:cs typeface="Courier New" pitchFamily="49" charset="0"/>
              </a:rPr>
              <a:t>16</a:t>
            </a:r>
          </a:p>
          <a:p>
            <a:r>
              <a:rPr lang="en-US" altLang="ko-KR" sz="1400" dirty="0">
                <a:solidFill>
                  <a:prstClr val="black"/>
                </a:solidFill>
                <a:latin typeface="Courier New" pitchFamily="49" charset="0"/>
                <a:ea typeface="맑은 고딕" pitchFamily="50" charset="-127"/>
                <a:cs typeface="Courier New" pitchFamily="49" charset="0"/>
              </a:rPr>
              <a:t>17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get(</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 *c) {</a:t>
            </a:r>
          </a:p>
          <a:p>
            <a:r>
              <a:rPr lang="en-US" altLang="ko-KR" sz="1400" dirty="0">
                <a:solidFill>
                  <a:prstClr val="black"/>
                </a:solidFill>
                <a:latin typeface="Courier New" pitchFamily="49" charset="0"/>
                <a:ea typeface="맑은 고딕" pitchFamily="50" charset="-127"/>
                <a:cs typeface="Courier New" pitchFamily="49" charset="0"/>
              </a:rPr>
              <a:t>18 		</a:t>
            </a:r>
            <a:r>
              <a:rPr lang="en-US" altLang="ko-KR" sz="1400" dirty="0">
                <a:solidFill>
                  <a:srgbClr val="F79646">
                    <a:lumMod val="75000"/>
                  </a:srgbClr>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c-&gt;value;</a:t>
            </a:r>
          </a:p>
          <a:p>
            <a:r>
              <a:rPr lang="en-US" altLang="ko-KR" sz="1400" dirty="0">
                <a:solidFill>
                  <a:prstClr val="black"/>
                </a:solidFill>
                <a:latin typeface="Courier New" pitchFamily="49" charset="0"/>
                <a:ea typeface="맑은 고딕" pitchFamily="50" charset="-127"/>
                <a:cs typeface="Courier New" pitchFamily="49" charset="0"/>
              </a:rPr>
              <a:t>19 	}</a:t>
            </a:r>
            <a:endParaRPr lang="ko-KR" altLang="en-US" sz="1400" dirty="0">
              <a:solidFill>
                <a:prstClr val="black"/>
              </a:solidFill>
              <a:latin typeface="Courier New" pitchFamily="49" charset="0"/>
              <a:ea typeface="맑은 고딕" pitchFamily="50" charset="-127"/>
              <a:cs typeface="Courier New" pitchFamily="49" charset="0"/>
            </a:endParaRPr>
          </a:p>
        </p:txBody>
      </p:sp>
    </p:spTree>
    <p:extLst>
      <p:ext uri="{BB962C8B-B14F-4D97-AF65-F5344CB8AC3E}">
        <p14:creationId xmlns:p14="http://schemas.microsoft.com/office/powerpoint/2010/main" val="949066350"/>
      </p:ext>
    </p:extLst>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Concurrent Counters with Locks</a:t>
            </a:r>
            <a:endParaRPr lang="ko-KR" altLang="en-US" dirty="0"/>
          </a:p>
        </p:txBody>
      </p:sp>
      <p:sp>
        <p:nvSpPr>
          <p:cNvPr id="3" name="내용 개체 틀 2"/>
          <p:cNvSpPr>
            <a:spLocks noGrp="1"/>
          </p:cNvSpPr>
          <p:nvPr>
            <p:ph idx="1"/>
          </p:nvPr>
        </p:nvSpPr>
        <p:spPr/>
        <p:txBody>
          <a:bodyPr/>
          <a:lstStyle/>
          <a:p>
            <a:r>
              <a:rPr lang="en-US" altLang="ko-KR" dirty="0"/>
              <a:t>Add a </a:t>
            </a:r>
            <a:r>
              <a:rPr lang="en-US" altLang="ko-KR" b="1" dirty="0"/>
              <a:t>single lock</a:t>
            </a:r>
            <a:r>
              <a:rPr lang="en-US" altLang="ko-KR" dirty="0"/>
              <a:t>.</a:t>
            </a:r>
          </a:p>
          <a:p>
            <a:pPr lvl="1"/>
            <a:r>
              <a:rPr lang="en-US" altLang="ko-KR" dirty="0"/>
              <a:t>The lock is acquired when calling a routine that manipulates the data structure.</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5</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611560" y="2420888"/>
            <a:ext cx="7992888" cy="3539430"/>
          </a:xfrm>
          <a:prstGeom prst="rect">
            <a:avLst/>
          </a:prstGeom>
          <a:solidFill>
            <a:schemeClr val="bg1"/>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a:solidFill>
                  <a:prstClr val="black"/>
                </a:solidFill>
                <a:latin typeface="Courier New" pitchFamily="49" charset="0"/>
                <a:ea typeface="맑은 고딕" pitchFamily="50" charset="-127"/>
                <a:cs typeface="Courier New" pitchFamily="49" charset="0"/>
              </a:rPr>
              <a:t>1 	</a:t>
            </a:r>
            <a:r>
              <a:rPr lang="en-US" altLang="ko-KR" sz="1400" dirty="0" err="1">
                <a:solidFill>
                  <a:srgbClr val="00B050"/>
                </a:solidFill>
                <a:latin typeface="Courier New" pitchFamily="49" charset="0"/>
                <a:ea typeface="맑은 고딕" pitchFamily="50" charset="-127"/>
                <a:cs typeface="Courier New" pitchFamily="49" charset="0"/>
              </a:rPr>
              <a:t>typedef</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struct</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a:solidFill>
                  <a:prstClr val="black"/>
                </a:solidFill>
                <a:latin typeface="Courier New" pitchFamily="49" charset="0"/>
                <a:ea typeface="맑은 고딕" pitchFamily="50" charset="-127"/>
                <a:cs typeface="Courier New" pitchFamily="49" charset="0"/>
              </a:rPr>
              <a:t>__</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 {</a:t>
            </a:r>
          </a:p>
          <a:p>
            <a:r>
              <a:rPr lang="en-US" altLang="ko-KR" sz="1400" dirty="0">
                <a:solidFill>
                  <a:prstClr val="black"/>
                </a:solidFill>
                <a:latin typeface="Courier New" pitchFamily="49" charset="0"/>
                <a:ea typeface="맑은 고딕" pitchFamily="50" charset="-127"/>
                <a:cs typeface="Courier New" pitchFamily="49" charset="0"/>
              </a:rPr>
              <a:t>2 		</a:t>
            </a:r>
            <a:r>
              <a:rPr lang="en-US" altLang="ko-KR" sz="1400" dirty="0" err="1">
                <a:solidFill>
                  <a:prstClr val="black"/>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value;</a:t>
            </a:r>
          </a:p>
          <a:p>
            <a:r>
              <a:rPr lang="en-US" altLang="ko-KR" sz="1400" dirty="0">
                <a:solidFill>
                  <a:prstClr val="black"/>
                </a:solidFill>
                <a:latin typeface="Courier New" pitchFamily="49" charset="0"/>
                <a:ea typeface="맑은 고딕" pitchFamily="50" charset="-127"/>
                <a:cs typeface="Courier New" pitchFamily="49" charset="0"/>
              </a:rPr>
              <a:t>3 		</a:t>
            </a:r>
            <a:r>
              <a:rPr lang="en-US" altLang="ko-KR" sz="1400" dirty="0" err="1">
                <a:solidFill>
                  <a:prstClr val="black"/>
                </a:solidFill>
                <a:latin typeface="Courier New" pitchFamily="49" charset="0"/>
                <a:ea typeface="맑은 고딕" pitchFamily="50" charset="-127"/>
                <a:cs typeface="Courier New" pitchFamily="49" charset="0"/>
              </a:rPr>
              <a:t>pthread_lock_t</a:t>
            </a:r>
            <a:r>
              <a:rPr lang="en-US" altLang="ko-KR" sz="1400" dirty="0">
                <a:solidFill>
                  <a:prstClr val="black"/>
                </a:solidFill>
                <a:latin typeface="Courier New" pitchFamily="49" charset="0"/>
                <a:ea typeface="맑은 고딕" pitchFamily="50" charset="-127"/>
                <a:cs typeface="Courier New" pitchFamily="49" charset="0"/>
              </a:rPr>
              <a:t> lock;</a:t>
            </a:r>
          </a:p>
          <a:p>
            <a:r>
              <a:rPr lang="en-US" altLang="ko-KR" sz="1400" dirty="0">
                <a:solidFill>
                  <a:prstClr val="black"/>
                </a:solidFill>
                <a:latin typeface="Courier New" pitchFamily="49" charset="0"/>
                <a:ea typeface="맑은 고딕" pitchFamily="50" charset="-127"/>
                <a:cs typeface="Courier New" pitchFamily="49" charset="0"/>
              </a:rPr>
              <a:t>4 	} </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5</a:t>
            </a:r>
          </a:p>
          <a:p>
            <a:r>
              <a:rPr lang="en-US" altLang="ko-KR" sz="1400" dirty="0">
                <a:solidFill>
                  <a:prstClr val="black"/>
                </a:solidFill>
                <a:latin typeface="Courier New" pitchFamily="49" charset="0"/>
                <a:ea typeface="맑은 고딕" pitchFamily="50" charset="-127"/>
                <a:cs typeface="Courier New" pitchFamily="49" charset="0"/>
              </a:rPr>
              <a:t>6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init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 *c) {</a:t>
            </a:r>
          </a:p>
          <a:p>
            <a:r>
              <a:rPr lang="en-US" altLang="ko-KR" sz="1400" dirty="0">
                <a:solidFill>
                  <a:prstClr val="black"/>
                </a:solidFill>
                <a:latin typeface="Courier New" pitchFamily="49" charset="0"/>
                <a:ea typeface="맑은 고딕" pitchFamily="50" charset="-127"/>
                <a:cs typeface="Courier New" pitchFamily="49" charset="0"/>
              </a:rPr>
              <a:t>7 		c-&gt;value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8 		</a:t>
            </a:r>
            <a:r>
              <a:rPr lang="en-US" altLang="ko-KR" sz="1400" dirty="0" err="1">
                <a:solidFill>
                  <a:prstClr val="black"/>
                </a:solidFill>
                <a:latin typeface="Courier New" pitchFamily="49" charset="0"/>
                <a:ea typeface="맑은 고딕" pitchFamily="50" charset="-127"/>
                <a:cs typeface="Courier New" pitchFamily="49" charset="0"/>
              </a:rPr>
              <a:t>Pthread_mutex_init</a:t>
            </a:r>
            <a:r>
              <a:rPr lang="en-US" altLang="ko-KR" sz="1400" dirty="0">
                <a:solidFill>
                  <a:prstClr val="black"/>
                </a:solidFill>
                <a:latin typeface="Courier New" pitchFamily="49" charset="0"/>
                <a:ea typeface="맑은 고딕" pitchFamily="50" charset="-127"/>
                <a:cs typeface="Courier New" pitchFamily="49" charset="0"/>
              </a:rPr>
              <a:t>(&amp;c-&gt;lock, </a:t>
            </a:r>
            <a:r>
              <a:rPr lang="en-US" altLang="ko-KR" sz="1400" dirty="0">
                <a:solidFill>
                  <a:srgbClr val="FF0000"/>
                </a:solidFill>
                <a:latin typeface="Courier New" pitchFamily="49" charset="0"/>
                <a:ea typeface="맑은 고딕" pitchFamily="50" charset="-127"/>
                <a:cs typeface="Courier New" pitchFamily="49" charset="0"/>
              </a:rPr>
              <a:t>NULL</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9 	}</a:t>
            </a:r>
          </a:p>
          <a:p>
            <a:r>
              <a:rPr lang="en-US" altLang="ko-KR" sz="1400" dirty="0">
                <a:solidFill>
                  <a:prstClr val="black"/>
                </a:solidFill>
                <a:latin typeface="Courier New" pitchFamily="49" charset="0"/>
                <a:ea typeface="맑은 고딕" pitchFamily="50" charset="-127"/>
                <a:cs typeface="Courier New" pitchFamily="49" charset="0"/>
              </a:rPr>
              <a:t>10</a:t>
            </a:r>
          </a:p>
          <a:p>
            <a:r>
              <a:rPr lang="en-US" altLang="ko-KR" sz="1400" dirty="0">
                <a:solidFill>
                  <a:prstClr val="black"/>
                </a:solidFill>
                <a:latin typeface="Courier New" pitchFamily="49" charset="0"/>
                <a:ea typeface="맑은 고딕" pitchFamily="50" charset="-127"/>
                <a:cs typeface="Courier New" pitchFamily="49" charset="0"/>
              </a:rPr>
              <a:t>11 	</a:t>
            </a:r>
            <a:r>
              <a:rPr lang="en-US" altLang="ko-KR" sz="1400" dirty="0">
                <a:solidFill>
                  <a:srgbClr val="00B050"/>
                </a:solidFill>
                <a:latin typeface="Courier New" pitchFamily="49" charset="0"/>
                <a:ea typeface="맑은 고딕" pitchFamily="50" charset="-127"/>
                <a:cs typeface="Courier New" pitchFamily="49" charset="0"/>
              </a:rPr>
              <a:t>void </a:t>
            </a:r>
            <a:r>
              <a:rPr lang="en-US" altLang="ko-KR" sz="1400" dirty="0">
                <a:solidFill>
                  <a:prstClr val="black"/>
                </a:solidFill>
                <a:latin typeface="Courier New" pitchFamily="49" charset="0"/>
                <a:ea typeface="맑은 고딕" pitchFamily="50" charset="-127"/>
                <a:cs typeface="Courier New" pitchFamily="49" charset="0"/>
              </a:rPr>
              <a:t>increment(</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 *c) {</a:t>
            </a:r>
          </a:p>
          <a:p>
            <a:r>
              <a:rPr lang="en-US" altLang="ko-KR" sz="1400" dirty="0">
                <a:solidFill>
                  <a:prstClr val="black"/>
                </a:solidFill>
                <a:latin typeface="Courier New" pitchFamily="49" charset="0"/>
                <a:ea typeface="맑은 고딕" pitchFamily="50" charset="-127"/>
                <a:cs typeface="Courier New" pitchFamily="49" charset="0"/>
              </a:rPr>
              <a:t>12 		</a:t>
            </a:r>
            <a:r>
              <a:rPr lang="en-US" altLang="ko-KR" sz="1400" dirty="0" err="1">
                <a:solidFill>
                  <a:prstClr val="black"/>
                </a:solidFill>
                <a:latin typeface="Courier New" pitchFamily="49" charset="0"/>
                <a:ea typeface="맑은 고딕" pitchFamily="50" charset="-127"/>
                <a:cs typeface="Courier New" pitchFamily="49" charset="0"/>
              </a:rPr>
              <a:t>Pthread_mutex_lock</a:t>
            </a:r>
            <a:r>
              <a:rPr lang="en-US" altLang="ko-KR" sz="1400" dirty="0">
                <a:solidFill>
                  <a:prstClr val="black"/>
                </a:solidFill>
                <a:latin typeface="Courier New" pitchFamily="49" charset="0"/>
                <a:ea typeface="맑은 고딕" pitchFamily="50" charset="-127"/>
                <a:cs typeface="Courier New" pitchFamily="49" charset="0"/>
              </a:rPr>
              <a:t>(&amp;c-&gt;lock);</a:t>
            </a:r>
          </a:p>
          <a:p>
            <a:r>
              <a:rPr lang="en-US" altLang="ko-KR" sz="1400" dirty="0">
                <a:solidFill>
                  <a:prstClr val="black"/>
                </a:solidFill>
                <a:latin typeface="Courier New" pitchFamily="49" charset="0"/>
                <a:ea typeface="맑은 고딕" pitchFamily="50" charset="-127"/>
                <a:cs typeface="Courier New" pitchFamily="49" charset="0"/>
              </a:rPr>
              <a:t>13 		c-&gt;value++;</a:t>
            </a:r>
          </a:p>
          <a:p>
            <a:r>
              <a:rPr lang="en-US" altLang="ko-KR" sz="1400" dirty="0">
                <a:solidFill>
                  <a:prstClr val="black"/>
                </a:solidFill>
                <a:latin typeface="Courier New" pitchFamily="49" charset="0"/>
                <a:ea typeface="맑은 고딕" pitchFamily="50" charset="-127"/>
                <a:cs typeface="Courier New" pitchFamily="49" charset="0"/>
              </a:rPr>
              <a:t>14 		</a:t>
            </a:r>
            <a:r>
              <a:rPr lang="en-US" altLang="ko-KR" sz="1400" dirty="0" err="1">
                <a:solidFill>
                  <a:prstClr val="black"/>
                </a:solidFill>
                <a:latin typeface="Courier New" pitchFamily="49" charset="0"/>
                <a:ea typeface="맑은 고딕" pitchFamily="50" charset="-127"/>
                <a:cs typeface="Courier New" pitchFamily="49" charset="0"/>
              </a:rPr>
              <a:t>Pthread_mutex_unlock</a:t>
            </a:r>
            <a:r>
              <a:rPr lang="en-US" altLang="ko-KR" sz="1400" dirty="0">
                <a:solidFill>
                  <a:prstClr val="black"/>
                </a:solidFill>
                <a:latin typeface="Courier New" pitchFamily="49" charset="0"/>
                <a:ea typeface="맑은 고딕" pitchFamily="50" charset="-127"/>
                <a:cs typeface="Courier New" pitchFamily="49" charset="0"/>
              </a:rPr>
              <a:t>(&amp;c-&gt;lock);</a:t>
            </a:r>
          </a:p>
          <a:p>
            <a:r>
              <a:rPr lang="en-US" altLang="ko-KR" sz="1400" dirty="0">
                <a:solidFill>
                  <a:prstClr val="black"/>
                </a:solidFill>
                <a:latin typeface="Courier New" pitchFamily="49" charset="0"/>
                <a:ea typeface="맑은 고딕" pitchFamily="50" charset="-127"/>
                <a:cs typeface="Courier New" pitchFamily="49" charset="0"/>
              </a:rPr>
              <a:t>15 	}</a:t>
            </a:r>
          </a:p>
          <a:p>
            <a:r>
              <a:rPr lang="en-US" altLang="ko-KR" sz="1400" dirty="0">
                <a:solidFill>
                  <a:prstClr val="black"/>
                </a:solidFill>
                <a:latin typeface="Courier New" pitchFamily="49" charset="0"/>
                <a:ea typeface="맑은 고딕" pitchFamily="50" charset="-127"/>
                <a:cs typeface="Courier New" pitchFamily="49" charset="0"/>
              </a:rPr>
              <a:t>16</a:t>
            </a:r>
          </a:p>
        </p:txBody>
      </p:sp>
    </p:spTree>
    <p:extLst>
      <p:ext uri="{BB962C8B-B14F-4D97-AF65-F5344CB8AC3E}">
        <p14:creationId xmlns:p14="http://schemas.microsoft.com/office/powerpoint/2010/main" val="1508422639"/>
      </p:ext>
    </p:extLst>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 Concurrent Counters with Locks (Cont.)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6</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직사각형 5"/>
          <p:cNvSpPr/>
          <p:nvPr/>
        </p:nvSpPr>
        <p:spPr>
          <a:xfrm>
            <a:off x="611560" y="1255980"/>
            <a:ext cx="7992888" cy="2893100"/>
          </a:xfrm>
          <a:prstGeom prst="rect">
            <a:avLst/>
          </a:prstGeom>
          <a:solidFill>
            <a:schemeClr val="bg1"/>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wrap="square" lIns="252000" rtlCol="0" anchor="ctr">
            <a:sp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r>
              <a:rPr lang="en-US" altLang="ko-KR" sz="1400" dirty="0">
                <a:solidFill>
                  <a:prstClr val="black"/>
                </a:solidFill>
                <a:latin typeface="Courier New" pitchFamily="49" charset="0"/>
                <a:ea typeface="맑은 고딕" pitchFamily="50" charset="-127"/>
                <a:cs typeface="Courier New" pitchFamily="49" charset="0"/>
              </a:rPr>
              <a:t>(Cont.)</a:t>
            </a:r>
          </a:p>
          <a:p>
            <a:r>
              <a:rPr lang="en-US" altLang="ko-KR" sz="1400" dirty="0">
                <a:solidFill>
                  <a:prstClr val="black"/>
                </a:solidFill>
                <a:latin typeface="Courier New" pitchFamily="49" charset="0"/>
                <a:ea typeface="맑은 고딕" pitchFamily="50" charset="-127"/>
                <a:cs typeface="Courier New" pitchFamily="49" charset="0"/>
              </a:rPr>
              <a:t>17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decrement(</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 *c) {</a:t>
            </a:r>
          </a:p>
          <a:p>
            <a:r>
              <a:rPr lang="en-US" altLang="ko-KR" sz="1400" dirty="0">
                <a:solidFill>
                  <a:prstClr val="black"/>
                </a:solidFill>
                <a:latin typeface="Courier New" pitchFamily="49" charset="0"/>
                <a:ea typeface="맑은 고딕" pitchFamily="50" charset="-127"/>
                <a:cs typeface="Courier New" pitchFamily="49" charset="0"/>
              </a:rPr>
              <a:t>18 		</a:t>
            </a:r>
            <a:r>
              <a:rPr lang="en-US" altLang="ko-KR" sz="1400" dirty="0" err="1">
                <a:solidFill>
                  <a:prstClr val="black"/>
                </a:solidFill>
                <a:latin typeface="Courier New" pitchFamily="49" charset="0"/>
                <a:ea typeface="맑은 고딕" pitchFamily="50" charset="-127"/>
                <a:cs typeface="Courier New" pitchFamily="49" charset="0"/>
              </a:rPr>
              <a:t>Pthread_mutex_lock</a:t>
            </a:r>
            <a:r>
              <a:rPr lang="en-US" altLang="ko-KR" sz="1400" dirty="0">
                <a:solidFill>
                  <a:prstClr val="black"/>
                </a:solidFill>
                <a:latin typeface="Courier New" pitchFamily="49" charset="0"/>
                <a:ea typeface="맑은 고딕" pitchFamily="50" charset="-127"/>
                <a:cs typeface="Courier New" pitchFamily="49" charset="0"/>
              </a:rPr>
              <a:t>(&amp;c-&gt;lock);</a:t>
            </a:r>
          </a:p>
          <a:p>
            <a:r>
              <a:rPr lang="en-US" altLang="ko-KR" sz="1400" dirty="0">
                <a:solidFill>
                  <a:prstClr val="black"/>
                </a:solidFill>
                <a:latin typeface="Courier New" pitchFamily="49" charset="0"/>
                <a:ea typeface="맑은 고딕" pitchFamily="50" charset="-127"/>
                <a:cs typeface="Courier New" pitchFamily="49" charset="0"/>
              </a:rPr>
              <a:t>19 		c-&gt;value--;</a:t>
            </a:r>
          </a:p>
          <a:p>
            <a:r>
              <a:rPr lang="en-US" altLang="ko-KR" sz="1400" dirty="0">
                <a:solidFill>
                  <a:prstClr val="black"/>
                </a:solidFill>
                <a:latin typeface="Courier New" pitchFamily="49" charset="0"/>
                <a:ea typeface="맑은 고딕" pitchFamily="50" charset="-127"/>
                <a:cs typeface="Courier New" pitchFamily="49" charset="0"/>
              </a:rPr>
              <a:t>20 		</a:t>
            </a:r>
            <a:r>
              <a:rPr lang="en-US" altLang="ko-KR" sz="1400" dirty="0" err="1">
                <a:solidFill>
                  <a:prstClr val="black"/>
                </a:solidFill>
                <a:latin typeface="Courier New" pitchFamily="49" charset="0"/>
                <a:ea typeface="맑은 고딕" pitchFamily="50" charset="-127"/>
                <a:cs typeface="Courier New" pitchFamily="49" charset="0"/>
              </a:rPr>
              <a:t>Pthread_mutex_unlock</a:t>
            </a:r>
            <a:r>
              <a:rPr lang="en-US" altLang="ko-KR" sz="1400" dirty="0">
                <a:solidFill>
                  <a:prstClr val="black"/>
                </a:solidFill>
                <a:latin typeface="Courier New" pitchFamily="49" charset="0"/>
                <a:ea typeface="맑은 고딕" pitchFamily="50" charset="-127"/>
                <a:cs typeface="Courier New" pitchFamily="49" charset="0"/>
              </a:rPr>
              <a:t>(&amp;c-&gt;lock);</a:t>
            </a:r>
          </a:p>
          <a:p>
            <a:r>
              <a:rPr lang="en-US" altLang="ko-KR" sz="1400" dirty="0">
                <a:solidFill>
                  <a:prstClr val="black"/>
                </a:solidFill>
                <a:latin typeface="Courier New" pitchFamily="49" charset="0"/>
                <a:ea typeface="맑은 고딕" pitchFamily="50" charset="-127"/>
                <a:cs typeface="Courier New" pitchFamily="49" charset="0"/>
              </a:rPr>
              <a:t>21 	}</a:t>
            </a:r>
          </a:p>
          <a:p>
            <a:r>
              <a:rPr lang="en-US" altLang="ko-KR" sz="1400" dirty="0">
                <a:solidFill>
                  <a:prstClr val="black"/>
                </a:solidFill>
                <a:latin typeface="Courier New" pitchFamily="49" charset="0"/>
                <a:ea typeface="맑은 고딕" pitchFamily="50" charset="-127"/>
                <a:cs typeface="Courier New" pitchFamily="49" charset="0"/>
              </a:rPr>
              <a:t>22</a:t>
            </a:r>
          </a:p>
          <a:p>
            <a:r>
              <a:rPr lang="en-US" altLang="ko-KR" sz="1400" dirty="0">
                <a:solidFill>
                  <a:prstClr val="black"/>
                </a:solidFill>
                <a:latin typeface="Courier New" pitchFamily="49" charset="0"/>
                <a:ea typeface="맑은 고딕" pitchFamily="50" charset="-127"/>
                <a:cs typeface="Courier New" pitchFamily="49" charset="0"/>
              </a:rPr>
              <a:t>23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get(</a:t>
            </a:r>
            <a:r>
              <a:rPr lang="en-US" altLang="ko-KR" sz="1400" dirty="0" err="1">
                <a:solidFill>
                  <a:prstClr val="black"/>
                </a:solidFill>
                <a:latin typeface="Courier New" pitchFamily="49" charset="0"/>
                <a:ea typeface="맑은 고딕" pitchFamily="50" charset="-127"/>
                <a:cs typeface="Courier New" pitchFamily="49" charset="0"/>
              </a:rPr>
              <a:t>counter_t</a:t>
            </a:r>
            <a:r>
              <a:rPr lang="en-US" altLang="ko-KR" sz="1400" dirty="0">
                <a:solidFill>
                  <a:prstClr val="black"/>
                </a:solidFill>
                <a:latin typeface="Courier New" pitchFamily="49" charset="0"/>
                <a:ea typeface="맑은 고딕" pitchFamily="50" charset="-127"/>
                <a:cs typeface="Courier New" pitchFamily="49" charset="0"/>
              </a:rPr>
              <a:t> *c) {</a:t>
            </a:r>
          </a:p>
          <a:p>
            <a:r>
              <a:rPr lang="en-US" altLang="ko-KR" sz="1400" dirty="0">
                <a:solidFill>
                  <a:prstClr val="black"/>
                </a:solidFill>
                <a:latin typeface="Courier New" pitchFamily="49" charset="0"/>
                <a:ea typeface="맑은 고딕" pitchFamily="50" charset="-127"/>
                <a:cs typeface="Courier New" pitchFamily="49" charset="0"/>
              </a:rPr>
              <a:t>24 		</a:t>
            </a:r>
            <a:r>
              <a:rPr lang="en-US" altLang="ko-KR" sz="1400" dirty="0" err="1">
                <a:solidFill>
                  <a:prstClr val="black"/>
                </a:solidFill>
                <a:latin typeface="Courier New" pitchFamily="49" charset="0"/>
                <a:ea typeface="맑은 고딕" pitchFamily="50" charset="-127"/>
                <a:cs typeface="Courier New" pitchFamily="49" charset="0"/>
              </a:rPr>
              <a:t>Pthread_mutex_lock</a:t>
            </a:r>
            <a:r>
              <a:rPr lang="en-US" altLang="ko-KR" sz="1400" dirty="0">
                <a:solidFill>
                  <a:prstClr val="black"/>
                </a:solidFill>
                <a:latin typeface="Courier New" pitchFamily="49" charset="0"/>
                <a:ea typeface="맑은 고딕" pitchFamily="50" charset="-127"/>
                <a:cs typeface="Courier New" pitchFamily="49" charset="0"/>
              </a:rPr>
              <a:t>(&amp;c-&gt;lock);</a:t>
            </a:r>
          </a:p>
          <a:p>
            <a:r>
              <a:rPr lang="en-US" altLang="ko-KR" sz="1400" dirty="0">
                <a:solidFill>
                  <a:prstClr val="black"/>
                </a:solidFill>
                <a:latin typeface="Courier New" pitchFamily="49" charset="0"/>
                <a:ea typeface="맑은 고딕" pitchFamily="50" charset="-127"/>
                <a:cs typeface="Courier New" pitchFamily="49" charset="0"/>
              </a:rPr>
              <a:t>25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rc</a:t>
            </a:r>
            <a:r>
              <a:rPr lang="en-US" altLang="ko-KR" sz="1400" dirty="0">
                <a:solidFill>
                  <a:prstClr val="black"/>
                </a:solidFill>
                <a:latin typeface="Courier New" pitchFamily="49" charset="0"/>
                <a:ea typeface="맑은 고딕" pitchFamily="50" charset="-127"/>
                <a:cs typeface="Courier New" pitchFamily="49" charset="0"/>
              </a:rPr>
              <a:t> = c-&gt;value;</a:t>
            </a:r>
          </a:p>
          <a:p>
            <a:r>
              <a:rPr lang="en-US" altLang="ko-KR" sz="1400" dirty="0">
                <a:solidFill>
                  <a:prstClr val="black"/>
                </a:solidFill>
                <a:latin typeface="Courier New" pitchFamily="49" charset="0"/>
                <a:ea typeface="맑은 고딕" pitchFamily="50" charset="-127"/>
                <a:cs typeface="Courier New" pitchFamily="49" charset="0"/>
              </a:rPr>
              <a:t>26 		</a:t>
            </a:r>
            <a:r>
              <a:rPr lang="en-US" altLang="ko-KR" sz="1400" dirty="0" err="1">
                <a:solidFill>
                  <a:prstClr val="black"/>
                </a:solidFill>
                <a:latin typeface="Courier New" pitchFamily="49" charset="0"/>
                <a:ea typeface="맑은 고딕" pitchFamily="50" charset="-127"/>
                <a:cs typeface="Courier New" pitchFamily="49" charset="0"/>
              </a:rPr>
              <a:t>Pthread_mutex_unlock</a:t>
            </a:r>
            <a:r>
              <a:rPr lang="en-US" altLang="ko-KR" sz="1400" dirty="0">
                <a:solidFill>
                  <a:prstClr val="black"/>
                </a:solidFill>
                <a:latin typeface="Courier New" pitchFamily="49" charset="0"/>
                <a:ea typeface="맑은 고딕" pitchFamily="50" charset="-127"/>
                <a:cs typeface="Courier New" pitchFamily="49" charset="0"/>
              </a:rPr>
              <a:t>(&amp;c-&gt;lock);</a:t>
            </a:r>
          </a:p>
          <a:p>
            <a:r>
              <a:rPr lang="en-US" altLang="ko-KR" sz="1400" dirty="0">
                <a:solidFill>
                  <a:prstClr val="black"/>
                </a:solidFill>
                <a:latin typeface="Courier New" pitchFamily="49" charset="0"/>
                <a:ea typeface="맑은 고딕" pitchFamily="50" charset="-127"/>
                <a:cs typeface="Courier New" pitchFamily="49" charset="0"/>
              </a:rPr>
              <a:t>27 		</a:t>
            </a:r>
            <a:r>
              <a:rPr lang="en-US" altLang="ko-KR" sz="1400" dirty="0">
                <a:solidFill>
                  <a:srgbClr val="F79646">
                    <a:lumMod val="75000"/>
                  </a:srgbClr>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rc</a:t>
            </a:r>
            <a:r>
              <a:rPr lang="en-US" altLang="ko-KR" sz="1400" dirty="0">
                <a:solidFill>
                  <a:prstClr val="black"/>
                </a:solidFill>
                <a:latin typeface="Courier New" pitchFamily="49" charset="0"/>
                <a:ea typeface="맑은 고딕" pitchFamily="50" charset="-127"/>
                <a:cs typeface="Courier New" pitchFamily="49" charset="0"/>
              </a:rPr>
              <a:t>;</a:t>
            </a:r>
          </a:p>
          <a:p>
            <a:r>
              <a:rPr lang="en-US" altLang="ko-KR" sz="1400" dirty="0">
                <a:solidFill>
                  <a:prstClr val="black"/>
                </a:solidFill>
                <a:latin typeface="Courier New" pitchFamily="49" charset="0"/>
                <a:ea typeface="맑은 고딕" pitchFamily="50" charset="-127"/>
                <a:cs typeface="Courier New" pitchFamily="49" charset="0"/>
              </a:rPr>
              <a:t>28 	}</a:t>
            </a:r>
            <a:endParaRPr lang="ko-KR" altLang="en-US" sz="1400" dirty="0">
              <a:solidFill>
                <a:prstClr val="black"/>
              </a:solidFill>
              <a:latin typeface="Courier New" pitchFamily="49" charset="0"/>
              <a:ea typeface="맑은 고딕" pitchFamily="50" charset="-127"/>
              <a:cs typeface="Courier New" pitchFamily="49" charset="0"/>
            </a:endParaRPr>
          </a:p>
        </p:txBody>
      </p:sp>
    </p:spTree>
    <p:extLst>
      <p:ext uri="{BB962C8B-B14F-4D97-AF65-F5344CB8AC3E}">
        <p14:creationId xmlns:p14="http://schemas.microsoft.com/office/powerpoint/2010/main" val="207095359"/>
      </p:ext>
    </p:extLst>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The performance costs of the simple approach</a:t>
            </a:r>
            <a:endParaRPr lang="ko-KR" altLang="en-US" dirty="0"/>
          </a:p>
        </p:txBody>
      </p:sp>
      <p:sp>
        <p:nvSpPr>
          <p:cNvPr id="3" name="내용 개체 틀 2"/>
          <p:cNvSpPr>
            <a:spLocks noGrp="1"/>
          </p:cNvSpPr>
          <p:nvPr>
            <p:ph idx="1"/>
          </p:nvPr>
        </p:nvSpPr>
        <p:spPr/>
        <p:txBody>
          <a:bodyPr/>
          <a:lstStyle/>
          <a:p>
            <a:r>
              <a:rPr lang="en-US" altLang="ko-KR" dirty="0"/>
              <a:t>Each thread updates a single shared counter.</a:t>
            </a:r>
          </a:p>
          <a:p>
            <a:pPr lvl="1"/>
            <a:r>
              <a:rPr lang="en-US" altLang="ko-KR" dirty="0"/>
              <a:t>Each thread updates the counter one million times.</a:t>
            </a:r>
          </a:p>
          <a:p>
            <a:pPr lvl="1"/>
            <a:r>
              <a:rPr lang="en-US" altLang="ko-KR" dirty="0"/>
              <a:t>iMac with four Intel 2.7GHz i5 CPUs.</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7</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40554" y="2542703"/>
            <a:ext cx="3567090" cy="26864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5076056" y="4293096"/>
            <a:ext cx="3816424" cy="738664"/>
          </a:xfrm>
          <a:prstGeom prst="rect">
            <a:avLst/>
          </a:prstGeom>
          <a:noFill/>
        </p:spPr>
        <p:txBody>
          <a:bodyPr wrap="square" rtlCol="0">
            <a:spAutoFit/>
          </a:bodyPr>
          <a:lstStyle/>
          <a:p>
            <a:r>
              <a:rPr lang="en-US" altLang="ko-KR" sz="1400" b="1" dirty="0">
                <a:solidFill>
                  <a:prstClr val="black"/>
                </a:solidFill>
                <a:latin typeface="맑은 고딕" pitchFamily="50" charset="-127"/>
                <a:ea typeface="맑은 고딕" pitchFamily="50" charset="-127"/>
              </a:rPr>
              <a:t>Performance of</a:t>
            </a:r>
          </a:p>
          <a:p>
            <a:r>
              <a:rPr lang="en-US" altLang="ko-KR" sz="1400" b="1" dirty="0">
                <a:solidFill>
                  <a:prstClr val="black"/>
                </a:solidFill>
                <a:latin typeface="맑은 고딕" pitchFamily="50" charset="-127"/>
                <a:ea typeface="맑은 고딕" pitchFamily="50" charset="-127"/>
              </a:rPr>
              <a:t>Traditional vs. Sloppy Counters</a:t>
            </a:r>
          </a:p>
          <a:p>
            <a:r>
              <a:rPr lang="en-US" altLang="ko-KR" sz="1400" dirty="0">
                <a:solidFill>
                  <a:prstClr val="black"/>
                </a:solidFill>
                <a:latin typeface="맑은 고딕" pitchFamily="50" charset="-127"/>
                <a:ea typeface="맑은 고딕" pitchFamily="50" charset="-127"/>
              </a:rPr>
              <a:t>(Threshold of Sloppy, </a:t>
            </a:r>
            <a:r>
              <a:rPr lang="en-US" altLang="ko-KR" sz="1400" i="1" dirty="0">
                <a:solidFill>
                  <a:prstClr val="black"/>
                </a:solidFill>
                <a:latin typeface="Courier New" pitchFamily="49" charset="0"/>
                <a:ea typeface="맑은 고딕" pitchFamily="50" charset="-127"/>
                <a:cs typeface="Courier New" pitchFamily="49" charset="0"/>
              </a:rPr>
              <a:t>S</a:t>
            </a:r>
            <a:r>
              <a:rPr lang="en-US" altLang="ko-KR" sz="1400" dirty="0">
                <a:solidFill>
                  <a:prstClr val="black"/>
                </a:solidFill>
                <a:latin typeface="맑은 고딕" pitchFamily="50" charset="-127"/>
                <a:ea typeface="맑은 고딕" pitchFamily="50" charset="-127"/>
              </a:rPr>
              <a:t>, is set to 1024)</a:t>
            </a:r>
            <a:endParaRPr lang="ko-KR" altLang="en-US" sz="1400" dirty="0">
              <a:solidFill>
                <a:prstClr val="black"/>
              </a:solidFill>
              <a:latin typeface="맑은 고딕" pitchFamily="50" charset="-127"/>
              <a:ea typeface="맑은 고딕" pitchFamily="50" charset="-127"/>
            </a:endParaRPr>
          </a:p>
        </p:txBody>
      </p:sp>
      <p:sp>
        <p:nvSpPr>
          <p:cNvPr id="8" name="모서리가 둥근 직사각형 7"/>
          <p:cNvSpPr/>
          <p:nvPr/>
        </p:nvSpPr>
        <p:spPr>
          <a:xfrm>
            <a:off x="1619672" y="5589240"/>
            <a:ext cx="5976664" cy="648072"/>
          </a:xfrm>
          <a:prstGeom prst="roundRect">
            <a:avLst/>
          </a:prstGeom>
          <a:solidFill>
            <a:srgbClr val="FFC000"/>
          </a:solidFill>
          <a:ln w="15875">
            <a:solidFill>
              <a:schemeClr val="accent6">
                <a:lumMod val="50000"/>
              </a:schemeClr>
            </a:solidFill>
          </a:ln>
          <a:effectLst/>
        </p:spPr>
        <p:style>
          <a:lnRef idx="3">
            <a:schemeClr val="lt1"/>
          </a:lnRef>
          <a:fillRef idx="1">
            <a:schemeClr val="accent1"/>
          </a:fillRef>
          <a:effectRef idx="1">
            <a:schemeClr val="accent1"/>
          </a:effectRef>
          <a:fontRef idx="minor">
            <a:schemeClr val="lt1"/>
          </a:fontRef>
        </p:style>
        <p:txBody>
          <a:bodyPr wrap="square" lIns="108000" rIns="108000" rtlCol="0" anchor="ctr">
            <a:noAutofit/>
          </a:bodyPr>
          <a:lstStyle/>
          <a:p>
            <a:pPr algn="ctr"/>
            <a:r>
              <a:rPr lang="en-US" altLang="ko-KR" b="1" dirty="0">
                <a:solidFill>
                  <a:prstClr val="black"/>
                </a:solidFill>
                <a:latin typeface="맑은 고딕" panose="020B0503020000020004" pitchFamily="50" charset="-127"/>
                <a:ea typeface="맑은 고딕" panose="020B0503020000020004" pitchFamily="50" charset="-127"/>
              </a:rPr>
              <a:t>Synchronized counter </a:t>
            </a:r>
            <a:r>
              <a:rPr lang="en-US" altLang="ko-KR" b="1" dirty="0">
                <a:solidFill>
                  <a:srgbClr val="FF0000"/>
                </a:solidFill>
                <a:latin typeface="맑은 고딕" panose="020B0503020000020004" pitchFamily="50" charset="-127"/>
                <a:ea typeface="맑은 고딕" panose="020B0503020000020004" pitchFamily="50" charset="-127"/>
              </a:rPr>
              <a:t>scales poorly</a:t>
            </a:r>
            <a:r>
              <a:rPr lang="en-US" altLang="ko-KR" b="1" dirty="0">
                <a:solidFill>
                  <a:prstClr val="black"/>
                </a:solidFill>
                <a:latin typeface="맑은 고딕" panose="020B0503020000020004" pitchFamily="50" charset="-127"/>
                <a:ea typeface="맑은 고딕" panose="020B0503020000020004" pitchFamily="50" charset="-127"/>
              </a:rPr>
              <a:t>.</a:t>
            </a:r>
          </a:p>
        </p:txBody>
      </p:sp>
    </p:spTree>
    <p:extLst>
      <p:ext uri="{BB962C8B-B14F-4D97-AF65-F5344CB8AC3E}">
        <p14:creationId xmlns:p14="http://schemas.microsoft.com/office/powerpoint/2010/main" val="1992426393"/>
      </p:ext>
    </p:extLst>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Perfect Scaling</a:t>
            </a:r>
            <a:endParaRPr lang="ko-KR" altLang="en-US" dirty="0"/>
          </a:p>
        </p:txBody>
      </p:sp>
      <p:sp>
        <p:nvSpPr>
          <p:cNvPr id="3" name="내용 개체 틀 2"/>
          <p:cNvSpPr>
            <a:spLocks noGrp="1"/>
          </p:cNvSpPr>
          <p:nvPr>
            <p:ph idx="1"/>
          </p:nvPr>
        </p:nvSpPr>
        <p:spPr/>
        <p:txBody>
          <a:bodyPr/>
          <a:lstStyle/>
          <a:p>
            <a:r>
              <a:rPr lang="en-US" altLang="ko-KR" dirty="0"/>
              <a:t>Even though more work is done, it is </a:t>
            </a:r>
            <a:r>
              <a:rPr lang="en-US" altLang="ko-KR" b="1" dirty="0"/>
              <a:t>done in parallel</a:t>
            </a:r>
            <a:r>
              <a:rPr lang="en-US" altLang="ko-KR" dirty="0"/>
              <a:t>.</a:t>
            </a:r>
          </a:p>
          <a:p>
            <a:r>
              <a:rPr lang="en-US" altLang="ko-KR" dirty="0"/>
              <a:t>The time taken to complete the task is </a:t>
            </a:r>
            <a:r>
              <a:rPr lang="en-US" altLang="ko-KR" i="1" dirty="0"/>
              <a:t>not increased</a:t>
            </a:r>
            <a:r>
              <a:rPr lang="en-US" altLang="ko-KR" dirty="0"/>
              <a: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8</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2287307495"/>
      </p:ext>
    </p:extLst>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Sloppy counter</a:t>
            </a:r>
            <a:endParaRPr lang="ko-KR" altLang="en-US" dirty="0"/>
          </a:p>
        </p:txBody>
      </p:sp>
      <p:sp>
        <p:nvSpPr>
          <p:cNvPr id="3" name="내용 개체 틀 2"/>
          <p:cNvSpPr>
            <a:spLocks noGrp="1"/>
          </p:cNvSpPr>
          <p:nvPr>
            <p:ph idx="1"/>
          </p:nvPr>
        </p:nvSpPr>
        <p:spPr/>
        <p:txBody>
          <a:bodyPr/>
          <a:lstStyle/>
          <a:p>
            <a:r>
              <a:rPr lang="en-US" altLang="ko-KR" dirty="0"/>
              <a:t>The sloppy counter works by representing …</a:t>
            </a:r>
          </a:p>
          <a:p>
            <a:pPr lvl="1"/>
            <a:r>
              <a:rPr lang="en-US" altLang="ko-KR" dirty="0"/>
              <a:t>A single </a:t>
            </a:r>
            <a:r>
              <a:rPr lang="en-US" altLang="ko-KR" b="1" dirty="0"/>
              <a:t>logical counter </a:t>
            </a:r>
            <a:r>
              <a:rPr lang="en-US" altLang="ko-KR" dirty="0"/>
              <a:t>via numerous local physical counters, </a:t>
            </a:r>
            <a:r>
              <a:rPr lang="en-US" altLang="ko-KR" u="sng" dirty="0"/>
              <a:t>on per CPU core</a:t>
            </a:r>
          </a:p>
          <a:p>
            <a:pPr lvl="1"/>
            <a:r>
              <a:rPr lang="en-US" altLang="ko-KR" dirty="0"/>
              <a:t>A single </a:t>
            </a:r>
            <a:r>
              <a:rPr lang="en-US" altLang="ko-KR" b="1" dirty="0"/>
              <a:t>global counter</a:t>
            </a:r>
          </a:p>
          <a:p>
            <a:pPr lvl="1"/>
            <a:r>
              <a:rPr lang="en-US" altLang="ko-KR" dirty="0"/>
              <a:t>There are </a:t>
            </a:r>
            <a:r>
              <a:rPr lang="en-US" altLang="ko-KR" b="1" dirty="0"/>
              <a:t>lock</a:t>
            </a:r>
            <a:r>
              <a:rPr lang="en-US" altLang="ko-KR" dirty="0"/>
              <a:t>s:</a:t>
            </a:r>
          </a:p>
          <a:p>
            <a:pPr lvl="2"/>
            <a:r>
              <a:rPr lang="en-US" altLang="ko-KR" dirty="0"/>
              <a:t>One fore each local counter and one for the global counter</a:t>
            </a:r>
          </a:p>
          <a:p>
            <a:pPr lvl="1"/>
            <a:endParaRPr lang="en-US" altLang="ko-KR" dirty="0"/>
          </a:p>
          <a:p>
            <a:r>
              <a:rPr lang="en-US" altLang="ko-KR" dirty="0"/>
              <a:t>Example: on a machine with four CPUs</a:t>
            </a:r>
          </a:p>
          <a:p>
            <a:pPr lvl="1"/>
            <a:r>
              <a:rPr lang="en-US" altLang="ko-KR" dirty="0"/>
              <a:t>Four local counters</a:t>
            </a:r>
          </a:p>
          <a:p>
            <a:pPr lvl="1"/>
            <a:r>
              <a:rPr lang="en-US" altLang="ko-KR" dirty="0"/>
              <a:t>One global counter</a:t>
            </a:r>
          </a:p>
          <a:p>
            <a:pPr lvl="1"/>
            <a:endParaRPr lang="en-US" altLang="ko-KR"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9</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657122402"/>
      </p:ext>
    </p:extLst>
  </p:cSld>
  <p:clrMapOvr>
    <a:masterClrMapping/>
  </p:clrMapOvr>
  <p:transition>
    <p:zoom/>
  </p:transition>
</p:sld>
</file>

<file path=ppt/theme/theme1.xml><?xml version="1.0" encoding="utf-8"?>
<a:theme xmlns:a="http://schemas.openxmlformats.org/drawingml/2006/main" name="양식_공청회_발표자료-총괄-양식">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기본 디자인">
      <a:majorFont>
        <a:latin typeface="HY견고딕"/>
        <a:ea typeface="HY견고딕"/>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tx1"/>
          </a:solidFill>
        </a:ln>
      </a:spPr>
      <a:bodyPr lIns="252000" rtlCol="0" anchor="ctr"/>
      <a:lstStyle>
        <a:defPPr>
          <a:defRPr sz="1600" dirty="0" smtClean="0">
            <a:solidFill>
              <a:srgbClr val="00B050"/>
            </a:solidFill>
            <a:latin typeface="Courier New" pitchFamily="49" charset="0"/>
            <a:ea typeface="맑은 고딕" pitchFamily="50" charset="-127"/>
            <a:cs typeface="Courier New" pitchFamily="49" charset="0"/>
          </a:defRPr>
        </a:defPPr>
      </a:lstStyle>
      <a:style>
        <a:lnRef idx="3">
          <a:schemeClr val="lt1"/>
        </a:lnRef>
        <a:fillRef idx="1">
          <a:schemeClr val="accent1"/>
        </a:fillRef>
        <a:effectRef idx="1">
          <a:schemeClr val="accent1"/>
        </a:effectRef>
        <a:fontRef idx="minor">
          <a:schemeClr val="lt1"/>
        </a:fontRef>
      </a:style>
    </a:spDef>
    <a:lnDef>
      <a:spPr>
        <a:ln w="127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기본 디자인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기본 디자인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기본 디자인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기본 디자인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기본 디자인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기본 디자인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기본 디자인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기본 디자인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기본 디자인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기본 디자인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기본 디자인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110036</TotalTime>
  <Words>3644</Words>
  <Application>Microsoft Office PowerPoint</Application>
  <PresentationFormat>화면 슬라이드 쇼(4:3)</PresentationFormat>
  <Paragraphs>474</Paragraphs>
  <Slides>28</Slides>
  <Notes>10</Notes>
  <HiddenSlides>0</HiddenSlides>
  <MMClips>0</MMClips>
  <ScaleCrop>false</ScaleCrop>
  <HeadingPairs>
    <vt:vector size="6" baseType="variant">
      <vt:variant>
        <vt:lpstr>사용한 글꼴</vt:lpstr>
      </vt:variant>
      <vt:variant>
        <vt:i4>9</vt:i4>
      </vt:variant>
      <vt:variant>
        <vt:lpstr>테마</vt:lpstr>
      </vt:variant>
      <vt:variant>
        <vt:i4>1</vt:i4>
      </vt:variant>
      <vt:variant>
        <vt:lpstr>슬라이드 제목</vt:lpstr>
      </vt:variant>
      <vt:variant>
        <vt:i4>28</vt:i4>
      </vt:variant>
    </vt:vector>
  </HeadingPairs>
  <TitlesOfParts>
    <vt:vector size="38" baseType="lpstr">
      <vt:lpstr>Adobe Arabic</vt:lpstr>
      <vt:lpstr>Adobe 고딕 Std B</vt:lpstr>
      <vt:lpstr>HY견고딕</vt:lpstr>
      <vt:lpstr>굴림</vt:lpstr>
      <vt:lpstr>맑은 고딕</vt:lpstr>
      <vt:lpstr>Arial</vt:lpstr>
      <vt:lpstr>Cambria Math</vt:lpstr>
      <vt:lpstr>Courier New</vt:lpstr>
      <vt:lpstr>Wingdings</vt:lpstr>
      <vt:lpstr>양식_공청회_발표자료-총괄-양식</vt:lpstr>
      <vt:lpstr>Operating Systems </vt:lpstr>
      <vt:lpstr>PowerPoint 프레젠테이션</vt:lpstr>
      <vt:lpstr>Lock-based Concurrent Data structure</vt:lpstr>
      <vt:lpstr>Example: Concurrent Counters without Locks</vt:lpstr>
      <vt:lpstr>Example: Concurrent Counters with Locks</vt:lpstr>
      <vt:lpstr>Example: Concurrent Counters with Locks (Cont.)</vt:lpstr>
      <vt:lpstr>The performance costs of the simple approach</vt:lpstr>
      <vt:lpstr>Perfect Scaling</vt:lpstr>
      <vt:lpstr>Sloppy counter</vt:lpstr>
      <vt:lpstr>The basic idea of sloppy counting</vt:lpstr>
      <vt:lpstr>The basic idea of sloppy counting (Cont.)</vt:lpstr>
      <vt:lpstr>Sloppy counter example</vt:lpstr>
      <vt:lpstr>Importance of the threshold value S</vt:lpstr>
      <vt:lpstr>Sloppy Counter Implementation</vt:lpstr>
      <vt:lpstr>Sloppy Counter Implementation (Cont.)</vt:lpstr>
      <vt:lpstr>Concurrent Linked Lists</vt:lpstr>
      <vt:lpstr>Concurrent Linked Lists (Cont.)</vt:lpstr>
      <vt:lpstr>Concurrent Linked Lists (Cont.)</vt:lpstr>
      <vt:lpstr>Concurrent Linked List: Rewritten</vt:lpstr>
      <vt:lpstr>Concurrent Linked List: Rewritten (Cont.)</vt:lpstr>
      <vt:lpstr>Scaling Linked List</vt:lpstr>
      <vt:lpstr>Michael and Scott Concurrent Queues</vt:lpstr>
      <vt:lpstr>Concurrent Queues (Cont.)</vt:lpstr>
      <vt:lpstr>Concurrent Queues (Cont.)</vt:lpstr>
      <vt:lpstr>Concurrent Hash Table</vt:lpstr>
      <vt:lpstr>Concurrent Hash Table</vt:lpstr>
      <vt:lpstr>Performance of Concurrent Hash Table</vt:lpstr>
      <vt:lpstr>Summary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Pintos Project</dc:title>
  <dc:subject/>
  <dc:creator>유진수 (jedisty@hanyang.ac.kr)</dc:creator>
  <cp:keywords/>
  <dc:description/>
  <cp:lastModifiedBy>유승원</cp:lastModifiedBy>
  <cp:revision>4156</cp:revision>
  <cp:lastPrinted>2019-09-09T02:10:38Z</cp:lastPrinted>
  <dcterms:created xsi:type="dcterms:W3CDTF">2011-05-01T06:09:10Z</dcterms:created>
  <dcterms:modified xsi:type="dcterms:W3CDTF">2022-05-16T19:25:52Z</dcterms:modified>
  <cp:category/>
</cp:coreProperties>
</file>