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33"/>
  </p:notesMasterIdLst>
  <p:sldIdLst>
    <p:sldId id="2877" r:id="rId2"/>
    <p:sldId id="2548" r:id="rId3"/>
    <p:sldId id="2830" r:id="rId4"/>
    <p:sldId id="2831" r:id="rId5"/>
    <p:sldId id="2832" r:id="rId6"/>
    <p:sldId id="2833" r:id="rId7"/>
    <p:sldId id="2834" r:id="rId8"/>
    <p:sldId id="2263" r:id="rId9"/>
    <p:sldId id="2264" r:id="rId10"/>
    <p:sldId id="2265" r:id="rId11"/>
    <p:sldId id="2266" r:id="rId12"/>
    <p:sldId id="2267" r:id="rId13"/>
    <p:sldId id="2835" r:id="rId14"/>
    <p:sldId id="2836" r:id="rId15"/>
    <p:sldId id="2269" r:id="rId16"/>
    <p:sldId id="2837" r:id="rId17"/>
    <p:sldId id="2270" r:id="rId18"/>
    <p:sldId id="2271" r:id="rId19"/>
    <p:sldId id="2272" r:id="rId20"/>
    <p:sldId id="2274" r:id="rId21"/>
    <p:sldId id="2275" r:id="rId22"/>
    <p:sldId id="2276" r:id="rId23"/>
    <p:sldId id="2278" r:id="rId24"/>
    <p:sldId id="2956" r:id="rId25"/>
    <p:sldId id="2279" r:id="rId26"/>
    <p:sldId id="2280" r:id="rId27"/>
    <p:sldId id="2281" r:id="rId28"/>
    <p:sldId id="2838" r:id="rId29"/>
    <p:sldId id="2282" r:id="rId30"/>
    <p:sldId id="2839" r:id="rId31"/>
    <p:sldId id="2957" r:id="rId32"/>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Lim"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6699FF"/>
    <a:srgbClr val="FF66CC"/>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8" autoAdjust="0"/>
    <p:restoredTop sz="91978" autoAdjust="0"/>
  </p:normalViewPr>
  <p:slideViewPr>
    <p:cSldViewPr>
      <p:cViewPr varScale="1">
        <p:scale>
          <a:sx n="71" d="100"/>
          <a:sy n="71" d="100"/>
        </p:scale>
        <p:origin x="66" y="822"/>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p:cViewPr varScale="1">
        <p:scale>
          <a:sx n="115" d="100"/>
          <a:sy n="115" d="100"/>
        </p:scale>
        <p:origin x="5178" y="120"/>
      </p:cViewPr>
      <p:guideLst>
        <p:guide orient="horz" pos="2880"/>
        <p:guide pos="2160"/>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2945659" cy="496411"/>
          </a:xfrm>
          <a:prstGeom prst="rect">
            <a:avLst/>
          </a:prstGeom>
        </p:spPr>
        <p:txBody>
          <a:bodyPr vert="horz" lIns="91433" tIns="45717" rIns="91433" bIns="45717" rtlCol="0"/>
          <a:lstStyle>
            <a:lvl1pPr algn="l">
              <a:defRPr sz="1200"/>
            </a:lvl1pPr>
          </a:lstStyle>
          <a:p>
            <a:endParaRPr lang="ko-KR" altLang="en-US"/>
          </a:p>
        </p:txBody>
      </p:sp>
      <p:sp>
        <p:nvSpPr>
          <p:cNvPr id="3" name="날짜 개체 틀 2"/>
          <p:cNvSpPr>
            <a:spLocks noGrp="1"/>
          </p:cNvSpPr>
          <p:nvPr>
            <p:ph type="dt" idx="1"/>
          </p:nvPr>
        </p:nvSpPr>
        <p:spPr>
          <a:xfrm>
            <a:off x="3850444" y="1"/>
            <a:ext cx="2945659" cy="496411"/>
          </a:xfrm>
          <a:prstGeom prst="rect">
            <a:avLst/>
          </a:prstGeom>
        </p:spPr>
        <p:txBody>
          <a:bodyPr vert="horz" lIns="91433" tIns="45717" rIns="91433" bIns="45717" rtlCol="0"/>
          <a:lstStyle>
            <a:lvl1pPr algn="r">
              <a:defRPr sz="1200"/>
            </a:lvl1pPr>
          </a:lstStyle>
          <a:p>
            <a:fld id="{050F0499-AE52-4672-879B-3107B2FC2A9F}" type="datetimeFigureOut">
              <a:rPr lang="ko-KR" altLang="en-US" smtClean="0"/>
              <a:t>2022-05-17</a:t>
            </a:fld>
            <a:endParaRPr lang="ko-KR" altLang="en-US"/>
          </a:p>
        </p:txBody>
      </p:sp>
      <p:sp>
        <p:nvSpPr>
          <p:cNvPr id="4" name="슬라이드 이미지 개체 틀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33" tIns="45717" rIns="91433" bIns="45717" rtlCol="0" anchor="ctr"/>
          <a:lstStyle/>
          <a:p>
            <a:endParaRPr lang="ko-KR" altLang="en-US"/>
          </a:p>
        </p:txBody>
      </p:sp>
      <p:sp>
        <p:nvSpPr>
          <p:cNvPr id="6" name="바닥글 개체 틀 5"/>
          <p:cNvSpPr>
            <a:spLocks noGrp="1"/>
          </p:cNvSpPr>
          <p:nvPr>
            <p:ph type="ftr" sz="quarter" idx="4"/>
          </p:nvPr>
        </p:nvSpPr>
        <p:spPr>
          <a:xfrm>
            <a:off x="1" y="9430091"/>
            <a:ext cx="2945659" cy="496411"/>
          </a:xfrm>
          <a:prstGeom prst="rect">
            <a:avLst/>
          </a:prstGeom>
        </p:spPr>
        <p:txBody>
          <a:bodyPr vert="horz" lIns="91433" tIns="45717" rIns="91433" bIns="45717"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4" y="9430091"/>
            <a:ext cx="2945659" cy="496411"/>
          </a:xfrm>
          <a:prstGeom prst="rect">
            <a:avLst/>
          </a:prstGeom>
        </p:spPr>
        <p:txBody>
          <a:bodyPr vert="horz" lIns="91433" tIns="45717" rIns="91433" bIns="45717" rtlCol="0" anchor="b"/>
          <a:lstStyle>
            <a:lvl1pPr algn="r">
              <a:defRPr sz="1200"/>
            </a:lvl1pPr>
          </a:lstStyle>
          <a:p>
            <a:fld id="{E9CED1A8-8C93-4BD0-9402-1D92621696DA}" type="slidenum">
              <a:rPr lang="ko-KR" altLang="en-US" smtClean="0"/>
              <a:t>‹#›</a:t>
            </a:fld>
            <a:endParaRPr lang="ko-KR" altLang="en-US"/>
          </a:p>
        </p:txBody>
      </p:sp>
    </p:spTree>
    <p:extLst>
      <p:ext uri="{BB962C8B-B14F-4D97-AF65-F5344CB8AC3E}">
        <p14:creationId xmlns:p14="http://schemas.microsoft.com/office/powerpoint/2010/main" val="207523290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We explain</a:t>
            </a:r>
            <a:r>
              <a:rPr lang="en-US" baseline="0" dirty="0"/>
              <a:t> why we need to have hardware support for the lock. Let’s look at the following code. </a:t>
            </a:r>
            <a:r>
              <a:rPr lang="en-US" dirty="0"/>
              <a:t>W</a:t>
            </a:r>
            <a:r>
              <a:rPr lang="en-US" baseline="0" dirty="0"/>
              <a:t>e define the lock structure. It has one </a:t>
            </a:r>
            <a:r>
              <a:rPr lang="en-US" baseline="0" dirty="0" err="1"/>
              <a:t>fleld</a:t>
            </a:r>
            <a:r>
              <a:rPr lang="en-US" baseline="0" dirty="0"/>
              <a:t> “flag”. Then, we define two functions, lock and unlock. For lock function, we check if the flag is 0. There is a while statement. It gets out of the loop only when the flag field becomes 0. After it gets out of the loop, we set the flag value to 1. For unlock function, we set the flag to 0. It looks pretty OK, but it is NOT OK. in reality. Remember that OS switches the contexts among the processes at any time.</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10</a:t>
            </a:fld>
            <a:endParaRPr lang="ko-KR" altLang="en-US"/>
          </a:p>
        </p:txBody>
      </p:sp>
    </p:spTree>
    <p:extLst>
      <p:ext uri="{BB962C8B-B14F-4D97-AF65-F5344CB8AC3E}">
        <p14:creationId xmlns:p14="http://schemas.microsoft.com/office/powerpoint/2010/main" val="1023210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Let us</a:t>
            </a:r>
            <a:r>
              <a:rPr lang="en-US" baseline="0" dirty="0"/>
              <a:t> examine the following scenario. There are two threads, thread 1 and thread 2. The two treads executes the lock function in the following order: thread 1 line 9 </a:t>
            </a:r>
            <a:r>
              <a:rPr lang="en-US" baseline="0" dirty="0">
                <a:sym typeface="Wingdings"/>
              </a:rPr>
              <a:t> context switch  thread 2 line 9. Then, both two threads enter the critical section. What is the root cause of this to happen? Checking the value of flag and setting the value of flag to 1 is NOT atomic. They are performed as a separate instruction. Another thread can intervene between the two instructions, checking the flag condition and setting it to 1. Another issue is spinning. In this lock implementation, the thread waits for the locks to be reset to 0 in the while loop. If there are more than one CPU, the lock holder can execute in the critical section and the another thread that waits for the lock executes the while loop in the other CPU. If there is only one CPU, than the thread which waits for the lock can occupy CPU executing the while statement while the lock holder is waiting for the CPU in the ready list. In this scheme, the thread which waits for the lock prohibits the lock holder from releasing the lock. How can we ensure the atomicity of the operation of checking the flag and setting it to 1? We need an atomic </a:t>
            </a:r>
            <a:r>
              <a:rPr lang="en-US" baseline="0" dirty="0" err="1">
                <a:sym typeface="Wingdings"/>
              </a:rPr>
              <a:t>instrution</a:t>
            </a:r>
            <a:r>
              <a:rPr lang="en-US" baseline="0" dirty="0">
                <a:sym typeface="Wingdings"/>
              </a:rPr>
              <a:t> which does both. The first example is test-and-set.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11</a:t>
            </a:fld>
            <a:endParaRPr lang="ko-KR" altLang="en-US"/>
          </a:p>
        </p:txBody>
      </p:sp>
    </p:spTree>
    <p:extLst>
      <p:ext uri="{BB962C8B-B14F-4D97-AF65-F5344CB8AC3E}">
        <p14:creationId xmlns:p14="http://schemas.microsoft.com/office/powerpoint/2010/main" val="1043169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Spin</a:t>
            </a:r>
            <a:r>
              <a:rPr lang="en-US" baseline="0" dirty="0"/>
              <a:t> lock is correct. But, a thread may get unlucky and may get postponed indefinitely. </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14</a:t>
            </a:fld>
            <a:endParaRPr lang="ko-KR" altLang="en-US"/>
          </a:p>
        </p:txBody>
      </p:sp>
    </p:spTree>
    <p:extLst>
      <p:ext uri="{BB962C8B-B14F-4D97-AF65-F5344CB8AC3E}">
        <p14:creationId xmlns:p14="http://schemas.microsoft.com/office/powerpoint/2010/main" val="2061467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To avoid waste</a:t>
            </a:r>
            <a:r>
              <a:rPr lang="en-US" baseline="0" dirty="0"/>
              <a:t> of CPU in spinning, we use sleeping. When the lock is not available, OS puts the thread to sleep.</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22</a:t>
            </a:fld>
            <a:endParaRPr lang="ko-KR" altLang="en-US"/>
          </a:p>
        </p:txBody>
      </p:sp>
    </p:spTree>
    <p:extLst>
      <p:ext uri="{BB962C8B-B14F-4D97-AF65-F5344CB8AC3E}">
        <p14:creationId xmlns:p14="http://schemas.microsoft.com/office/powerpoint/2010/main" val="24750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What</a:t>
            </a:r>
            <a:r>
              <a:rPr lang="en-US" baseline="0" dirty="0"/>
              <a:t> if a lock holder releases the lock just before the thread B executes “park()” between line 17 and line 18? Then, there is no thread that can wake up the thread B.</a:t>
            </a:r>
            <a:endParaRPr lang="en-US" dirty="0"/>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26</a:t>
            </a:fld>
            <a:endParaRPr lang="ko-KR" altLang="en-US"/>
          </a:p>
        </p:txBody>
      </p:sp>
    </p:spTree>
    <p:extLst>
      <p:ext uri="{BB962C8B-B14F-4D97-AF65-F5344CB8AC3E}">
        <p14:creationId xmlns:p14="http://schemas.microsoft.com/office/powerpoint/2010/main" val="990739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78375"/>
            <a:ext cx="5438775" cy="3908425"/>
          </a:xfrm>
          <a:prstGeom prst="rect">
            <a:avLst/>
          </a:prstGeom>
        </p:spPr>
        <p:txBody>
          <a:bodyPr/>
          <a:lstStyle/>
          <a:p>
            <a:r>
              <a:rPr lang="en-US" dirty="0"/>
              <a:t>Let me</a:t>
            </a:r>
            <a:r>
              <a:rPr lang="en-US" baseline="0" dirty="0"/>
              <a:t> finish this lecture summarizing the contents we have covered. There are largely two themes for lock: hardware support and software support. The reason we need hardware support is to test the condition and to set the variable atomically. We have examined three instructions: test-and-set, compare-and-swap and load-linked and store-conditional. To avoid spinning, we need a support from OS. We examine park/</a:t>
            </a:r>
            <a:r>
              <a:rPr lang="en-US" baseline="0" dirty="0" err="1"/>
              <a:t>unpark</a:t>
            </a:r>
            <a:r>
              <a:rPr lang="en-US" baseline="0" dirty="0"/>
              <a:t>. Also, to avoid race condition on wakeup and sleep, we covered the contents of </a:t>
            </a:r>
            <a:r>
              <a:rPr lang="en-US" baseline="0" dirty="0" err="1"/>
              <a:t>setpark</a:t>
            </a:r>
            <a:r>
              <a:rPr lang="en-US" baseline="0"/>
              <a:t>. </a:t>
            </a:r>
            <a:endParaRPr lang="en-US"/>
          </a:p>
        </p:txBody>
      </p:sp>
      <p:sp>
        <p:nvSpPr>
          <p:cNvPr id="4" name="Slide Number Placeholder 3"/>
          <p:cNvSpPr>
            <a:spLocks noGrp="1"/>
          </p:cNvSpPr>
          <p:nvPr>
            <p:ph type="sldNum" sz="quarter" idx="10"/>
          </p:nvPr>
        </p:nvSpPr>
        <p:spPr/>
        <p:txBody>
          <a:bodyPr/>
          <a:lstStyle/>
          <a:p>
            <a:fld id="{E9CED1A8-8C93-4BD0-9402-1D92621696DA}" type="slidenum">
              <a:rPr lang="ko-KR" altLang="en-US" smtClean="0"/>
              <a:t>31</a:t>
            </a:fld>
            <a:endParaRPr lang="ko-KR" altLang="en-US"/>
          </a:p>
        </p:txBody>
      </p:sp>
    </p:spTree>
    <p:extLst>
      <p:ext uri="{BB962C8B-B14F-4D97-AF65-F5344CB8AC3E}">
        <p14:creationId xmlns:p14="http://schemas.microsoft.com/office/powerpoint/2010/main" val="17692777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18" name="부제목 2"/>
          <p:cNvSpPr>
            <a:spLocks noGrp="1"/>
          </p:cNvSpPr>
          <p:nvPr>
            <p:ph type="subTitle" idx="1"/>
          </p:nvPr>
        </p:nvSpPr>
        <p:spPr>
          <a:xfrm>
            <a:off x="251520" y="78531"/>
            <a:ext cx="8640960" cy="576065"/>
          </a:xfrm>
        </p:spPr>
        <p:txBody>
          <a:bodyPr anchor="ctr"/>
          <a:lstStyle>
            <a:lvl1pPr marL="0" indent="0" algn="ctr" rtl="0" fontAlgn="base" latinLnBrk="1">
              <a:spcBef>
                <a:spcPct val="0"/>
              </a:spcBef>
              <a:spcAft>
                <a:spcPct val="0"/>
              </a:spcAft>
              <a:buNone/>
              <a:defRPr kumimoji="1" lang="ko-KR" altLang="en-US" sz="2400" b="1" kern="1200" cap="none" spc="0" dirty="0">
                <a:ln>
                  <a:noFill/>
                </a:ln>
                <a:solidFill>
                  <a:schemeClr val="bg1"/>
                </a:solidFill>
                <a:effectLst>
                  <a:outerShdw blurRad="38100" dist="38100" dir="2700000" algn="tl">
                    <a:srgbClr val="000000">
                      <a:alpha val="43137"/>
                    </a:srgbClr>
                  </a:outerShdw>
                </a:effectLst>
                <a:latin typeface="+mj-lt"/>
                <a:ea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a:t>마스터 부제목 스타일 편집</a:t>
            </a:r>
          </a:p>
        </p:txBody>
      </p:sp>
      <p:sp>
        <p:nvSpPr>
          <p:cNvPr id="19" name="제목 1"/>
          <p:cNvSpPr>
            <a:spLocks noGrp="1"/>
          </p:cNvSpPr>
          <p:nvPr>
            <p:ph type="ctrTitle"/>
          </p:nvPr>
        </p:nvSpPr>
        <p:spPr>
          <a:xfrm>
            <a:off x="685800" y="1772816"/>
            <a:ext cx="7772400" cy="1542033"/>
          </a:xfrm>
          <a:effectLst>
            <a:outerShdw dist="17780" dir="2700000" algn="ctr" rotWithShape="0">
              <a:srgbClr val="000000"/>
            </a:outerShdw>
          </a:effectLst>
        </p:spPr>
        <p:txBody>
          <a:bodyPr/>
          <a:lstStyle>
            <a:lvl1pPr algn="ctr" rtl="0" fontAlgn="base" latinLnBrk="1">
              <a:spcBef>
                <a:spcPct val="0"/>
              </a:spcBef>
              <a:spcAft>
                <a:spcPct val="0"/>
              </a:spcAft>
              <a:defRPr kumimoji="1" lang="ko-KR" altLang="en-US" sz="4400" b="1" kern="1200" dirty="0">
                <a:solidFill>
                  <a:schemeClr val="tx2">
                    <a:lumMod val="75000"/>
                  </a:schemeClr>
                </a:solidFill>
                <a:latin typeface="Adobe 고딕 Std B" pitchFamily="34" charset="-127"/>
                <a:ea typeface="Adobe 고딕 Std B" pitchFamily="34" charset="-127"/>
                <a:cs typeface="Adobe Arabic" pitchFamily="18" charset="-78"/>
              </a:defRPr>
            </a:lvl1pPr>
          </a:lstStyle>
          <a:p>
            <a:r>
              <a:rPr lang="ko-KR" altLang="en-US" dirty="0"/>
              <a:t>마스터 제목 스타일 편집</a:t>
            </a:r>
          </a:p>
        </p:txBody>
      </p:sp>
      <p:grpSp>
        <p:nvGrpSpPr>
          <p:cNvPr id="36" name="그룹 35"/>
          <p:cNvGrpSpPr/>
          <p:nvPr userDrawn="1"/>
        </p:nvGrpSpPr>
        <p:grpSpPr>
          <a:xfrm>
            <a:off x="-3579" y="3573016"/>
            <a:ext cx="9147579" cy="64193"/>
            <a:chOff x="-3579" y="3356992"/>
            <a:chExt cx="9147579" cy="64193"/>
          </a:xfrm>
        </p:grpSpPr>
        <p:cxnSp>
          <p:nvCxnSpPr>
            <p:cNvPr id="31" name="직선 연결선 30"/>
            <p:cNvCxnSpPr/>
            <p:nvPr userDrawn="1"/>
          </p:nvCxnSpPr>
          <p:spPr>
            <a:xfrm>
              <a:off x="0" y="3356992"/>
              <a:ext cx="9144000" cy="0"/>
            </a:xfrm>
            <a:prstGeom prst="line">
              <a:avLst/>
            </a:prstGeom>
            <a:ln w="63500">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2" name="직선 연결선 31"/>
            <p:cNvCxnSpPr/>
            <p:nvPr userDrawn="1"/>
          </p:nvCxnSpPr>
          <p:spPr>
            <a:xfrm>
              <a:off x="-3579" y="3421185"/>
              <a:ext cx="9144000" cy="0"/>
            </a:xfrm>
            <a:prstGeom prst="line">
              <a:avLst/>
            </a:prstGeom>
            <a:ln w="31750">
              <a:solidFill>
                <a:schemeClr val="accent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userDrawn="1"/>
        </p:nvSpPr>
        <p:spPr>
          <a:xfrm>
            <a:off x="3347864" y="4030167"/>
            <a:ext cx="2448272" cy="461665"/>
          </a:xfrm>
          <a:prstGeom prst="rect">
            <a:avLst/>
          </a:prstGeom>
          <a:noFill/>
        </p:spPr>
        <p:txBody>
          <a:bodyPr wrap="square" rtlCol="0">
            <a:spAutoFit/>
          </a:bodyPr>
          <a:lstStyle/>
          <a:p>
            <a:pPr algn="ctr" fontAlgn="base">
              <a:spcBef>
                <a:spcPct val="0"/>
              </a:spcBef>
              <a:spcAft>
                <a:spcPts val="600"/>
              </a:spcAft>
            </a:pPr>
            <a:r>
              <a:rPr kumimoji="1" lang="en-US" altLang="ko-KR" sz="2400" b="1" dirty="0" err="1">
                <a:solidFill>
                  <a:prstClr val="black"/>
                </a:solidFill>
                <a:latin typeface="맑은 고딕" pitchFamily="50" charset="-127"/>
                <a:ea typeface="맑은 고딕" pitchFamily="50" charset="-127"/>
              </a:rPr>
              <a:t>Youjip</a:t>
            </a:r>
            <a:r>
              <a:rPr kumimoji="1" lang="en-US" altLang="ko-KR" sz="2400" b="1" baseline="0" dirty="0">
                <a:solidFill>
                  <a:prstClr val="black"/>
                </a:solidFill>
                <a:latin typeface="맑은 고딕" pitchFamily="50" charset="-127"/>
                <a:ea typeface="맑은 고딕" pitchFamily="50" charset="-127"/>
              </a:rPr>
              <a:t> Won</a:t>
            </a:r>
            <a:endParaRPr kumimoji="1" lang="en-US" altLang="ko-KR" sz="2400" b="1" dirty="0">
              <a:solidFill>
                <a:prstClr val="black"/>
              </a:solidFill>
              <a:latin typeface="맑은 고딕" pitchFamily="50" charset="-127"/>
              <a:ea typeface="맑은 고딕" pitchFamily="50" charset="-127"/>
            </a:endParaRPr>
          </a:p>
        </p:txBody>
      </p:sp>
      <p:pic>
        <p:nvPicPr>
          <p:cNvPr id="2" name="그림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52786" y="5013176"/>
            <a:ext cx="2638429" cy="753613"/>
          </a:xfrm>
          <a:prstGeom prst="rect">
            <a:avLst/>
          </a:prstGeom>
        </p:spPr>
      </p:pic>
    </p:spTree>
    <p:extLst>
      <p:ext uri="{BB962C8B-B14F-4D97-AF65-F5344CB8AC3E}">
        <p14:creationId xmlns:p14="http://schemas.microsoft.com/office/powerpoint/2010/main" val="134957346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cxnSp>
        <p:nvCxnSpPr>
          <p:cNvPr id="4" name="직선 연결선 3"/>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p:txBody>
          <a:bodyPr/>
          <a:lstStyle>
            <a:lvl1pPr>
              <a:defRPr sz="2400">
                <a:solidFill>
                  <a:schemeClr val="bg1"/>
                </a:solidFill>
              </a:defRPr>
            </a:lvl1pPr>
          </a:lstStyle>
          <a:p>
            <a:r>
              <a:rPr lang="ko-KR" altLang="en-US" dirty="0"/>
              <a:t>마스터 제목 스타일 편집</a:t>
            </a:r>
          </a:p>
        </p:txBody>
      </p:sp>
      <p:sp>
        <p:nvSpPr>
          <p:cNvPr id="3" name="내용 개체 틀 2"/>
          <p:cNvSpPr>
            <a:spLocks noGrp="1"/>
          </p:cNvSpPr>
          <p:nvPr>
            <p:ph idx="1"/>
          </p:nvPr>
        </p:nvSpPr>
        <p:spPr>
          <a:xfrm>
            <a:off x="214313" y="880070"/>
            <a:ext cx="8786812" cy="5501258"/>
          </a:xfrm>
        </p:spPr>
        <p:txBody>
          <a:bodyPr/>
          <a:lstStyle>
            <a:lvl1pPr>
              <a:lnSpc>
                <a:spcPct val="150000"/>
              </a:lnSpc>
              <a:buClr>
                <a:srgbClr val="002060"/>
              </a:buClr>
              <a:defRPr sz="2000" b="0">
                <a:solidFill>
                  <a:schemeClr val="tx1"/>
                </a:solidFill>
              </a:defRPr>
            </a:lvl1pPr>
            <a:lvl2pPr>
              <a:lnSpc>
                <a:spcPct val="150000"/>
              </a:lnSpc>
              <a:buClr>
                <a:srgbClr val="002060"/>
              </a:buClr>
              <a:defRPr sz="1800">
                <a:solidFill>
                  <a:schemeClr val="tx1"/>
                </a:solidFill>
              </a:defRPr>
            </a:lvl2pPr>
            <a:lvl3pPr>
              <a:lnSpc>
                <a:spcPct val="150000"/>
              </a:lnSpc>
              <a:buClr>
                <a:srgbClr val="002060"/>
              </a:buClr>
              <a:defRPr sz="1600">
                <a:solidFill>
                  <a:schemeClr val="tx1"/>
                </a:solidFill>
              </a:defRPr>
            </a:lvl3pPr>
            <a:lvl4pPr>
              <a:lnSpc>
                <a:spcPct val="150000"/>
              </a:lnSpc>
              <a:buClr>
                <a:srgbClr val="002060"/>
              </a:buClr>
              <a:defRPr sz="1400">
                <a:solidFill>
                  <a:schemeClr val="tx1"/>
                </a:solidFill>
              </a:defRPr>
            </a:lvl4pPr>
            <a:lvl5pPr>
              <a:lnSpc>
                <a:spcPct val="150000"/>
              </a:lnSpc>
              <a:buClr>
                <a:srgbClr val="002060"/>
              </a:buClr>
              <a:defRPr sz="1400">
                <a:solidFill>
                  <a:schemeClr val="tx1"/>
                </a:solidFill>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7"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0"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Tree>
    <p:extLst>
      <p:ext uri="{BB962C8B-B14F-4D97-AF65-F5344CB8AC3E}">
        <p14:creationId xmlns:p14="http://schemas.microsoft.com/office/powerpoint/2010/main" val="3201735396"/>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cxnSp>
        <p:nvCxnSpPr>
          <p:cNvPr id="4" name="직선 연결선 3"/>
          <p:cNvCxnSpPr/>
          <p:nvPr userDrawn="1"/>
        </p:nvCxnSpPr>
        <p:spPr>
          <a:xfrm>
            <a:off x="214313" y="4429125"/>
            <a:ext cx="8786812"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 name="텍스트 개체 틀 2"/>
          <p:cNvSpPr>
            <a:spLocks noGrp="1"/>
          </p:cNvSpPr>
          <p:nvPr>
            <p:ph type="body" idx="1"/>
          </p:nvPr>
        </p:nvSpPr>
        <p:spPr>
          <a:xfrm>
            <a:off x="891994" y="2906713"/>
            <a:ext cx="8072494" cy="1500187"/>
          </a:xfrm>
        </p:spPr>
        <p:txBody>
          <a:bodyPr anchor="b"/>
          <a:lstStyle>
            <a:lvl1pPr marL="0" indent="0" algn="r">
              <a:buNone/>
              <a:defRPr sz="3200" b="1">
                <a:solidFill>
                  <a:schemeClr val="tx2">
                    <a:lumMod val="50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dirty="0"/>
              <a:t>마스터 텍스트 스타일을 편집합니다</a:t>
            </a:r>
          </a:p>
        </p:txBody>
      </p:sp>
      <p:cxnSp>
        <p:nvCxnSpPr>
          <p:cNvPr id="9" name="직선 연결선 8"/>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5"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Tree>
    <p:extLst>
      <p:ext uri="{BB962C8B-B14F-4D97-AF65-F5344CB8AC3E}">
        <p14:creationId xmlns:p14="http://schemas.microsoft.com/office/powerpoint/2010/main" val="1725305002"/>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oslab.kaist.ac.kr/"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직사각형 4"/>
          <p:cNvSpPr/>
          <p:nvPr userDrawn="1"/>
        </p:nvSpPr>
        <p:spPr>
          <a:xfrm>
            <a:off x="0" y="-611"/>
            <a:ext cx="9144000" cy="706619"/>
          </a:xfrm>
          <a:prstGeom prst="rect">
            <a:avLst/>
          </a:prstGeom>
          <a:solidFill>
            <a:schemeClr val="tx2">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 name="Rectangle 2"/>
          <p:cNvSpPr>
            <a:spLocks noGrp="1" noChangeArrowheads="1"/>
          </p:cNvSpPr>
          <p:nvPr>
            <p:ph type="title"/>
          </p:nvPr>
        </p:nvSpPr>
        <p:spPr bwMode="auto">
          <a:xfrm>
            <a:off x="214313" y="55563"/>
            <a:ext cx="8786812" cy="585787"/>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ko-KR" altLang="en-US" dirty="0"/>
              <a:t>마스터 제목 스타일 편집</a:t>
            </a:r>
          </a:p>
        </p:txBody>
      </p:sp>
      <p:sp>
        <p:nvSpPr>
          <p:cNvPr id="1028" name="Rectangle 3"/>
          <p:cNvSpPr>
            <a:spLocks noGrp="1" noChangeArrowheads="1"/>
          </p:cNvSpPr>
          <p:nvPr>
            <p:ph type="body" idx="1"/>
          </p:nvPr>
        </p:nvSpPr>
        <p:spPr bwMode="auto">
          <a:xfrm>
            <a:off x="214313" y="1000125"/>
            <a:ext cx="8786812" cy="5429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1030" name="Rectangle 6"/>
          <p:cNvSpPr>
            <a:spLocks noGrp="1" noChangeArrowheads="1"/>
          </p:cNvSpPr>
          <p:nvPr>
            <p:ph type="sldNum" sz="quarter" idx="4"/>
          </p:nvPr>
        </p:nvSpPr>
        <p:spPr bwMode="auto">
          <a:xfrm>
            <a:off x="7500938" y="6562725"/>
            <a:ext cx="1071562" cy="220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chemeClr val="tx2">
                    <a:lumMod val="50000"/>
                  </a:schemeClr>
                </a:solidFill>
                <a:latin typeface="굴림" pitchFamily="50" charset="-127"/>
                <a:ea typeface="굴림" pitchFamily="50" charset="-127"/>
              </a:defRPr>
            </a:lvl1pPr>
          </a:lstStyle>
          <a:p>
            <a:pPr fontAlgn="base">
              <a:spcBef>
                <a:spcPct val="0"/>
              </a:spcBef>
              <a:spcAft>
                <a:spcPct val="0"/>
              </a:spcAft>
              <a:defRPr/>
            </a:pPr>
            <a:fld id="{85A0C360-F875-469D-A977-82806D0D3C5E}" type="slidenum">
              <a:rPr kumimoji="1" lang="en-US" altLang="ko-KR">
                <a:solidFill>
                  <a:srgbClr val="1F497D">
                    <a:lumMod val="50000"/>
                  </a:srgbClr>
                </a:solidFill>
              </a:rPr>
              <a:pPr fontAlgn="base">
                <a:spcBef>
                  <a:spcPct val="0"/>
                </a:spcBef>
                <a:spcAft>
                  <a:spcPct val="0"/>
                </a:spcAft>
                <a:defRPr/>
              </a:pPr>
              <a:t>‹#›</a:t>
            </a:fld>
            <a:endParaRPr kumimoji="1" lang="en-US" altLang="ko-KR">
              <a:solidFill>
                <a:srgbClr val="1F497D">
                  <a:lumMod val="50000"/>
                </a:srgbClr>
              </a:solidFill>
            </a:endParaRPr>
          </a:p>
        </p:txBody>
      </p:sp>
      <p:sp>
        <p:nvSpPr>
          <p:cNvPr id="8" name="Rectangle 5"/>
          <p:cNvSpPr>
            <a:spLocks noGrp="1" noChangeArrowheads="1"/>
          </p:cNvSpPr>
          <p:nvPr>
            <p:ph type="ftr" sz="quarter" idx="3"/>
          </p:nvPr>
        </p:nvSpPr>
        <p:spPr>
          <a:xfrm>
            <a:off x="3033713" y="6559550"/>
            <a:ext cx="3038475" cy="220663"/>
          </a:xfrm>
          <a:prstGeom prst="rect">
            <a:avLst/>
          </a:prstGeom>
        </p:spPr>
        <p:txBody>
          <a:bodyPr/>
          <a:lstStyle>
            <a:lvl1pPr algn="ctr">
              <a:defRPr sz="11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
        <p:nvSpPr>
          <p:cNvPr id="10" name="직사각형 9"/>
          <p:cNvSpPr/>
          <p:nvPr userDrawn="1"/>
        </p:nvSpPr>
        <p:spPr>
          <a:xfrm>
            <a:off x="0" y="706008"/>
            <a:ext cx="9144000" cy="45719"/>
          </a:xfrm>
          <a:prstGeom prst="rect">
            <a:avLst/>
          </a:prstGeom>
          <a:solidFill>
            <a:schemeClr val="accent1">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pic>
        <p:nvPicPr>
          <p:cNvPr id="9" name="Picture 2">
            <a:hlinkClick r:id="rId5"/>
            <a:extLst>
              <a:ext uri="{FF2B5EF4-FFF2-40B4-BE49-F238E27FC236}">
                <a16:creationId xmlns:a16="http://schemas.microsoft.com/office/drawing/2014/main" id="{02C5B705-6683-0E42-9CAB-8553C64C4F59}"/>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7504" y="6429375"/>
            <a:ext cx="2429396" cy="504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91934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ransition>
    <p:zoom/>
  </p:transition>
  <p:hf hdr="0" dt="0"/>
  <p:txStyles>
    <p:titleStyle>
      <a:lvl1pPr algn="l" rtl="0" eaLnBrk="0" fontAlgn="base" latinLnBrk="1" hangingPunct="0">
        <a:spcBef>
          <a:spcPct val="0"/>
        </a:spcBef>
        <a:spcAft>
          <a:spcPct val="0"/>
        </a:spcAft>
        <a:defRPr kumimoji="1" sz="2400">
          <a:solidFill>
            <a:schemeClr val="bg1"/>
          </a:solidFill>
          <a:latin typeface="+mj-lt"/>
          <a:ea typeface="+mj-ea"/>
          <a:cs typeface="+mj-cs"/>
        </a:defRPr>
      </a:lvl1pPr>
      <a:lvl2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2pPr>
      <a:lvl3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3pPr>
      <a:lvl4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4pPr>
      <a:lvl5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5pPr>
      <a:lvl6pPr marL="4572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6pPr>
      <a:lvl7pPr marL="9144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7pPr>
      <a:lvl8pPr marL="13716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8pPr>
      <a:lvl9pPr marL="18288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9pPr>
    </p:titleStyle>
    <p:bodyStyle>
      <a:lvl1pPr marL="342900" indent="-342900" algn="l" rtl="0" eaLnBrk="0" fontAlgn="base" latinLnBrk="1" hangingPunct="0">
        <a:spcBef>
          <a:spcPct val="20000"/>
        </a:spcBef>
        <a:spcAft>
          <a:spcPct val="0"/>
        </a:spcAft>
        <a:buClr>
          <a:srgbClr val="002060"/>
        </a:buClr>
        <a:buSzPct val="65000"/>
        <a:buFont typeface="Wingdings" pitchFamily="2" charset="2"/>
        <a:buChar char=""/>
        <a:defRPr kumimoji="1" sz="2000">
          <a:solidFill>
            <a:srgbClr val="10253F"/>
          </a:solidFill>
          <a:latin typeface="맑은 고딕" pitchFamily="50" charset="-127"/>
          <a:ea typeface="맑은 고딕" pitchFamily="50" charset="-127"/>
          <a:cs typeface="+mn-cs"/>
        </a:defRPr>
      </a:lvl1pPr>
      <a:lvl2pPr marL="742950" indent="-285750" algn="l" rtl="0" eaLnBrk="0" fontAlgn="base" latinLnBrk="1" hangingPunct="0">
        <a:spcBef>
          <a:spcPct val="20000"/>
        </a:spcBef>
        <a:spcAft>
          <a:spcPct val="0"/>
        </a:spcAft>
        <a:buClr>
          <a:srgbClr val="007E3C"/>
        </a:buClr>
        <a:buSzPct val="100000"/>
        <a:buFont typeface="Wingdings" pitchFamily="2" charset="2"/>
        <a:buChar char=""/>
        <a:defRPr kumimoji="1">
          <a:solidFill>
            <a:srgbClr val="10253F"/>
          </a:solidFill>
          <a:latin typeface="맑은 고딕" pitchFamily="50" charset="-127"/>
          <a:ea typeface="맑은 고딕" pitchFamily="50" charset="-127"/>
        </a:defRPr>
      </a:lvl2pPr>
      <a:lvl3pPr marL="1143000" indent="-228600" algn="l" rtl="0" eaLnBrk="0" fontAlgn="base" latinLnBrk="1" hangingPunct="0">
        <a:spcBef>
          <a:spcPct val="20000"/>
        </a:spcBef>
        <a:spcAft>
          <a:spcPct val="0"/>
        </a:spcAft>
        <a:buClr>
          <a:srgbClr val="002060"/>
        </a:buClr>
        <a:buSzPct val="65000"/>
        <a:buFont typeface="Wingdings" pitchFamily="2" charset="2"/>
        <a:buChar char=""/>
        <a:defRPr kumimoji="1" sz="1600">
          <a:solidFill>
            <a:srgbClr val="10253F"/>
          </a:solidFill>
          <a:latin typeface="맑은 고딕" pitchFamily="50" charset="-127"/>
          <a:ea typeface="맑은 고딕" pitchFamily="50" charset="-127"/>
        </a:defRPr>
      </a:lvl3pPr>
      <a:lvl4pPr marL="1600200" indent="-228600" algn="l" rtl="0" eaLnBrk="0" fontAlgn="base" latinLnBrk="1" hangingPunct="0">
        <a:spcBef>
          <a:spcPct val="20000"/>
        </a:spcBef>
        <a:spcAft>
          <a:spcPct val="0"/>
        </a:spcAft>
        <a:buClr>
          <a:srgbClr val="00B03C"/>
        </a:buClr>
        <a:buSzPct val="65000"/>
        <a:buFont typeface="Wingdings" pitchFamily="2" charset="2"/>
        <a:buChar char=""/>
        <a:defRPr kumimoji="1" sz="1400">
          <a:solidFill>
            <a:srgbClr val="10253F"/>
          </a:solidFill>
          <a:latin typeface="맑은 고딕" pitchFamily="50" charset="-127"/>
          <a:ea typeface="맑은 고딕" pitchFamily="50" charset="-127"/>
        </a:defRPr>
      </a:lvl4pPr>
      <a:lvl5pPr marL="2057400" indent="-228600" algn="l" rtl="0" eaLnBrk="0" fontAlgn="base" latinLnBrk="1" hangingPunct="0">
        <a:spcBef>
          <a:spcPct val="20000"/>
        </a:spcBef>
        <a:spcAft>
          <a:spcPct val="0"/>
        </a:spcAft>
        <a:buClr>
          <a:srgbClr val="002060"/>
        </a:buClr>
        <a:buFont typeface="Wingdings" pitchFamily="2" charset="2"/>
        <a:buChar char=""/>
        <a:defRPr kumimoji="1" sz="1400">
          <a:solidFill>
            <a:srgbClr val="10253F"/>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a:xfrm>
            <a:off x="683568" y="1484784"/>
            <a:ext cx="7772400" cy="1326009"/>
          </a:xfrm>
        </p:spPr>
        <p:txBody>
          <a:bodyPr/>
          <a:lstStyle/>
          <a:p>
            <a:r>
              <a:rPr lang="en-US" sz="3600" dirty="0"/>
              <a:t>Operating Systems</a:t>
            </a:r>
            <a:br>
              <a:rPr lang="en-US" sz="3600" dirty="0"/>
            </a:br>
            <a:endParaRPr lang="en-US" sz="1600" b="0" dirty="0"/>
          </a:p>
        </p:txBody>
      </p:sp>
    </p:spTree>
    <p:extLst>
      <p:ext uri="{BB962C8B-B14F-4D97-AF65-F5344CB8AC3E}">
        <p14:creationId xmlns:p14="http://schemas.microsoft.com/office/powerpoint/2010/main" val="3918690818"/>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hardware support needed?</a:t>
            </a:r>
            <a:endParaRPr lang="ko-KR" altLang="en-US" dirty="0"/>
          </a:p>
        </p:txBody>
      </p:sp>
      <p:sp>
        <p:nvSpPr>
          <p:cNvPr id="3" name="내용 개체 틀 2"/>
          <p:cNvSpPr>
            <a:spLocks noGrp="1"/>
          </p:cNvSpPr>
          <p:nvPr>
            <p:ph idx="1"/>
          </p:nvPr>
        </p:nvSpPr>
        <p:spPr/>
        <p:txBody>
          <a:bodyPr/>
          <a:lstStyle/>
          <a:p>
            <a:r>
              <a:rPr lang="en-US" altLang="ko-KR" b="1" dirty="0"/>
              <a:t>First attempt</a:t>
            </a:r>
            <a:r>
              <a:rPr lang="en-US" altLang="ko-KR" dirty="0"/>
              <a:t>: Using a </a:t>
            </a:r>
            <a:r>
              <a:rPr lang="en-US" altLang="ko-KR" i="1" dirty="0"/>
              <a:t>flag</a:t>
            </a:r>
            <a:r>
              <a:rPr lang="en-US" altLang="ko-KR" dirty="0"/>
              <a:t> denoting whether the lock is held or not.</a:t>
            </a:r>
          </a:p>
          <a:p>
            <a:pPr lvl="1"/>
            <a:r>
              <a:rPr lang="en-US" altLang="ko-KR" dirty="0"/>
              <a:t>The code below has problems.</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TextBox 6"/>
          <p:cNvSpPr txBox="1"/>
          <p:nvPr/>
        </p:nvSpPr>
        <p:spPr>
          <a:xfrm>
            <a:off x="1403648" y="1988840"/>
            <a:ext cx="6120680" cy="3539430"/>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pitchFamily="49" charset="0"/>
                <a:ea typeface="맑은 고딕" pitchFamily="50" charset="-127"/>
              </a:rPr>
              <a:t> </a:t>
            </a:r>
            <a:r>
              <a:rPr lang="en-US" altLang="ko-KR" sz="1400" dirty="0" err="1">
                <a:solidFill>
                  <a:srgbClr val="00B050"/>
                </a:solidFill>
                <a:latin typeface="Courier" pitchFamily="49" charset="0"/>
                <a:ea typeface="맑은 고딕" pitchFamily="50" charset="-127"/>
              </a:rPr>
              <a:t>typedef</a:t>
            </a:r>
            <a:r>
              <a:rPr lang="en-US" altLang="ko-KR" sz="1400" dirty="0">
                <a:solidFill>
                  <a:srgbClr val="00B050"/>
                </a:solidFill>
                <a:latin typeface="Courier" pitchFamily="49" charset="0"/>
                <a:ea typeface="맑은 고딕" pitchFamily="50" charset="-127"/>
              </a:rPr>
              <a:t> </a:t>
            </a:r>
            <a:r>
              <a:rPr lang="en-US" altLang="ko-KR" sz="1400" dirty="0" err="1">
                <a:solidFill>
                  <a:srgbClr val="00B050"/>
                </a:solidFill>
                <a:latin typeface="Courier" pitchFamily="49" charset="0"/>
                <a:ea typeface="맑은 고딕" pitchFamily="50" charset="-127"/>
              </a:rPr>
              <a:t>struct</a:t>
            </a:r>
            <a:r>
              <a:rPr lang="en-US" altLang="ko-KR" sz="1400" dirty="0">
                <a:solidFill>
                  <a:srgbClr val="00B050"/>
                </a:solidFill>
                <a:latin typeface="Courier" pitchFamily="49" charset="0"/>
                <a:ea typeface="맑은 고딕" pitchFamily="50" charset="-127"/>
              </a:rPr>
              <a:t> </a:t>
            </a:r>
            <a:r>
              <a:rPr lang="en-US" altLang="ko-KR" sz="1400" dirty="0">
                <a:solidFill>
                  <a:prstClr val="black"/>
                </a:solidFill>
                <a:latin typeface="Courier" pitchFamily="49" charset="0"/>
                <a:ea typeface="맑은 고딕" pitchFamily="50" charset="-127"/>
              </a:rPr>
              <a:t>__</a:t>
            </a:r>
            <a:r>
              <a:rPr lang="en-US" altLang="ko-KR" sz="1400" dirty="0" err="1">
                <a:solidFill>
                  <a:prstClr val="black"/>
                </a:solidFill>
                <a:latin typeface="Courier" pitchFamily="49" charset="0"/>
                <a:ea typeface="맑은 고딕" pitchFamily="50" charset="-127"/>
              </a:rPr>
              <a:t>lock_t</a:t>
            </a:r>
            <a:r>
              <a:rPr lang="en-US" altLang="ko-KR" sz="1400" dirty="0">
                <a:solidFill>
                  <a:prstClr val="black"/>
                </a:solidFill>
                <a:latin typeface="Courier" pitchFamily="49" charset="0"/>
                <a:ea typeface="맑은 고딕" pitchFamily="50" charset="-127"/>
              </a:rPr>
              <a:t> { </a:t>
            </a:r>
            <a:r>
              <a:rPr lang="en-US" altLang="ko-KR" sz="1400" dirty="0" err="1">
                <a:solidFill>
                  <a:srgbClr val="00B050"/>
                </a:solidFill>
                <a:latin typeface="Courier" pitchFamily="49" charset="0"/>
                <a:ea typeface="맑은 고딕" pitchFamily="50" charset="-127"/>
              </a:rPr>
              <a:t>int</a:t>
            </a:r>
            <a:r>
              <a:rPr lang="en-US" altLang="ko-KR" sz="1400" dirty="0">
                <a:solidFill>
                  <a:prstClr val="black"/>
                </a:solidFill>
                <a:latin typeface="Courier" pitchFamily="49" charset="0"/>
                <a:ea typeface="맑은 고딕" pitchFamily="50" charset="-127"/>
              </a:rPr>
              <a:t> flag; } </a:t>
            </a:r>
            <a:r>
              <a:rPr lang="en-US" altLang="ko-KR" sz="1400" dirty="0" err="1">
                <a:solidFill>
                  <a:prstClr val="black"/>
                </a:solidFill>
                <a:latin typeface="Courier" pitchFamily="49" charset="0"/>
                <a:ea typeface="맑은 고딕" pitchFamily="50" charset="-127"/>
              </a:rPr>
              <a:t>lock_t</a:t>
            </a:r>
            <a:r>
              <a:rPr lang="en-US" altLang="ko-KR" sz="1400" dirty="0">
                <a:solidFill>
                  <a:prstClr val="black"/>
                </a:solidFill>
                <a:latin typeface="Courier" pitchFamily="49" charset="0"/>
                <a:ea typeface="맑은 고딕" pitchFamily="50" charset="-127"/>
              </a:rPr>
              <a:t>;</a:t>
            </a:r>
          </a:p>
          <a:p>
            <a:pPr marL="342900" indent="-342900">
              <a:buFontTx/>
              <a:buAutoNum type="arabicPlain"/>
            </a:pPr>
            <a:r>
              <a:rPr lang="en-US" altLang="ko-KR" sz="1400" dirty="0">
                <a:solidFill>
                  <a:prstClr val="black"/>
                </a:solidFill>
                <a:latin typeface="Courier" pitchFamily="49" charset="0"/>
                <a:ea typeface="맑은 고딕" pitchFamily="50" charset="-127"/>
              </a:rPr>
              <a:t> </a:t>
            </a:r>
          </a:p>
          <a:p>
            <a:pPr marL="342900" indent="-342900">
              <a:buFontTx/>
              <a:buAutoNum type="arabicPlain"/>
            </a:pPr>
            <a:r>
              <a:rPr lang="en-US" altLang="ko-KR" sz="1400" dirty="0">
                <a:solidFill>
                  <a:prstClr val="black"/>
                </a:solidFill>
                <a:latin typeface="Courier" pitchFamily="49" charset="0"/>
                <a:ea typeface="맑은 고딕" pitchFamily="50" charset="-127"/>
              </a:rPr>
              <a:t> </a:t>
            </a:r>
            <a:r>
              <a:rPr lang="en-US" altLang="ko-KR" sz="1400" dirty="0">
                <a:solidFill>
                  <a:srgbClr val="00B050"/>
                </a:solidFill>
                <a:latin typeface="Courier" pitchFamily="49" charset="0"/>
                <a:ea typeface="맑은 고딕" pitchFamily="50" charset="-127"/>
              </a:rPr>
              <a:t>void</a:t>
            </a:r>
            <a:r>
              <a:rPr lang="en-US" altLang="ko-KR" sz="1400" dirty="0">
                <a:solidFill>
                  <a:prstClr val="black"/>
                </a:solidFill>
                <a:latin typeface="Courier" pitchFamily="49" charset="0"/>
                <a:ea typeface="맑은 고딕" pitchFamily="50" charset="-127"/>
              </a:rPr>
              <a:t> </a:t>
            </a:r>
            <a:r>
              <a:rPr lang="en-US" altLang="ko-KR" sz="1400" dirty="0" err="1">
                <a:solidFill>
                  <a:prstClr val="black"/>
                </a:solidFill>
                <a:latin typeface="Courier" pitchFamily="49" charset="0"/>
                <a:ea typeface="맑은 고딕" pitchFamily="50" charset="-127"/>
              </a:rPr>
              <a:t>init</a:t>
            </a:r>
            <a:r>
              <a:rPr lang="en-US" altLang="ko-KR" sz="1400" dirty="0">
                <a:solidFill>
                  <a:prstClr val="black"/>
                </a:solidFill>
                <a:latin typeface="Courier" pitchFamily="49" charset="0"/>
                <a:ea typeface="맑은 고딕" pitchFamily="50" charset="-127"/>
              </a:rPr>
              <a:t>(</a:t>
            </a:r>
            <a:r>
              <a:rPr lang="en-US" altLang="ko-KR" sz="1400" dirty="0" err="1">
                <a:solidFill>
                  <a:prstClr val="black"/>
                </a:solidFill>
                <a:latin typeface="Courier" pitchFamily="49" charset="0"/>
                <a:ea typeface="맑은 고딕" pitchFamily="50" charset="-127"/>
              </a:rPr>
              <a:t>lock_t</a:t>
            </a:r>
            <a:r>
              <a:rPr lang="en-US" altLang="ko-KR" sz="1400" dirty="0">
                <a:solidFill>
                  <a:prstClr val="black"/>
                </a:solidFill>
                <a:latin typeface="Courier" pitchFamily="49" charset="0"/>
                <a:ea typeface="맑은 고딕" pitchFamily="50" charset="-127"/>
              </a:rPr>
              <a:t> *</a:t>
            </a:r>
            <a:r>
              <a:rPr lang="en-US" altLang="ko-KR" sz="1400" dirty="0" err="1">
                <a:solidFill>
                  <a:prstClr val="black"/>
                </a:solidFill>
                <a:latin typeface="Courier" pitchFamily="49" charset="0"/>
                <a:ea typeface="맑은 고딕" pitchFamily="50" charset="-127"/>
              </a:rPr>
              <a:t>mutex</a:t>
            </a:r>
            <a:r>
              <a:rPr lang="en-US" altLang="ko-KR" sz="1400" dirty="0">
                <a:solidFill>
                  <a:prstClr val="black"/>
                </a:solidFill>
                <a:latin typeface="Courier" pitchFamily="49" charset="0"/>
                <a:ea typeface="맑은 고딕" pitchFamily="50" charset="-127"/>
              </a:rPr>
              <a:t>) {</a:t>
            </a:r>
          </a:p>
          <a:p>
            <a:pPr marL="342900" indent="-342900">
              <a:buFontTx/>
              <a:buAutoNum type="arabicPlain"/>
            </a:pPr>
            <a:r>
              <a:rPr lang="en-US" altLang="ko-KR" sz="1400" dirty="0">
                <a:solidFill>
                  <a:prstClr val="black"/>
                </a:solidFill>
                <a:latin typeface="Courier" pitchFamily="49" charset="0"/>
                <a:ea typeface="맑은 고딕" pitchFamily="50" charset="-127"/>
              </a:rPr>
              <a:t> 	</a:t>
            </a:r>
            <a:r>
              <a:rPr lang="en-US" altLang="ko-KR" sz="1400" dirty="0">
                <a:solidFill>
                  <a:srgbClr val="00B0F0"/>
                </a:solidFill>
                <a:latin typeface="Courier" pitchFamily="49" charset="0"/>
                <a:ea typeface="맑은 고딕" pitchFamily="50" charset="-127"/>
              </a:rPr>
              <a:t>// 0 </a:t>
            </a:r>
            <a:r>
              <a:rPr lang="en-US" altLang="ko-KR" sz="1400" dirty="0">
                <a:solidFill>
                  <a:srgbClr val="00B0F0"/>
                </a:solidFill>
                <a:latin typeface="Courier" pitchFamily="49" charset="0"/>
                <a:ea typeface="맑은 고딕" pitchFamily="50" charset="-127"/>
                <a:sym typeface="Wingdings" pitchFamily="2" charset="2"/>
              </a:rPr>
              <a:t> lock is available, 1  held</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err="1">
                <a:solidFill>
                  <a:prstClr val="black"/>
                </a:solidFill>
                <a:latin typeface="Courier" pitchFamily="49" charset="0"/>
                <a:ea typeface="맑은 고딕" pitchFamily="50" charset="-127"/>
                <a:sym typeface="Wingdings" pitchFamily="2" charset="2"/>
              </a:rPr>
              <a:t>mutex</a:t>
            </a:r>
            <a:r>
              <a:rPr lang="en-US" altLang="ko-KR" sz="1400" dirty="0">
                <a:solidFill>
                  <a:prstClr val="black"/>
                </a:solidFill>
                <a:latin typeface="Courier" pitchFamily="49" charset="0"/>
                <a:ea typeface="맑은 고딕" pitchFamily="50" charset="-127"/>
                <a:sym typeface="Wingdings" pitchFamily="2" charset="2"/>
              </a:rPr>
              <a:t>-&gt;flag = </a:t>
            </a:r>
            <a:r>
              <a:rPr lang="en-US" altLang="ko-KR" sz="1400" dirty="0">
                <a:solidFill>
                  <a:srgbClr val="FF0000"/>
                </a:solidFill>
                <a:latin typeface="Courier" pitchFamily="49" charset="0"/>
                <a:ea typeface="맑은 고딕" pitchFamily="50" charset="-127"/>
                <a:sym typeface="Wingdings" pitchFamily="2" charset="2"/>
              </a:rPr>
              <a:t>0</a:t>
            </a:r>
            <a:r>
              <a:rPr lang="en-US" altLang="ko-KR" sz="1400" dirty="0">
                <a:solidFill>
                  <a:prstClr val="black"/>
                </a:solidFill>
                <a:latin typeface="Courier" pitchFamily="49" charset="0"/>
                <a:ea typeface="맑은 고딕" pitchFamily="50" charset="-127"/>
                <a:sym typeface="Wingdings" pitchFamily="2" charset="2"/>
              </a:rPr>
              <a:t>;</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a:solidFill>
                  <a:srgbClr val="00B050"/>
                </a:solidFill>
                <a:latin typeface="Courier" pitchFamily="49" charset="0"/>
                <a:ea typeface="맑은 고딕" pitchFamily="50" charset="-127"/>
                <a:sym typeface="Wingdings" pitchFamily="2" charset="2"/>
              </a:rPr>
              <a:t>void</a:t>
            </a:r>
            <a:r>
              <a:rPr lang="en-US" altLang="ko-KR" sz="1400" dirty="0">
                <a:solidFill>
                  <a:prstClr val="black"/>
                </a:solidFill>
                <a:latin typeface="Courier" pitchFamily="49" charset="0"/>
                <a:ea typeface="맑은 고딕" pitchFamily="50" charset="-127"/>
                <a:sym typeface="Wingdings" pitchFamily="2" charset="2"/>
              </a:rPr>
              <a:t> lock(</a:t>
            </a:r>
            <a:r>
              <a:rPr lang="en-US" altLang="ko-KR" sz="1400" dirty="0" err="1">
                <a:solidFill>
                  <a:prstClr val="black"/>
                </a:solidFill>
                <a:latin typeface="Courier" pitchFamily="49" charset="0"/>
                <a:ea typeface="맑은 고딕" pitchFamily="50" charset="-127"/>
                <a:sym typeface="Wingdings" pitchFamily="2" charset="2"/>
              </a:rPr>
              <a:t>lock_t</a:t>
            </a: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err="1">
                <a:solidFill>
                  <a:prstClr val="black"/>
                </a:solidFill>
                <a:latin typeface="Courier" pitchFamily="49" charset="0"/>
                <a:ea typeface="맑은 고딕" pitchFamily="50" charset="-127"/>
                <a:sym typeface="Wingdings" pitchFamily="2" charset="2"/>
              </a:rPr>
              <a:t>mutex</a:t>
            </a:r>
            <a:r>
              <a:rPr lang="en-US" altLang="ko-KR" sz="1400" dirty="0">
                <a:solidFill>
                  <a:prstClr val="black"/>
                </a:solidFill>
                <a:latin typeface="Courier" pitchFamily="49" charset="0"/>
                <a:ea typeface="맑은 고딕" pitchFamily="50" charset="-127"/>
                <a:sym typeface="Wingdings" pitchFamily="2" charset="2"/>
              </a:rPr>
              <a: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a:solidFill>
                  <a:srgbClr val="F79646"/>
                </a:solidFill>
                <a:latin typeface="Courier" pitchFamily="49" charset="0"/>
                <a:ea typeface="맑은 고딕" pitchFamily="50" charset="-127"/>
                <a:sym typeface="Wingdings" pitchFamily="2" charset="2"/>
              </a:rPr>
              <a:t>while</a:t>
            </a: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err="1">
                <a:solidFill>
                  <a:prstClr val="black"/>
                </a:solidFill>
                <a:latin typeface="Courier" pitchFamily="49" charset="0"/>
                <a:ea typeface="맑은 고딕" pitchFamily="50" charset="-127"/>
                <a:sym typeface="Wingdings" pitchFamily="2" charset="2"/>
              </a:rPr>
              <a:t>mutex</a:t>
            </a:r>
            <a:r>
              <a:rPr lang="en-US" altLang="ko-KR" sz="1400" dirty="0">
                <a:solidFill>
                  <a:prstClr val="black"/>
                </a:solidFill>
                <a:latin typeface="Courier" pitchFamily="49" charset="0"/>
                <a:ea typeface="맑은 고딕" pitchFamily="50" charset="-127"/>
                <a:sym typeface="Wingdings" pitchFamily="2" charset="2"/>
              </a:rPr>
              <a:t>-&gt;flag == </a:t>
            </a:r>
            <a:r>
              <a:rPr lang="en-US" altLang="ko-KR" sz="1400" dirty="0">
                <a:solidFill>
                  <a:srgbClr val="FF0000"/>
                </a:solidFill>
                <a:latin typeface="Courier" pitchFamily="49" charset="0"/>
                <a:ea typeface="맑은 고딕" pitchFamily="50" charset="-127"/>
                <a:sym typeface="Wingdings" pitchFamily="2" charset="2"/>
              </a:rPr>
              <a:t>1</a:t>
            </a: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a:solidFill>
                  <a:srgbClr val="00B0F0"/>
                </a:solidFill>
                <a:latin typeface="Courier" pitchFamily="49" charset="0"/>
                <a:ea typeface="맑은 고딕" pitchFamily="50" charset="-127"/>
                <a:sym typeface="Wingdings" pitchFamily="2" charset="2"/>
              </a:rPr>
              <a:t>// </a:t>
            </a:r>
            <a:r>
              <a:rPr lang="en-US" altLang="ko-KR" sz="1400" b="1" dirty="0">
                <a:solidFill>
                  <a:srgbClr val="00B0F0"/>
                </a:solidFill>
                <a:latin typeface="Courier" pitchFamily="49" charset="0"/>
                <a:ea typeface="맑은 고딕" pitchFamily="50" charset="-127"/>
                <a:sym typeface="Wingdings" pitchFamily="2" charset="2"/>
              </a:rPr>
              <a:t>TEST</a:t>
            </a:r>
            <a:r>
              <a:rPr lang="en-US" altLang="ko-KR" sz="1400" dirty="0">
                <a:solidFill>
                  <a:srgbClr val="00B0F0"/>
                </a:solidFill>
                <a:latin typeface="Courier" pitchFamily="49" charset="0"/>
                <a:ea typeface="맑은 고딕" pitchFamily="50" charset="-127"/>
                <a:sym typeface="Wingdings" pitchFamily="2" charset="2"/>
              </a:rPr>
              <a:t> the flag</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  </a:t>
            </a:r>
            <a:r>
              <a:rPr lang="en-US" altLang="ko-KR" sz="1400" dirty="0">
                <a:solidFill>
                  <a:srgbClr val="00B0F0"/>
                </a:solidFill>
                <a:latin typeface="Courier" pitchFamily="49" charset="0"/>
                <a:ea typeface="맑은 고딕" pitchFamily="50" charset="-127"/>
                <a:sym typeface="Wingdings" pitchFamily="2" charset="2"/>
              </a:rPr>
              <a:t>// spin-wait (do nothing)</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err="1">
                <a:solidFill>
                  <a:prstClr val="black"/>
                </a:solidFill>
                <a:latin typeface="Courier" pitchFamily="49" charset="0"/>
                <a:ea typeface="맑은 고딕" pitchFamily="50" charset="-127"/>
                <a:sym typeface="Wingdings" pitchFamily="2" charset="2"/>
              </a:rPr>
              <a:t>mutex</a:t>
            </a:r>
            <a:r>
              <a:rPr lang="en-US" altLang="ko-KR" sz="1400" dirty="0">
                <a:solidFill>
                  <a:prstClr val="black"/>
                </a:solidFill>
                <a:latin typeface="Courier" pitchFamily="49" charset="0"/>
                <a:ea typeface="맑은 고딕" pitchFamily="50" charset="-127"/>
                <a:sym typeface="Wingdings" pitchFamily="2" charset="2"/>
              </a:rPr>
              <a:t>-&gt;flag = </a:t>
            </a:r>
            <a:r>
              <a:rPr lang="en-US" altLang="ko-KR" sz="1400" dirty="0">
                <a:solidFill>
                  <a:srgbClr val="FF0000"/>
                </a:solidFill>
                <a:latin typeface="Courier" pitchFamily="49" charset="0"/>
                <a:ea typeface="맑은 고딕" pitchFamily="50" charset="-127"/>
                <a:sym typeface="Wingdings" pitchFamily="2" charset="2"/>
              </a:rPr>
              <a:t>1</a:t>
            </a: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a:solidFill>
                  <a:srgbClr val="00B0F0"/>
                </a:solidFill>
                <a:latin typeface="Courier" pitchFamily="49" charset="0"/>
                <a:ea typeface="맑은 고딕" pitchFamily="50" charset="-127"/>
                <a:sym typeface="Wingdings" pitchFamily="2" charset="2"/>
              </a:rPr>
              <a:t>// now </a:t>
            </a:r>
            <a:r>
              <a:rPr lang="en-US" altLang="ko-KR" sz="1400" b="1" dirty="0">
                <a:solidFill>
                  <a:srgbClr val="00B0F0"/>
                </a:solidFill>
                <a:latin typeface="Courier" pitchFamily="49" charset="0"/>
                <a:ea typeface="맑은 고딕" pitchFamily="50" charset="-127"/>
                <a:sym typeface="Wingdings" pitchFamily="2" charset="2"/>
              </a:rPr>
              <a:t>SET</a:t>
            </a:r>
            <a:r>
              <a:rPr lang="en-US" altLang="ko-KR" sz="1400" dirty="0">
                <a:solidFill>
                  <a:srgbClr val="00B0F0"/>
                </a:solidFill>
                <a:latin typeface="Courier" pitchFamily="49" charset="0"/>
                <a:ea typeface="맑은 고딕" pitchFamily="50" charset="-127"/>
                <a:sym typeface="Wingdings" pitchFamily="2" charset="2"/>
              </a:rPr>
              <a:t> it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a:solidFill>
                  <a:srgbClr val="00B050"/>
                </a:solidFill>
                <a:latin typeface="Courier" pitchFamily="49" charset="0"/>
                <a:ea typeface="맑은 고딕" pitchFamily="50" charset="-127"/>
                <a:sym typeface="Wingdings" pitchFamily="2" charset="2"/>
              </a:rPr>
              <a:t>void</a:t>
            </a:r>
            <a:r>
              <a:rPr lang="en-US" altLang="ko-KR" sz="1400" dirty="0">
                <a:solidFill>
                  <a:prstClr val="black"/>
                </a:solidFill>
                <a:latin typeface="Courier" pitchFamily="49" charset="0"/>
                <a:ea typeface="맑은 고딕" pitchFamily="50" charset="-127"/>
                <a:sym typeface="Wingdings" pitchFamily="2" charset="2"/>
              </a:rPr>
              <a:t> unlock(</a:t>
            </a:r>
            <a:r>
              <a:rPr lang="en-US" altLang="ko-KR" sz="1400" dirty="0" err="1">
                <a:solidFill>
                  <a:prstClr val="black"/>
                </a:solidFill>
                <a:latin typeface="Courier" pitchFamily="49" charset="0"/>
                <a:ea typeface="맑은 고딕" pitchFamily="50" charset="-127"/>
                <a:sym typeface="Wingdings" pitchFamily="2" charset="2"/>
              </a:rPr>
              <a:t>lock_t</a:t>
            </a: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err="1">
                <a:solidFill>
                  <a:prstClr val="black"/>
                </a:solidFill>
                <a:latin typeface="Courier" pitchFamily="49" charset="0"/>
                <a:ea typeface="맑은 고딕" pitchFamily="50" charset="-127"/>
                <a:sym typeface="Wingdings" pitchFamily="2" charset="2"/>
              </a:rPr>
              <a:t>mutex</a:t>
            </a:r>
            <a:r>
              <a:rPr lang="en-US" altLang="ko-KR" sz="1400" dirty="0">
                <a:solidFill>
                  <a:prstClr val="black"/>
                </a:solidFill>
                <a:latin typeface="Courier" pitchFamily="49" charset="0"/>
                <a:ea typeface="맑은 고딕" pitchFamily="50" charset="-127"/>
                <a:sym typeface="Wingdings" pitchFamily="2" charset="2"/>
              </a:rPr>
              <a:t>) {</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r>
              <a:rPr lang="en-US" altLang="ko-KR" sz="1400" dirty="0" err="1">
                <a:solidFill>
                  <a:prstClr val="black"/>
                </a:solidFill>
                <a:latin typeface="Courier" pitchFamily="49" charset="0"/>
                <a:ea typeface="맑은 고딕" pitchFamily="50" charset="-127"/>
                <a:sym typeface="Wingdings" pitchFamily="2" charset="2"/>
              </a:rPr>
              <a:t>mutex</a:t>
            </a:r>
            <a:r>
              <a:rPr lang="en-US" altLang="ko-KR" sz="1400" dirty="0">
                <a:solidFill>
                  <a:prstClr val="black"/>
                </a:solidFill>
                <a:latin typeface="Courier" pitchFamily="49" charset="0"/>
                <a:ea typeface="맑은 고딕" pitchFamily="50" charset="-127"/>
                <a:sym typeface="Wingdings" pitchFamily="2" charset="2"/>
              </a:rPr>
              <a:t>-&gt;flag = </a:t>
            </a:r>
            <a:r>
              <a:rPr lang="en-US" altLang="ko-KR" sz="1400" dirty="0">
                <a:solidFill>
                  <a:srgbClr val="FF0000"/>
                </a:solidFill>
                <a:latin typeface="Courier" pitchFamily="49" charset="0"/>
                <a:ea typeface="맑은 고딕" pitchFamily="50" charset="-127"/>
                <a:sym typeface="Wingdings" pitchFamily="2" charset="2"/>
              </a:rPr>
              <a:t>0</a:t>
            </a:r>
            <a:r>
              <a:rPr lang="en-US" altLang="ko-KR" sz="1400" dirty="0">
                <a:solidFill>
                  <a:prstClr val="black"/>
                </a:solidFill>
                <a:latin typeface="Courier" pitchFamily="49" charset="0"/>
                <a:ea typeface="맑은 고딕" pitchFamily="50" charset="-127"/>
                <a:sym typeface="Wingdings" pitchFamily="2" charset="2"/>
              </a:rPr>
              <a:t>;</a:t>
            </a:r>
          </a:p>
          <a:p>
            <a:pPr marL="342900" indent="-342900">
              <a:buFontTx/>
              <a:buAutoNum type="arabicPlain"/>
            </a:pPr>
            <a:r>
              <a:rPr lang="en-US" altLang="ko-KR" sz="1400" dirty="0">
                <a:solidFill>
                  <a:prstClr val="black"/>
                </a:solidFill>
                <a:latin typeface="Courier" pitchFamily="49" charset="0"/>
                <a:ea typeface="맑은 고딕" pitchFamily="50" charset="-127"/>
                <a:sym typeface="Wingdings" pitchFamily="2" charset="2"/>
              </a:rPr>
              <a:t> }</a:t>
            </a:r>
          </a:p>
        </p:txBody>
      </p:sp>
    </p:spTree>
    <p:extLst>
      <p:ext uri="{BB962C8B-B14F-4D97-AF65-F5344CB8AC3E}">
        <p14:creationId xmlns:p14="http://schemas.microsoft.com/office/powerpoint/2010/main" val="4021822754"/>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hardware support needed? (Cont.)</a:t>
            </a:r>
            <a:endParaRPr lang="ko-KR" altLang="en-US" dirty="0"/>
          </a:p>
        </p:txBody>
      </p:sp>
      <p:sp>
        <p:nvSpPr>
          <p:cNvPr id="3" name="내용 개체 틀 2"/>
          <p:cNvSpPr>
            <a:spLocks noGrp="1"/>
          </p:cNvSpPr>
          <p:nvPr>
            <p:ph idx="1"/>
          </p:nvPr>
        </p:nvSpPr>
        <p:spPr/>
        <p:txBody>
          <a:bodyPr/>
          <a:lstStyle/>
          <a:p>
            <a:pPr lvl="1"/>
            <a:r>
              <a:rPr lang="en-US" altLang="ko-KR" b="1" dirty="0"/>
              <a:t>Problem 1</a:t>
            </a:r>
            <a:r>
              <a:rPr lang="en-US" altLang="ko-KR" dirty="0"/>
              <a:t>: No Mutual Exclusion (assume </a:t>
            </a:r>
            <a:r>
              <a:rPr lang="en-US" altLang="ko-KR" dirty="0">
                <a:latin typeface="Courier New" panose="02070309020205020404" pitchFamily="49" charset="0"/>
                <a:cs typeface="Courier New" panose="02070309020205020404" pitchFamily="49" charset="0"/>
              </a:rPr>
              <a:t>flag=0</a:t>
            </a:r>
            <a:r>
              <a:rPr lang="en-US" altLang="ko-KR" dirty="0"/>
              <a:t> to begin)</a:t>
            </a:r>
          </a:p>
          <a:p>
            <a:endParaRPr lang="en-US" altLang="ko-KR" dirty="0"/>
          </a:p>
          <a:p>
            <a:endParaRPr lang="en-US" altLang="ko-KR" dirty="0"/>
          </a:p>
          <a:p>
            <a:endParaRPr lang="en-US" altLang="ko-KR" dirty="0"/>
          </a:p>
          <a:p>
            <a:endParaRPr lang="en-US" altLang="ko-KR" dirty="0"/>
          </a:p>
          <a:p>
            <a:endParaRPr lang="en-US" altLang="ko-KR" dirty="0"/>
          </a:p>
          <a:p>
            <a:pPr lvl="1"/>
            <a:r>
              <a:rPr lang="en-US" altLang="ko-KR" b="1" dirty="0"/>
              <a:t>Problem 2</a:t>
            </a:r>
            <a:r>
              <a:rPr lang="en-US" altLang="ko-KR" dirty="0"/>
              <a:t>: </a:t>
            </a:r>
            <a:r>
              <a:rPr lang="en-US" altLang="ko-KR" u="sng" dirty="0"/>
              <a:t>Spin-waiting</a:t>
            </a:r>
            <a:r>
              <a:rPr lang="en-US" altLang="ko-KR" dirty="0"/>
              <a:t> wastes time waiting for another thread.</a:t>
            </a:r>
          </a:p>
          <a:p>
            <a:endParaRPr lang="en-US" altLang="ko-KR" dirty="0"/>
          </a:p>
          <a:p>
            <a:r>
              <a:rPr lang="en-US" altLang="ko-KR" dirty="0"/>
              <a:t>So, we need an atomic instruction supported by </a:t>
            </a:r>
            <a:r>
              <a:rPr lang="en-US" altLang="ko-KR" dirty="0">
                <a:solidFill>
                  <a:schemeClr val="accent6">
                    <a:lumMod val="75000"/>
                  </a:schemeClr>
                </a:solidFill>
              </a:rPr>
              <a:t>Hardware</a:t>
            </a:r>
            <a:r>
              <a:rPr lang="en-US" altLang="ko-KR" dirty="0"/>
              <a:t>!</a:t>
            </a:r>
          </a:p>
          <a:p>
            <a:pPr lvl="1"/>
            <a:r>
              <a:rPr lang="en-US" altLang="ko-KR" i="1" dirty="0"/>
              <a:t>test-and-set</a:t>
            </a:r>
            <a:r>
              <a:rPr lang="en-US" altLang="ko-KR" dirty="0"/>
              <a:t> instruction, also known as </a:t>
            </a:r>
            <a:r>
              <a:rPr lang="en-US" altLang="ko-KR" i="1" dirty="0"/>
              <a:t>atomic exchange</a:t>
            </a:r>
            <a:endParaRPr lang="ko-KR" altLang="en-US" i="1"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11</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dirty="0">
              <a:solidFill>
                <a:prstClr val="black"/>
              </a:solidFill>
            </a:endParaRPr>
          </a:p>
        </p:txBody>
      </p:sp>
      <p:grpSp>
        <p:nvGrpSpPr>
          <p:cNvPr id="12" name="그룹 11"/>
          <p:cNvGrpSpPr/>
          <p:nvPr/>
        </p:nvGrpSpPr>
        <p:grpSpPr>
          <a:xfrm>
            <a:off x="1043608" y="1340768"/>
            <a:ext cx="7200800" cy="2570802"/>
            <a:chOff x="1043608" y="1916832"/>
            <a:chExt cx="7200800" cy="2570802"/>
          </a:xfrm>
        </p:grpSpPr>
        <p:cxnSp>
          <p:nvCxnSpPr>
            <p:cNvPr id="6" name="직선 연결선 5"/>
            <p:cNvCxnSpPr/>
            <p:nvPr/>
          </p:nvCxnSpPr>
          <p:spPr>
            <a:xfrm>
              <a:off x="1043608" y="2255386"/>
              <a:ext cx="7200800" cy="0"/>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75656" y="1916832"/>
              <a:ext cx="936795" cy="338554"/>
            </a:xfrm>
            <a:prstGeom prst="rect">
              <a:avLst/>
            </a:prstGeom>
            <a:noFill/>
          </p:spPr>
          <p:txBody>
            <a:bodyPr wrap="none" rtlCol="0">
              <a:spAutoFit/>
            </a:bodyPr>
            <a:lstStyle/>
            <a:p>
              <a:r>
                <a:rPr lang="en-US" altLang="ko-KR" sz="1600" dirty="0">
                  <a:solidFill>
                    <a:prstClr val="black"/>
                  </a:solidFill>
                  <a:latin typeface="맑은 고딕" pitchFamily="50" charset="-127"/>
                  <a:ea typeface="맑은 고딕" pitchFamily="50" charset="-127"/>
                </a:rPr>
                <a:t>Thread1</a:t>
              </a:r>
              <a:endParaRPr lang="ko-KR" altLang="en-US" sz="1600" dirty="0">
                <a:solidFill>
                  <a:prstClr val="black"/>
                </a:solidFill>
                <a:latin typeface="맑은 고딕" pitchFamily="50" charset="-127"/>
                <a:ea typeface="맑은 고딕" pitchFamily="50" charset="-127"/>
              </a:endParaRPr>
            </a:p>
          </p:txBody>
        </p:sp>
        <p:sp>
          <p:nvSpPr>
            <p:cNvPr id="8" name="TextBox 7"/>
            <p:cNvSpPr txBox="1"/>
            <p:nvPr/>
          </p:nvSpPr>
          <p:spPr>
            <a:xfrm>
              <a:off x="5090769" y="1916832"/>
              <a:ext cx="936795" cy="338554"/>
            </a:xfrm>
            <a:prstGeom prst="rect">
              <a:avLst/>
            </a:prstGeom>
            <a:noFill/>
          </p:spPr>
          <p:txBody>
            <a:bodyPr wrap="none" rtlCol="0">
              <a:spAutoFit/>
            </a:bodyPr>
            <a:lstStyle/>
            <a:p>
              <a:r>
                <a:rPr lang="en-US" altLang="ko-KR" sz="1600" dirty="0">
                  <a:solidFill>
                    <a:prstClr val="black"/>
                  </a:solidFill>
                  <a:latin typeface="맑은 고딕" pitchFamily="50" charset="-127"/>
                  <a:ea typeface="맑은 고딕" pitchFamily="50" charset="-127"/>
                </a:rPr>
                <a:t>Thread2</a:t>
              </a:r>
              <a:endParaRPr lang="ko-KR" altLang="en-US" sz="1600" dirty="0">
                <a:solidFill>
                  <a:prstClr val="black"/>
                </a:solidFill>
                <a:latin typeface="맑은 고딕" pitchFamily="50" charset="-127"/>
                <a:ea typeface="맑은 고딕" pitchFamily="50" charset="-127"/>
              </a:endParaRPr>
            </a:p>
          </p:txBody>
        </p:sp>
        <p:sp>
          <p:nvSpPr>
            <p:cNvPr id="9" name="TextBox 8"/>
            <p:cNvSpPr txBox="1"/>
            <p:nvPr/>
          </p:nvSpPr>
          <p:spPr>
            <a:xfrm>
              <a:off x="1463224" y="2329209"/>
              <a:ext cx="2842830" cy="830997"/>
            </a:xfrm>
            <a:prstGeom prst="rect">
              <a:avLst/>
            </a:prstGeom>
            <a:noFill/>
          </p:spPr>
          <p:txBody>
            <a:bodyPr wrap="none" rtlCol="0">
              <a:spAutoFit/>
            </a:bodyPr>
            <a:lstStyle/>
            <a:p>
              <a:r>
                <a:rPr lang="en-US" altLang="ko-KR" sz="1600" dirty="0">
                  <a:solidFill>
                    <a:prstClr val="black"/>
                  </a:solidFill>
                  <a:latin typeface="맑은 고딕" pitchFamily="50" charset="-127"/>
                  <a:ea typeface="맑은 고딕" pitchFamily="50" charset="-127"/>
                </a:rPr>
                <a:t>call </a:t>
              </a:r>
              <a:r>
                <a:rPr lang="en-US" altLang="ko-KR" sz="1600" dirty="0">
                  <a:solidFill>
                    <a:prstClr val="black"/>
                  </a:solidFill>
                  <a:latin typeface="Courier" pitchFamily="49" charset="0"/>
                  <a:ea typeface="맑은 고딕" pitchFamily="50" charset="-127"/>
                </a:rPr>
                <a:t>lock()</a:t>
              </a:r>
            </a:p>
            <a:p>
              <a:r>
                <a:rPr lang="en-US" altLang="ko-KR" sz="1600" dirty="0">
                  <a:solidFill>
                    <a:prstClr val="black"/>
                  </a:solidFill>
                  <a:latin typeface="Courier" pitchFamily="49" charset="0"/>
                  <a:ea typeface="맑은 고딕" pitchFamily="50" charset="-127"/>
                </a:rPr>
                <a:t>while (flag == 1)</a:t>
              </a:r>
            </a:p>
            <a:p>
              <a:r>
                <a:rPr lang="en-US" altLang="ko-KR" sz="1600" dirty="0">
                  <a:solidFill>
                    <a:prstClr val="black"/>
                  </a:solidFill>
                  <a:latin typeface="맑은 고딕" pitchFamily="50" charset="-127"/>
                  <a:ea typeface="맑은 고딕" pitchFamily="50" charset="-127"/>
                </a:rPr>
                <a:t>interrupt: switch to Thread 2</a:t>
              </a:r>
              <a:endParaRPr lang="ko-KR" altLang="en-US" sz="1600" dirty="0">
                <a:solidFill>
                  <a:prstClr val="black"/>
                </a:solidFill>
                <a:latin typeface="맑은 고딕" pitchFamily="50" charset="-127"/>
                <a:ea typeface="맑은 고딕" pitchFamily="50" charset="-127"/>
              </a:endParaRPr>
            </a:p>
          </p:txBody>
        </p:sp>
        <p:sp>
          <p:nvSpPr>
            <p:cNvPr id="10" name="TextBox 9"/>
            <p:cNvSpPr txBox="1"/>
            <p:nvPr/>
          </p:nvSpPr>
          <p:spPr>
            <a:xfrm>
              <a:off x="5041538" y="3068960"/>
              <a:ext cx="2842830" cy="1077218"/>
            </a:xfrm>
            <a:prstGeom prst="rect">
              <a:avLst/>
            </a:prstGeom>
            <a:noFill/>
          </p:spPr>
          <p:txBody>
            <a:bodyPr wrap="none" rtlCol="0">
              <a:spAutoFit/>
            </a:bodyPr>
            <a:lstStyle/>
            <a:p>
              <a:r>
                <a:rPr lang="en-US" altLang="ko-KR" sz="1600" dirty="0">
                  <a:solidFill>
                    <a:prstClr val="black"/>
                  </a:solidFill>
                  <a:latin typeface="맑은 고딕" pitchFamily="50" charset="-127"/>
                  <a:ea typeface="맑은 고딕" pitchFamily="50" charset="-127"/>
                </a:rPr>
                <a:t>call </a:t>
              </a:r>
              <a:r>
                <a:rPr lang="en-US" altLang="ko-KR" sz="1600" dirty="0">
                  <a:solidFill>
                    <a:prstClr val="black"/>
                  </a:solidFill>
                  <a:latin typeface="Courier" pitchFamily="49" charset="0"/>
                  <a:ea typeface="맑은 고딕" pitchFamily="50" charset="-127"/>
                </a:rPr>
                <a:t>lock()</a:t>
              </a:r>
            </a:p>
            <a:p>
              <a:r>
                <a:rPr lang="en-US" altLang="ko-KR" sz="1600" dirty="0">
                  <a:solidFill>
                    <a:prstClr val="black"/>
                  </a:solidFill>
                  <a:latin typeface="Courier" pitchFamily="49" charset="0"/>
                  <a:ea typeface="맑은 고딕" pitchFamily="50" charset="-127"/>
                </a:rPr>
                <a:t>while (flag == 1)</a:t>
              </a:r>
            </a:p>
            <a:p>
              <a:r>
                <a:rPr lang="en-US" altLang="ko-KR" sz="1600" dirty="0">
                  <a:solidFill>
                    <a:prstClr val="black"/>
                  </a:solidFill>
                  <a:latin typeface="Courier" pitchFamily="49" charset="0"/>
                  <a:ea typeface="맑은 고딕" pitchFamily="50" charset="-127"/>
                </a:rPr>
                <a:t>flag = 1;</a:t>
              </a:r>
            </a:p>
            <a:p>
              <a:r>
                <a:rPr lang="en-US" altLang="ko-KR" sz="1600" dirty="0">
                  <a:solidFill>
                    <a:prstClr val="black"/>
                  </a:solidFill>
                  <a:latin typeface="맑은 고딕" pitchFamily="50" charset="-127"/>
                  <a:ea typeface="맑은 고딕" pitchFamily="50" charset="-127"/>
                </a:rPr>
                <a:t>interrupt: switch to Thread 1</a:t>
              </a:r>
              <a:endParaRPr lang="ko-KR" altLang="en-US" sz="1600" dirty="0">
                <a:solidFill>
                  <a:prstClr val="black"/>
                </a:solidFill>
                <a:latin typeface="맑은 고딕" pitchFamily="50" charset="-127"/>
                <a:ea typeface="맑은 고딕" pitchFamily="50" charset="-127"/>
              </a:endParaRPr>
            </a:p>
          </p:txBody>
        </p:sp>
        <p:sp>
          <p:nvSpPr>
            <p:cNvPr id="11" name="TextBox 10"/>
            <p:cNvSpPr txBox="1"/>
            <p:nvPr/>
          </p:nvSpPr>
          <p:spPr>
            <a:xfrm>
              <a:off x="1421653" y="4149080"/>
              <a:ext cx="3366371" cy="338554"/>
            </a:xfrm>
            <a:prstGeom prst="rect">
              <a:avLst/>
            </a:prstGeom>
            <a:noFill/>
          </p:spPr>
          <p:txBody>
            <a:bodyPr wrap="none" rtlCol="0">
              <a:spAutoFit/>
            </a:bodyPr>
            <a:lstStyle/>
            <a:p>
              <a:r>
                <a:rPr lang="en-US" altLang="ko-KR" sz="1600" dirty="0">
                  <a:solidFill>
                    <a:prstClr val="black"/>
                  </a:solidFill>
                  <a:latin typeface="Courier" pitchFamily="49" charset="0"/>
                  <a:ea typeface="맑은 고딕" pitchFamily="50" charset="-127"/>
                </a:rPr>
                <a:t>flag = 1; </a:t>
              </a:r>
              <a:r>
                <a:rPr lang="en-US" altLang="ko-KR" sz="1600" dirty="0">
                  <a:solidFill>
                    <a:srgbClr val="00B0F0"/>
                  </a:solidFill>
                  <a:latin typeface="맑은 고딕" pitchFamily="50" charset="-127"/>
                  <a:ea typeface="맑은 고딕" pitchFamily="50" charset="-127"/>
                </a:rPr>
                <a:t>// set flag to 1 (too!)</a:t>
              </a:r>
              <a:endParaRPr lang="ko-KR" altLang="en-US" sz="1600" dirty="0">
                <a:solidFill>
                  <a:srgbClr val="00B0F0"/>
                </a:solidFill>
                <a:latin typeface="맑은 고딕" pitchFamily="50" charset="-127"/>
                <a:ea typeface="맑은 고딕" pitchFamily="50" charset="-127"/>
              </a:endParaRPr>
            </a:p>
          </p:txBody>
        </p:sp>
      </p:grpSp>
    </p:spTree>
    <p:extLst>
      <p:ext uri="{BB962C8B-B14F-4D97-AF65-F5344CB8AC3E}">
        <p14:creationId xmlns:p14="http://schemas.microsoft.com/office/powerpoint/2010/main" val="2784096365"/>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Test And Set (Atomic Exchange)</a:t>
            </a:r>
            <a:endParaRPr lang="ko-KR" altLang="en-US" dirty="0"/>
          </a:p>
        </p:txBody>
      </p:sp>
      <p:sp>
        <p:nvSpPr>
          <p:cNvPr id="3" name="내용 개체 틀 2"/>
          <p:cNvSpPr>
            <a:spLocks noGrp="1"/>
          </p:cNvSpPr>
          <p:nvPr>
            <p:ph idx="1"/>
          </p:nvPr>
        </p:nvSpPr>
        <p:spPr/>
        <p:txBody>
          <a:bodyPr/>
          <a:lstStyle/>
          <a:p>
            <a:r>
              <a:rPr lang="en-US" altLang="ko-KR" dirty="0"/>
              <a:t>An instruction to support the creation of simple locks</a:t>
            </a:r>
          </a:p>
          <a:p>
            <a:endParaRPr lang="en-US" altLang="ko-KR" dirty="0"/>
          </a:p>
          <a:p>
            <a:endParaRPr lang="en-US" altLang="ko-KR" dirty="0"/>
          </a:p>
          <a:p>
            <a:endParaRPr lang="en-US" altLang="ko-KR" dirty="0"/>
          </a:p>
          <a:p>
            <a:pPr lvl="1"/>
            <a:r>
              <a:rPr lang="en-US" altLang="ko-KR" b="1" dirty="0"/>
              <a:t>return</a:t>
            </a:r>
            <a:r>
              <a:rPr lang="en-US" altLang="ko-KR" dirty="0"/>
              <a:t>(testing) old value pointed to by the</a:t>
            </a:r>
            <a:r>
              <a:rPr lang="en-US" altLang="ko-KR" dirty="0">
                <a:latin typeface="Courier New" panose="02070309020205020404" pitchFamily="49" charset="0"/>
                <a:cs typeface="Courier New" panose="02070309020205020404" pitchFamily="49" charset="0"/>
              </a:rPr>
              <a:t> </a:t>
            </a:r>
            <a:r>
              <a:rPr lang="en-US" altLang="ko-KR" dirty="0" err="1">
                <a:latin typeface="Courier New" panose="02070309020205020404" pitchFamily="49" charset="0"/>
                <a:cs typeface="Courier New" panose="02070309020205020404" pitchFamily="49" charset="0"/>
              </a:rPr>
              <a:t>ptr</a:t>
            </a:r>
            <a:r>
              <a:rPr lang="en-US" altLang="ko-KR" dirty="0"/>
              <a:t>.</a:t>
            </a:r>
          </a:p>
          <a:p>
            <a:pPr lvl="1"/>
            <a:r>
              <a:rPr lang="en-US" altLang="ko-KR" i="1" dirty="0"/>
              <a:t>Simultaneously</a:t>
            </a:r>
            <a:r>
              <a:rPr lang="en-US" altLang="ko-KR" dirty="0"/>
              <a:t> </a:t>
            </a:r>
            <a:r>
              <a:rPr lang="en-US" altLang="ko-KR" b="1" dirty="0"/>
              <a:t>update</a:t>
            </a:r>
            <a:r>
              <a:rPr lang="en-US" altLang="ko-KR" dirty="0"/>
              <a:t>(setting) said value to </a:t>
            </a:r>
            <a:r>
              <a:rPr lang="en-US" altLang="ko-KR" dirty="0">
                <a:latin typeface="Courier New" panose="02070309020205020404" pitchFamily="49" charset="0"/>
                <a:cs typeface="Courier New" panose="02070309020205020404" pitchFamily="49" charset="0"/>
              </a:rPr>
              <a:t>new</a:t>
            </a:r>
            <a:r>
              <a:rPr lang="en-US" altLang="ko-KR" dirty="0"/>
              <a:t>.</a:t>
            </a:r>
          </a:p>
          <a:p>
            <a:pPr lvl="1"/>
            <a:r>
              <a:rPr lang="en-US" altLang="ko-KR" dirty="0"/>
              <a:t>This sequence of operations is </a:t>
            </a:r>
            <a:r>
              <a:rPr lang="en-US" altLang="ko-KR" dirty="0">
                <a:solidFill>
                  <a:schemeClr val="accent6">
                    <a:lumMod val="75000"/>
                  </a:schemeClr>
                </a:solidFill>
              </a:rPr>
              <a:t>performed atomically</a:t>
            </a:r>
            <a:r>
              <a:rPr lang="en-US" altLang="ko-KR" dirty="0"/>
              <a:t>.</a:t>
            </a:r>
          </a:p>
          <a:p>
            <a:pPr lvl="1"/>
            <a:endParaRPr lang="en-US" altLang="ko-KR" dirty="0"/>
          </a:p>
          <a:p>
            <a:pPr lvl="1"/>
            <a:endParaRPr lang="en-US" altLang="ko-KR" dirty="0"/>
          </a:p>
          <a:p>
            <a:pPr lvl="1"/>
            <a:endParaRPr lang="en-US" altLang="ko-KR" dirty="0"/>
          </a:p>
          <a:p>
            <a:pPr lvl="1"/>
            <a:endParaRPr lang="en-US" altLang="ko-KR"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12</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TextBox 6"/>
          <p:cNvSpPr txBox="1"/>
          <p:nvPr/>
        </p:nvSpPr>
        <p:spPr>
          <a:xfrm>
            <a:off x="971600" y="1628800"/>
            <a:ext cx="6804756" cy="1169551"/>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TestAndSet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new)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old =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fetch old value at </a:t>
            </a:r>
            <a:r>
              <a:rPr lang="en-US" altLang="ko-KR" sz="1400" dirty="0" err="1">
                <a:solidFill>
                  <a:srgbClr val="00B0F0"/>
                </a:solidFill>
                <a:latin typeface="Courier New" pitchFamily="49" charset="0"/>
                <a:ea typeface="맑은 고딕" pitchFamily="50" charset="-127"/>
                <a:cs typeface="Courier New" pitchFamily="49" charset="0"/>
              </a:rPr>
              <a:t>ptr</a:t>
            </a:r>
            <a:endParaRPr lang="en-US" altLang="ko-KR" sz="1400" dirty="0">
              <a:solidFill>
                <a:srgbClr val="00B0F0"/>
              </a:solidFill>
              <a:latin typeface="Courier New" pitchFamily="49" charset="0"/>
              <a:ea typeface="맑은 고딕" pitchFamily="50" charset="-127"/>
              <a:cs typeface="Courier New" pitchFamily="49" charset="0"/>
            </a:endParaRP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 new;	</a:t>
            </a:r>
            <a:r>
              <a:rPr lang="en-US" altLang="ko-KR" sz="1400" dirty="0">
                <a:solidFill>
                  <a:srgbClr val="00B0F0"/>
                </a:solidFill>
                <a:latin typeface="Courier New" pitchFamily="49" charset="0"/>
                <a:ea typeface="맑은 고딕" pitchFamily="50" charset="-127"/>
                <a:cs typeface="Courier New" pitchFamily="49" charset="0"/>
              </a:rPr>
              <a:t>// store ‘new’ into </a:t>
            </a:r>
            <a:r>
              <a:rPr lang="en-US" altLang="ko-KR" sz="1400" dirty="0" err="1">
                <a:solidFill>
                  <a:srgbClr val="00B0F0"/>
                </a:solidFill>
                <a:latin typeface="Courier New" pitchFamily="49" charset="0"/>
                <a:ea typeface="맑은 고딕" pitchFamily="50" charset="-127"/>
                <a:cs typeface="Courier New" pitchFamily="49" charset="0"/>
              </a:rPr>
              <a:t>ptr</a:t>
            </a:r>
            <a:endParaRPr lang="en-US" altLang="ko-KR" sz="1400" dirty="0">
              <a:solidFill>
                <a:srgbClr val="00B0F0"/>
              </a:solidFill>
              <a:latin typeface="Courier New" pitchFamily="49" charset="0"/>
              <a:ea typeface="맑은 고딕" pitchFamily="50" charset="-127"/>
              <a:cs typeface="Courier New" pitchFamily="49" charset="0"/>
            </a:endParaRP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old;	</a:t>
            </a:r>
            <a:r>
              <a:rPr lang="en-US" altLang="ko-KR" sz="1400" dirty="0">
                <a:solidFill>
                  <a:srgbClr val="00B0F0"/>
                </a:solidFill>
                <a:latin typeface="Courier New" pitchFamily="49" charset="0"/>
                <a:ea typeface="맑은 고딕" pitchFamily="50" charset="-127"/>
                <a:cs typeface="Courier New" pitchFamily="49" charset="0"/>
              </a:rPr>
              <a:t>// return the old value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Tree>
    <p:extLst>
      <p:ext uri="{BB962C8B-B14F-4D97-AF65-F5344CB8AC3E}">
        <p14:creationId xmlns:p14="http://schemas.microsoft.com/office/powerpoint/2010/main" val="3316264666"/>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Spin Lock using test-and-set</a:t>
            </a:r>
            <a:endParaRPr lang="ko-KR" altLang="en-US" dirty="0"/>
          </a:p>
        </p:txBody>
      </p:sp>
      <p:sp>
        <p:nvSpPr>
          <p:cNvPr id="3" name="내용 개체 틀 2"/>
          <p:cNvSpPr>
            <a:spLocks noGrp="1"/>
          </p:cNvSpPr>
          <p:nvPr>
            <p:ph idx="1"/>
          </p:nvPr>
        </p:nvSpPr>
        <p:spPr/>
        <p:txBody>
          <a:bodyPr/>
          <a:lstStyle/>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pPr lvl="1"/>
            <a:r>
              <a:rPr lang="en-US" altLang="ko-KR" b="1" dirty="0"/>
              <a:t>Note</a:t>
            </a:r>
            <a:r>
              <a:rPr lang="en-US" altLang="ko-KR" dirty="0"/>
              <a:t>: To work correctly on </a:t>
            </a:r>
            <a:r>
              <a:rPr lang="en-US" altLang="ko-KR" i="1" dirty="0"/>
              <a:t>a single processor</a:t>
            </a:r>
            <a:r>
              <a:rPr lang="en-US" altLang="ko-KR" dirty="0"/>
              <a:t>, it requires </a:t>
            </a:r>
            <a:r>
              <a:rPr lang="en-US" altLang="ko-KR" u="sng" dirty="0"/>
              <a:t>a preemptive scheduler</a:t>
            </a:r>
            <a:r>
              <a:rPr lang="en-US" altLang="ko-KR" dirty="0"/>
              <a: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971600" y="980728"/>
            <a:ext cx="6912768" cy="3970318"/>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__</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flag;</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0 indicates that lock is available,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1 that it is held</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lock-&gt;flag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TestAndSet</a:t>
            </a:r>
            <a:r>
              <a:rPr lang="en-US" altLang="ko-KR" sz="1400" dirty="0">
                <a:solidFill>
                  <a:prstClr val="black"/>
                </a:solidFill>
                <a:latin typeface="Courier New" pitchFamily="49" charset="0"/>
                <a:ea typeface="맑은 고딕" pitchFamily="50" charset="-127"/>
                <a:cs typeface="Courier New" pitchFamily="49" charset="0"/>
              </a:rPr>
              <a:t>(&amp;lock-&gt;flag,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endParaRPr lang="en-US" altLang="ko-KR" sz="1400" dirty="0">
              <a:solidFill>
                <a:srgbClr val="00B0F0"/>
              </a:solidFill>
              <a:latin typeface="Courier New" pitchFamily="49" charset="0"/>
              <a:ea typeface="맑은 고딕" pitchFamily="50" charset="-127"/>
              <a:cs typeface="Courier New" pitchFamily="49" charset="0"/>
            </a:endParaRP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00B0F0"/>
                </a:solidFill>
                <a:latin typeface="Courier New" pitchFamily="49" charset="0"/>
                <a:ea typeface="맑은 고딕" pitchFamily="50" charset="-127"/>
                <a:cs typeface="Courier New" pitchFamily="49" charset="0"/>
              </a:rPr>
              <a:t>// spin-wait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unlock(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lock-&gt;flag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Tree>
    <p:extLst>
      <p:ext uri="{BB962C8B-B14F-4D97-AF65-F5344CB8AC3E}">
        <p14:creationId xmlns:p14="http://schemas.microsoft.com/office/powerpoint/2010/main" val="2870207399"/>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Evaluating Spin Locks</a:t>
            </a:r>
            <a:endParaRPr lang="ko-KR" altLang="en-US" dirty="0"/>
          </a:p>
        </p:txBody>
      </p:sp>
      <p:sp>
        <p:nvSpPr>
          <p:cNvPr id="3" name="내용 개체 틀 2"/>
          <p:cNvSpPr>
            <a:spLocks noGrp="1"/>
          </p:cNvSpPr>
          <p:nvPr>
            <p:ph idx="1"/>
          </p:nvPr>
        </p:nvSpPr>
        <p:spPr/>
        <p:txBody>
          <a:bodyPr/>
          <a:lstStyle/>
          <a:p>
            <a:r>
              <a:rPr lang="en-US" altLang="ko-KR" b="1" dirty="0"/>
              <a:t>Correctness</a:t>
            </a:r>
            <a:r>
              <a:rPr lang="en-US" altLang="ko-KR" dirty="0"/>
              <a:t>: yes</a:t>
            </a:r>
          </a:p>
          <a:p>
            <a:pPr lvl="1"/>
            <a:r>
              <a:rPr lang="en-US" altLang="ko-KR" dirty="0"/>
              <a:t>The spin lock only allows a single thread to entry the critical section.</a:t>
            </a:r>
          </a:p>
          <a:p>
            <a:pPr lvl="1"/>
            <a:endParaRPr lang="en-US" altLang="ko-KR" dirty="0"/>
          </a:p>
          <a:p>
            <a:r>
              <a:rPr lang="en-US" altLang="ko-KR" b="1" dirty="0"/>
              <a:t>Fairness</a:t>
            </a:r>
            <a:r>
              <a:rPr lang="en-US" altLang="ko-KR" dirty="0"/>
              <a:t>: no</a:t>
            </a:r>
          </a:p>
          <a:p>
            <a:pPr lvl="1"/>
            <a:r>
              <a:rPr lang="en-US" altLang="ko-KR" dirty="0"/>
              <a:t>Spin locks </a:t>
            </a:r>
            <a:r>
              <a:rPr lang="en-US" altLang="ko-KR" u="sng" dirty="0"/>
              <a:t>don’t provide any fairness</a:t>
            </a:r>
            <a:r>
              <a:rPr lang="en-US" altLang="ko-KR" dirty="0"/>
              <a:t> guarantees.</a:t>
            </a:r>
          </a:p>
          <a:p>
            <a:pPr lvl="1"/>
            <a:r>
              <a:rPr lang="en-US" altLang="ko-KR" dirty="0"/>
              <a:t>Indeed, a thread spinning may spin </a:t>
            </a:r>
            <a:r>
              <a:rPr lang="en-US" altLang="ko-KR" i="1" dirty="0"/>
              <a:t>forever</a:t>
            </a:r>
            <a:r>
              <a:rPr lang="en-US" altLang="ko-KR" dirty="0"/>
              <a:t>.</a:t>
            </a:r>
          </a:p>
          <a:p>
            <a:pPr lvl="1"/>
            <a:endParaRPr lang="en-US" altLang="ko-KR" dirty="0"/>
          </a:p>
          <a:p>
            <a:r>
              <a:rPr lang="en-US" altLang="ko-KR" b="1" dirty="0"/>
              <a:t>Performance</a:t>
            </a:r>
            <a:r>
              <a:rPr lang="en-US" altLang="ko-KR" dirty="0"/>
              <a:t>:</a:t>
            </a:r>
          </a:p>
          <a:p>
            <a:pPr lvl="1"/>
            <a:r>
              <a:rPr lang="en-US" altLang="ko-KR" dirty="0"/>
              <a:t>In the single CPU, performance overheads can be quire </a:t>
            </a:r>
            <a:r>
              <a:rPr lang="en-US" altLang="ko-KR" i="1" dirty="0"/>
              <a:t>painful</a:t>
            </a:r>
            <a:r>
              <a:rPr lang="en-US" altLang="ko-KR" dirty="0"/>
              <a:t>.</a:t>
            </a:r>
          </a:p>
          <a:p>
            <a:pPr lvl="1"/>
            <a:r>
              <a:rPr lang="en-US" altLang="ko-KR" dirty="0"/>
              <a:t>If the number of threads roughly equals the number of CPUs, spin locks work </a:t>
            </a:r>
            <a:r>
              <a:rPr lang="en-US" altLang="ko-KR" i="1" dirty="0"/>
              <a:t>reasonably well</a:t>
            </a:r>
            <a:r>
              <a:rPr lang="en-US" altLang="ko-KR" dirty="0"/>
              <a: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307636859"/>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Compare-And-Swap (SPARC)</a:t>
            </a:r>
            <a:endParaRPr lang="ko-KR" altLang="en-US" dirty="0"/>
          </a:p>
        </p:txBody>
      </p:sp>
      <p:sp>
        <p:nvSpPr>
          <p:cNvPr id="3" name="내용 개체 틀 2"/>
          <p:cNvSpPr>
            <a:spLocks noGrp="1"/>
          </p:cNvSpPr>
          <p:nvPr>
            <p:ph idx="1"/>
          </p:nvPr>
        </p:nvSpPr>
        <p:spPr/>
        <p:txBody>
          <a:bodyPr/>
          <a:lstStyle/>
          <a:p>
            <a:r>
              <a:rPr lang="en-US" altLang="ko-KR" dirty="0"/>
              <a:t>Test whether the value at the address(</a:t>
            </a:r>
            <a:r>
              <a:rPr lang="en-US" altLang="ko-KR" dirty="0" err="1">
                <a:latin typeface="Courier New" panose="02070309020205020404" pitchFamily="49" charset="0"/>
                <a:cs typeface="Courier New" panose="02070309020205020404" pitchFamily="49" charset="0"/>
              </a:rPr>
              <a:t>ptr</a:t>
            </a:r>
            <a:r>
              <a:rPr lang="en-US" altLang="ko-KR" dirty="0"/>
              <a:t>) is equal to </a:t>
            </a:r>
            <a:r>
              <a:rPr lang="en-US" altLang="ko-KR" dirty="0">
                <a:latin typeface="Courier New" panose="02070309020205020404" pitchFamily="49" charset="0"/>
                <a:cs typeface="Courier New" panose="02070309020205020404" pitchFamily="49" charset="0"/>
              </a:rPr>
              <a:t>expected</a:t>
            </a:r>
            <a:r>
              <a:rPr lang="en-US" altLang="ko-KR" dirty="0"/>
              <a:t>.</a:t>
            </a:r>
          </a:p>
          <a:p>
            <a:pPr lvl="1"/>
            <a:r>
              <a:rPr lang="en-US" altLang="ko-KR" i="1" dirty="0"/>
              <a:t>If so</a:t>
            </a:r>
            <a:r>
              <a:rPr lang="en-US" altLang="ko-KR" dirty="0"/>
              <a:t>, </a:t>
            </a:r>
            <a:r>
              <a:rPr lang="en-US" altLang="ko-KR" dirty="0">
                <a:solidFill>
                  <a:schemeClr val="accent6">
                    <a:lumMod val="75000"/>
                  </a:schemeClr>
                </a:solidFill>
              </a:rPr>
              <a:t>update</a:t>
            </a:r>
            <a:r>
              <a:rPr lang="en-US" altLang="ko-KR" dirty="0"/>
              <a:t> the memory location pointed to by</a:t>
            </a:r>
            <a:r>
              <a:rPr lang="en-US" altLang="ko-KR" dirty="0">
                <a:latin typeface="Courier New" panose="02070309020205020404" pitchFamily="49" charset="0"/>
                <a:cs typeface="Courier New" panose="02070309020205020404" pitchFamily="49" charset="0"/>
              </a:rPr>
              <a:t> </a:t>
            </a:r>
            <a:r>
              <a:rPr lang="en-US" altLang="ko-KR" dirty="0" err="1">
                <a:latin typeface="Courier New" panose="02070309020205020404" pitchFamily="49" charset="0"/>
                <a:cs typeface="Courier New" panose="02070309020205020404" pitchFamily="49" charset="0"/>
              </a:rPr>
              <a:t>ptr</a:t>
            </a:r>
            <a:r>
              <a:rPr lang="en-US" altLang="ko-KR" dirty="0">
                <a:latin typeface="Courier New" panose="02070309020205020404" pitchFamily="49" charset="0"/>
                <a:cs typeface="Courier New" panose="02070309020205020404" pitchFamily="49" charset="0"/>
              </a:rPr>
              <a:t> </a:t>
            </a:r>
            <a:r>
              <a:rPr lang="en-US" altLang="ko-KR" dirty="0"/>
              <a:t>with the </a:t>
            </a:r>
            <a:r>
              <a:rPr lang="en-US" altLang="ko-KR" dirty="0">
                <a:latin typeface="Courier New" panose="02070309020205020404" pitchFamily="49" charset="0"/>
                <a:cs typeface="Courier New" panose="02070309020205020404" pitchFamily="49" charset="0"/>
              </a:rPr>
              <a:t>new</a:t>
            </a:r>
            <a:r>
              <a:rPr lang="en-US" altLang="ko-KR" dirty="0"/>
              <a:t> value.</a:t>
            </a:r>
          </a:p>
          <a:p>
            <a:pPr lvl="1"/>
            <a:r>
              <a:rPr lang="en-US" altLang="ko-KR" i="1" dirty="0"/>
              <a:t>In either case</a:t>
            </a:r>
            <a:r>
              <a:rPr lang="en-US" altLang="ko-KR" dirty="0"/>
              <a:t>, </a:t>
            </a:r>
            <a:r>
              <a:rPr lang="en-US" altLang="ko-KR" dirty="0">
                <a:solidFill>
                  <a:schemeClr val="accent6">
                    <a:lumMod val="75000"/>
                  </a:schemeClr>
                </a:solidFill>
              </a:rPr>
              <a:t>return</a:t>
            </a:r>
            <a:r>
              <a:rPr lang="en-US" altLang="ko-KR" dirty="0"/>
              <a:t> the actual value at that memory location.</a:t>
            </a: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1331640" y="2996952"/>
            <a:ext cx="6462718" cy="1384995"/>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CompareAndSwap</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expected,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new)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actual =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(actual == expected)</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 new;</a:t>
            </a:r>
            <a:endParaRPr lang="en-US" altLang="ko-KR" sz="1400" dirty="0">
              <a:solidFill>
                <a:srgbClr val="00B0F0"/>
              </a:solidFill>
              <a:latin typeface="Courier New" pitchFamily="49" charset="0"/>
              <a:ea typeface="맑은 고딕" pitchFamily="50" charset="-127"/>
              <a:cs typeface="Courier New" pitchFamily="49" charset="0"/>
            </a:endParaRP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actual;</a:t>
            </a:r>
            <a:endParaRPr lang="en-US" altLang="ko-KR" sz="1400" dirty="0">
              <a:solidFill>
                <a:srgbClr val="00B0F0"/>
              </a:solidFill>
              <a:latin typeface="Courier New" pitchFamily="49" charset="0"/>
              <a:ea typeface="맑은 고딕" pitchFamily="50" charset="-127"/>
              <a:cs typeface="Courier New" pitchFamily="49" charset="0"/>
            </a:endParaRP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2004734" y="4381947"/>
            <a:ext cx="5159554"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Compare-and-Swap hardware atomic instruction (C-style)</a:t>
            </a:r>
            <a:endParaRPr lang="ko-KR" altLang="en-US" sz="1400" b="1" dirty="0">
              <a:solidFill>
                <a:prstClr val="black"/>
              </a:solidFill>
              <a:latin typeface="맑은 고딕" pitchFamily="50" charset="-127"/>
              <a:ea typeface="맑은 고딕" pitchFamily="50" charset="-127"/>
            </a:endParaRPr>
          </a:p>
        </p:txBody>
      </p:sp>
      <p:sp>
        <p:nvSpPr>
          <p:cNvPr id="8" name="TextBox 7"/>
          <p:cNvSpPr txBox="1"/>
          <p:nvPr/>
        </p:nvSpPr>
        <p:spPr>
          <a:xfrm>
            <a:off x="1331640" y="5030019"/>
            <a:ext cx="6462718" cy="954107"/>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CompareAndSwap</a:t>
            </a:r>
            <a:r>
              <a:rPr lang="en-US" altLang="ko-KR" sz="1400" dirty="0">
                <a:solidFill>
                  <a:prstClr val="black"/>
                </a:solidFill>
                <a:latin typeface="Courier New" pitchFamily="49" charset="0"/>
                <a:ea typeface="맑은 고딕" pitchFamily="50" charset="-127"/>
                <a:cs typeface="Courier New" pitchFamily="49" charset="0"/>
              </a:rPr>
              <a:t>(&amp;lock-&gt;flag,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00B0F0"/>
                </a:solidFill>
                <a:latin typeface="Courier New" pitchFamily="49" charset="0"/>
                <a:ea typeface="맑은 고딕" pitchFamily="50" charset="-127"/>
                <a:cs typeface="Courier New" pitchFamily="49" charset="0"/>
              </a:rPr>
              <a:t>// spin</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9" name="TextBox 8"/>
          <p:cNvSpPr txBox="1"/>
          <p:nvPr/>
        </p:nvSpPr>
        <p:spPr>
          <a:xfrm>
            <a:off x="2885160" y="5984126"/>
            <a:ext cx="3105530"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Spin lock with compare-and-swap</a:t>
            </a:r>
            <a:endParaRPr lang="ko-KR" altLang="en-US" sz="14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211406485"/>
      </p:ext>
    </p:extLst>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Compare-And-Exchange</a:t>
            </a:r>
            <a:r>
              <a:rPr lang="ko-KR" altLang="en-US" dirty="0"/>
              <a:t> </a:t>
            </a:r>
            <a:r>
              <a:rPr lang="en-US" altLang="ko-KR" dirty="0"/>
              <a:t>(x86)</a:t>
            </a:r>
            <a:endParaRPr lang="ko-KR" altLang="en-US" dirty="0"/>
          </a:p>
        </p:txBody>
      </p:sp>
      <p:sp>
        <p:nvSpPr>
          <p:cNvPr id="3" name="내용 개체 틀 2"/>
          <p:cNvSpPr>
            <a:spLocks noGrp="1"/>
          </p:cNvSpPr>
          <p:nvPr>
            <p:ph idx="1"/>
          </p:nvPr>
        </p:nvSpPr>
        <p:spPr/>
        <p:txBody>
          <a:bodyPr/>
          <a:lstStyle/>
          <a:p>
            <a:r>
              <a:rPr lang="en-US" altLang="ko-KR" dirty="0"/>
              <a:t>C-callable x86-version of compare-and-swap</a:t>
            </a: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8" name="TextBox 7"/>
          <p:cNvSpPr txBox="1"/>
          <p:nvPr/>
        </p:nvSpPr>
        <p:spPr>
          <a:xfrm>
            <a:off x="1115616" y="1484784"/>
            <a:ext cx="6462718" cy="2893100"/>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char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CompareAndSwap</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old,</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new)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unsigned char </a:t>
            </a:r>
            <a:r>
              <a:rPr lang="en-US" altLang="ko-KR" sz="1400" dirty="0">
                <a:solidFill>
                  <a:prstClr val="black"/>
                </a:solidFill>
                <a:latin typeface="Courier New" pitchFamily="49" charset="0"/>
                <a:ea typeface="맑은 고딕" pitchFamily="50" charset="-127"/>
                <a:cs typeface="Courier New" pitchFamily="49" charset="0"/>
              </a:rPr>
              <a:t>ret;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Note that </a:t>
            </a:r>
            <a:r>
              <a:rPr lang="en-US" altLang="ko-KR" sz="1400" dirty="0" err="1">
                <a:solidFill>
                  <a:srgbClr val="00B0F0"/>
                </a:solidFill>
                <a:latin typeface="Courier New" pitchFamily="49" charset="0"/>
                <a:ea typeface="맑은 고딕" pitchFamily="50" charset="-127"/>
                <a:cs typeface="Courier New" pitchFamily="49" charset="0"/>
              </a:rPr>
              <a:t>sete</a:t>
            </a:r>
            <a:r>
              <a:rPr lang="en-US" altLang="ko-KR" sz="1400" dirty="0">
                <a:solidFill>
                  <a:srgbClr val="00B0F0"/>
                </a:solidFill>
                <a:latin typeface="Courier New" pitchFamily="49" charset="0"/>
                <a:ea typeface="맑은 고딕" pitchFamily="50" charset="-127"/>
                <a:cs typeface="Courier New" pitchFamily="49" charset="0"/>
              </a:rPr>
              <a:t> sets a ’byte’ not the word</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__</a:t>
            </a:r>
            <a:r>
              <a:rPr lang="en-US" altLang="ko-KR" sz="1400" dirty="0" err="1">
                <a:solidFill>
                  <a:prstClr val="black"/>
                </a:solidFill>
                <a:latin typeface="Courier New" pitchFamily="49" charset="0"/>
                <a:ea typeface="맑은 고딕" pitchFamily="50" charset="-127"/>
                <a:cs typeface="Courier New" pitchFamily="49" charset="0"/>
              </a:rPr>
              <a:t>asm</a:t>
            </a:r>
            <a:r>
              <a:rPr lang="en-US" altLang="ko-KR" sz="1400" dirty="0">
                <a:solidFill>
                  <a:prstClr val="black"/>
                </a:solidFill>
                <a:latin typeface="Courier New" pitchFamily="49" charset="0"/>
                <a:ea typeface="맑은 고딕" pitchFamily="50" charset="-127"/>
                <a:cs typeface="Courier New" pitchFamily="49" charset="0"/>
              </a:rPr>
              <a:t>__ __volatile__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lock\n"</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cmpxchgl</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2</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\n"</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prstClr val="black"/>
                </a:solidFill>
                <a:latin typeface="Courier New" pitchFamily="49" charset="0"/>
                <a:ea typeface="맑은 고딕" pitchFamily="50" charset="-127"/>
                <a:cs typeface="Courier New" pitchFamily="49" charset="0"/>
              </a:rPr>
              <a:t>sete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\n"</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"=q" (ret), "=m"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"r" (new), "m"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 (old)</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"memory");</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chemeClr val="accent6">
                    <a:lumMod val="75000"/>
                  </a:schemeClr>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ret;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Tree>
    <p:extLst>
      <p:ext uri="{BB962C8B-B14F-4D97-AF65-F5344CB8AC3E}">
        <p14:creationId xmlns:p14="http://schemas.microsoft.com/office/powerpoint/2010/main" val="3146713655"/>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Load-Linked and Store-Conditional (MIPS)</a:t>
            </a:r>
            <a:endParaRPr lang="ko-KR" altLang="en-US" dirty="0"/>
          </a:p>
        </p:txBody>
      </p:sp>
      <p:sp>
        <p:nvSpPr>
          <p:cNvPr id="3" name="내용 개체 틀 2"/>
          <p:cNvSpPr>
            <a:spLocks noGrp="1"/>
          </p:cNvSpPr>
          <p:nvPr>
            <p:ph idx="1"/>
          </p:nvPr>
        </p:nvSpPr>
        <p:spPr/>
        <p:txBody>
          <a:bodyPr/>
          <a:lstStyle/>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pPr lvl="1"/>
            <a:r>
              <a:rPr lang="en-US" altLang="ko-KR" dirty="0"/>
              <a:t>The store-conditional </a:t>
            </a:r>
            <a:r>
              <a:rPr lang="en-US" altLang="ko-KR" i="1" dirty="0"/>
              <a:t>only succeeds </a:t>
            </a:r>
            <a:r>
              <a:rPr lang="en-US" altLang="ko-KR" dirty="0"/>
              <a:t>if </a:t>
            </a:r>
            <a:r>
              <a:rPr lang="en-US" altLang="ko-KR" dirty="0">
                <a:solidFill>
                  <a:schemeClr val="accent6">
                    <a:lumMod val="75000"/>
                  </a:schemeClr>
                </a:solidFill>
              </a:rPr>
              <a:t>no intermittent store</a:t>
            </a:r>
            <a:r>
              <a:rPr lang="en-US" altLang="ko-KR" dirty="0"/>
              <a:t> to the address has taken place.</a:t>
            </a:r>
          </a:p>
          <a:p>
            <a:pPr lvl="2"/>
            <a:r>
              <a:rPr lang="en-US" altLang="ko-KR" b="1" dirty="0"/>
              <a:t>success</a:t>
            </a:r>
            <a:r>
              <a:rPr lang="en-US" altLang="ko-KR" dirty="0"/>
              <a:t>: return 1 and </a:t>
            </a:r>
            <a:r>
              <a:rPr lang="en-US" altLang="ko-KR" u="sng" dirty="0"/>
              <a:t>update</a:t>
            </a:r>
            <a:r>
              <a:rPr lang="en-US" altLang="ko-KR" dirty="0"/>
              <a:t> the value at </a:t>
            </a:r>
            <a:r>
              <a:rPr lang="en-US" altLang="ko-KR" dirty="0" err="1">
                <a:latin typeface="Courier New" panose="02070309020205020404" pitchFamily="49" charset="0"/>
                <a:cs typeface="Courier New" panose="02070309020205020404" pitchFamily="49" charset="0"/>
              </a:rPr>
              <a:t>ptr</a:t>
            </a:r>
            <a:r>
              <a:rPr lang="en-US" altLang="ko-KR" dirty="0"/>
              <a:t> to </a:t>
            </a:r>
            <a:r>
              <a:rPr lang="en-US" altLang="ko-KR" dirty="0">
                <a:latin typeface="Courier New" panose="02070309020205020404" pitchFamily="49" charset="0"/>
                <a:cs typeface="Courier New" panose="02070309020205020404" pitchFamily="49" charset="0"/>
              </a:rPr>
              <a:t>value</a:t>
            </a:r>
            <a:r>
              <a:rPr lang="en-US" altLang="ko-KR" dirty="0"/>
              <a:t>.</a:t>
            </a:r>
          </a:p>
          <a:p>
            <a:pPr lvl="2"/>
            <a:r>
              <a:rPr lang="en-US" altLang="ko-KR" b="1" dirty="0"/>
              <a:t>fail</a:t>
            </a:r>
            <a:r>
              <a:rPr lang="en-US" altLang="ko-KR" dirty="0"/>
              <a:t>: the value at </a:t>
            </a:r>
            <a:r>
              <a:rPr lang="en-US" altLang="ko-KR" dirty="0" err="1">
                <a:latin typeface="Courier New" panose="02070309020205020404" pitchFamily="49" charset="0"/>
                <a:cs typeface="Courier New" panose="02070309020205020404" pitchFamily="49" charset="0"/>
              </a:rPr>
              <a:t>ptr</a:t>
            </a:r>
            <a:r>
              <a:rPr lang="en-US" altLang="ko-KR" dirty="0"/>
              <a:t> is </a:t>
            </a:r>
            <a:r>
              <a:rPr lang="en-US" altLang="ko-KR" u="sng" dirty="0"/>
              <a:t>not updates</a:t>
            </a:r>
            <a:r>
              <a:rPr lang="en-US" altLang="ko-KR" dirty="0"/>
              <a:t> and 0 is returned.</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395536" y="1052736"/>
            <a:ext cx="8352928" cy="2677656"/>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LoadLinked</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StoreConditional</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value)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(no one has updated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since the </a:t>
            </a:r>
            <a:r>
              <a:rPr lang="en-US" altLang="ko-KR" sz="1400" dirty="0" err="1">
                <a:solidFill>
                  <a:prstClr val="black"/>
                </a:solidFill>
                <a:latin typeface="Courier New" pitchFamily="49" charset="0"/>
                <a:ea typeface="맑은 고딕" pitchFamily="50" charset="-127"/>
                <a:cs typeface="Courier New" pitchFamily="49" charset="0"/>
              </a:rPr>
              <a:t>LoadLinked</a:t>
            </a:r>
            <a:r>
              <a:rPr lang="en-US" altLang="ko-KR" sz="1400" dirty="0">
                <a:solidFill>
                  <a:prstClr val="black"/>
                </a:solidFill>
                <a:latin typeface="Courier New" pitchFamily="49" charset="0"/>
                <a:ea typeface="맑은 고딕" pitchFamily="50" charset="-127"/>
                <a:cs typeface="Courier New" pitchFamily="49" charset="0"/>
              </a:rPr>
              <a:t> to this address)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 value;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success!</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79646"/>
                </a:solidFill>
                <a:latin typeface="Courier New" pitchFamily="49" charset="0"/>
                <a:ea typeface="맑은 고딕" pitchFamily="50" charset="-127"/>
                <a:cs typeface="Courier New" pitchFamily="49" charset="0"/>
              </a:rPr>
              <a:t>else</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failed to update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3025575" y="3738518"/>
            <a:ext cx="3130601"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Load-linked And Store-conditional</a:t>
            </a:r>
            <a:endParaRPr lang="ko-KR" altLang="en-US" sz="14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2645160316"/>
      </p:ext>
    </p:extLst>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Load-Linked and Store-Conditional (Cont.)</a:t>
            </a:r>
            <a:endParaRPr lang="ko-KR" altLang="en-US" dirty="0"/>
          </a:p>
        </p:txBody>
      </p:sp>
      <p:sp>
        <p:nvSpPr>
          <p:cNvPr id="3" name="내용 개체 틀 2"/>
          <p:cNvSpPr>
            <a:spLocks noGrp="1"/>
          </p:cNvSpPr>
          <p:nvPr>
            <p:ph idx="1"/>
          </p:nvPr>
        </p:nvSpPr>
        <p:spPr/>
        <p:txBody>
          <a:bodyPr/>
          <a:lstStyle/>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395536" y="1052736"/>
            <a:ext cx="8352928" cy="2893100"/>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LoadLinked</a:t>
            </a:r>
            <a:r>
              <a:rPr lang="en-US" altLang="ko-KR" sz="1400" dirty="0">
                <a:solidFill>
                  <a:prstClr val="black"/>
                </a:solidFill>
                <a:latin typeface="Courier New" pitchFamily="49" charset="0"/>
                <a:ea typeface="맑은 고딕" pitchFamily="50" charset="-127"/>
                <a:cs typeface="Courier New" pitchFamily="49" charset="0"/>
              </a:rPr>
              <a:t>(&amp;lock-&gt;flag)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00B0F0"/>
                </a:solidFill>
                <a:latin typeface="Courier New" pitchFamily="49" charset="0"/>
                <a:ea typeface="맑은 고딕" pitchFamily="50" charset="-127"/>
                <a:cs typeface="Courier New" pitchFamily="49" charset="0"/>
              </a:rPr>
              <a:t>// spin until it’s zero</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StoreConditional</a:t>
            </a:r>
            <a:r>
              <a:rPr lang="en-US" altLang="ko-KR" sz="1400" dirty="0">
                <a:solidFill>
                  <a:prstClr val="black"/>
                </a:solidFill>
                <a:latin typeface="Courier New" pitchFamily="49" charset="0"/>
                <a:ea typeface="맑은 고딕" pitchFamily="50" charset="-127"/>
                <a:cs typeface="Courier New" pitchFamily="49" charset="0"/>
              </a:rPr>
              <a:t>(&amp;lock-&gt;flag,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if set-it-to-1 was a success: all done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otherwise: try it all over again</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unlock(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lock-&gt;flag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3043777" y="3933056"/>
            <a:ext cx="2608343"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Using LL/SC To Build A Lock</a:t>
            </a:r>
            <a:endParaRPr lang="ko-KR" altLang="en-US" sz="1400" b="1" dirty="0">
              <a:solidFill>
                <a:prstClr val="black"/>
              </a:solidFill>
              <a:latin typeface="맑은 고딕" pitchFamily="50" charset="-127"/>
              <a:ea typeface="맑은 고딕" pitchFamily="50" charset="-127"/>
            </a:endParaRPr>
          </a:p>
        </p:txBody>
      </p:sp>
      <p:sp>
        <p:nvSpPr>
          <p:cNvPr id="8" name="TextBox 7"/>
          <p:cNvSpPr txBox="1"/>
          <p:nvPr/>
        </p:nvSpPr>
        <p:spPr>
          <a:xfrm>
            <a:off x="395536" y="4653136"/>
            <a:ext cx="8352928" cy="954107"/>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chemeClr val="accent6">
                    <a:lumMod val="75000"/>
                  </a:schemeClr>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LoadLinked</a:t>
            </a:r>
            <a:r>
              <a:rPr lang="en-US" altLang="ko-KR" sz="1400" dirty="0">
                <a:solidFill>
                  <a:prstClr val="black"/>
                </a:solidFill>
                <a:latin typeface="Courier New" pitchFamily="49" charset="0"/>
                <a:ea typeface="맑은 고딕" pitchFamily="50" charset="-127"/>
                <a:cs typeface="Courier New" pitchFamily="49" charset="0"/>
              </a:rPr>
              <a:t>(&amp;lock-&gt;flag)||!</a:t>
            </a:r>
            <a:r>
              <a:rPr lang="en-US" altLang="ko-KR" sz="1400" dirty="0" err="1">
                <a:solidFill>
                  <a:prstClr val="black"/>
                </a:solidFill>
                <a:latin typeface="Courier New" pitchFamily="49" charset="0"/>
                <a:ea typeface="맑은 고딕" pitchFamily="50" charset="-127"/>
                <a:cs typeface="Courier New" pitchFamily="49" charset="0"/>
              </a:rPr>
              <a:t>StoreConditional</a:t>
            </a:r>
            <a:r>
              <a:rPr lang="en-US" altLang="ko-KR" sz="1400" dirty="0">
                <a:solidFill>
                  <a:prstClr val="black"/>
                </a:solidFill>
                <a:latin typeface="Courier New" pitchFamily="49" charset="0"/>
                <a:ea typeface="맑은 고딕" pitchFamily="50" charset="-127"/>
                <a:cs typeface="Courier New" pitchFamily="49" charset="0"/>
              </a:rPr>
              <a:t>(&amp;lock-&gt;flag,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00B0F0"/>
                </a:solidFill>
                <a:latin typeface="Courier New" pitchFamily="49" charset="0"/>
                <a:ea typeface="맑은 고딕" pitchFamily="50" charset="-127"/>
                <a:cs typeface="Courier New" pitchFamily="49" charset="0"/>
              </a:rPr>
              <a:t>// spin</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9" name="TextBox 8"/>
          <p:cNvSpPr txBox="1"/>
          <p:nvPr/>
        </p:nvSpPr>
        <p:spPr>
          <a:xfrm>
            <a:off x="2339752" y="5607243"/>
            <a:ext cx="4381136"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A more concise form of the </a:t>
            </a:r>
            <a:r>
              <a:rPr lang="en-US" altLang="ko-KR" sz="1400" b="1" dirty="0">
                <a:solidFill>
                  <a:prstClr val="black"/>
                </a:solidFill>
                <a:latin typeface="Courier New" panose="02070309020205020404" pitchFamily="49" charset="0"/>
                <a:ea typeface="맑은 고딕" pitchFamily="50" charset="-127"/>
                <a:cs typeface="Courier New" panose="02070309020205020404" pitchFamily="49" charset="0"/>
              </a:rPr>
              <a:t>lock() </a:t>
            </a:r>
            <a:r>
              <a:rPr lang="en-US" altLang="ko-KR" sz="1400" b="1" dirty="0">
                <a:solidFill>
                  <a:prstClr val="black"/>
                </a:solidFill>
                <a:latin typeface="맑은 고딕" pitchFamily="50" charset="-127"/>
                <a:ea typeface="맑은 고딕" pitchFamily="50" charset="-127"/>
              </a:rPr>
              <a:t>using LL/SC</a:t>
            </a:r>
            <a:endParaRPr lang="ko-KR" altLang="en-US" sz="14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3343991538"/>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Fetch-And-Add</a:t>
            </a:r>
            <a:endParaRPr lang="ko-KR" altLang="en-US" dirty="0"/>
          </a:p>
        </p:txBody>
      </p:sp>
      <p:sp>
        <p:nvSpPr>
          <p:cNvPr id="3" name="내용 개체 틀 2"/>
          <p:cNvSpPr>
            <a:spLocks noGrp="1"/>
          </p:cNvSpPr>
          <p:nvPr>
            <p:ph idx="1"/>
          </p:nvPr>
        </p:nvSpPr>
        <p:spPr/>
        <p:txBody>
          <a:bodyPr/>
          <a:lstStyle/>
          <a:p>
            <a:r>
              <a:rPr lang="en-US" altLang="ko-KR" dirty="0">
                <a:solidFill>
                  <a:schemeClr val="accent6">
                    <a:lumMod val="75000"/>
                  </a:schemeClr>
                </a:solidFill>
              </a:rPr>
              <a:t>Atomically increment </a:t>
            </a:r>
            <a:r>
              <a:rPr lang="en-US" altLang="ko-KR" dirty="0"/>
              <a:t>a value while returning the old value at a particular address.</a:t>
            </a:r>
          </a:p>
          <a:p>
            <a:endParaRPr lang="en-US" altLang="ko-KR" dirty="0"/>
          </a:p>
          <a:p>
            <a:endParaRPr lang="en-US" altLang="ko-KR" dirty="0"/>
          </a:p>
          <a:p>
            <a:endParaRPr lang="en-US" altLang="ko-KR" dirty="0"/>
          </a:p>
          <a:p>
            <a:endParaRPr lang="en-US" altLang="ko-KR"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1992992" y="2060848"/>
            <a:ext cx="5158015" cy="1169551"/>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FetchAndAdd</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srgbClr val="00B050"/>
                </a:solidFill>
                <a:latin typeface="Courier New" pitchFamily="49" charset="0"/>
                <a:ea typeface="맑은 고딕" pitchFamily="50" charset="-127"/>
                <a:cs typeface="Courier New" pitchFamily="49" charset="0"/>
              </a:rPr>
              <a:t> </a:t>
            </a:r>
            <a:r>
              <a:rPr lang="en-US" altLang="ko-KR" sz="1400" dirty="0">
                <a:solidFill>
                  <a:prstClr val="black"/>
                </a:solidFill>
                <a:latin typeface="Courier New" pitchFamily="49" charset="0"/>
                <a:ea typeface="맑은 고딕" pitchFamily="50" charset="-127"/>
                <a:cs typeface="Courier New" pitchFamily="49" charset="0"/>
              </a:rPr>
              <a:t>old =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ptr</a:t>
            </a:r>
            <a:r>
              <a:rPr lang="en-US" altLang="ko-KR" sz="1400" dirty="0">
                <a:solidFill>
                  <a:prstClr val="black"/>
                </a:solidFill>
                <a:latin typeface="Courier New" pitchFamily="49" charset="0"/>
                <a:ea typeface="맑은 고딕" pitchFamily="50" charset="-127"/>
                <a:cs typeface="Courier New" pitchFamily="49" charset="0"/>
              </a:rPr>
              <a:t> = old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 old;</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2169199" y="3284984"/>
            <a:ext cx="4779065"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Fetch-And-Add Hardware atomic instruction (C-style)</a:t>
            </a:r>
            <a:endParaRPr lang="ko-KR" altLang="en-US" sz="14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1055581149"/>
      </p:ext>
    </p:ext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idx="1"/>
          </p:nvPr>
        </p:nvSpPr>
        <p:spPr/>
        <p:txBody>
          <a:bodyPr/>
          <a:lstStyle/>
          <a:p>
            <a:r>
              <a:rPr lang="en-US" altLang="ko-KR" dirty="0"/>
              <a:t>28. Locks</a:t>
            </a:r>
            <a:endParaRPr lang="ko-KR" altLang="en-US" dirty="0"/>
          </a:p>
        </p:txBody>
      </p:sp>
      <p:sp>
        <p:nvSpPr>
          <p:cNvPr id="3" name="슬라이드 번호 개체 틀 2"/>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a:t>
            </a:fld>
            <a:r>
              <a:rPr lang="en-US" altLang="ko-KR">
                <a:solidFill>
                  <a:srgbClr val="1F497D">
                    <a:lumMod val="50000"/>
                  </a:srgbClr>
                </a:solidFill>
              </a:rPr>
              <a:t> </a:t>
            </a:r>
          </a:p>
        </p:txBody>
      </p:sp>
      <p:sp>
        <p:nvSpPr>
          <p:cNvPr id="4" name="바닥글 개체 틀 3"/>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1573893680"/>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So Much Spinning</a:t>
            </a:r>
            <a:endParaRPr lang="ko-KR" altLang="en-US" dirty="0"/>
          </a:p>
        </p:txBody>
      </p:sp>
      <p:sp>
        <p:nvSpPr>
          <p:cNvPr id="3" name="내용 개체 틀 2"/>
          <p:cNvSpPr>
            <a:spLocks noGrp="1"/>
          </p:cNvSpPr>
          <p:nvPr>
            <p:ph idx="1"/>
          </p:nvPr>
        </p:nvSpPr>
        <p:spPr/>
        <p:txBody>
          <a:bodyPr/>
          <a:lstStyle/>
          <a:p>
            <a:r>
              <a:rPr lang="en-US" altLang="ko-KR" dirty="0"/>
              <a:t>Hardware-based spin locks are </a:t>
            </a:r>
            <a:r>
              <a:rPr lang="en-US" altLang="ko-KR" dirty="0">
                <a:solidFill>
                  <a:schemeClr val="accent6">
                    <a:lumMod val="75000"/>
                  </a:schemeClr>
                </a:solidFill>
              </a:rPr>
              <a:t>simple</a:t>
            </a:r>
            <a:r>
              <a:rPr lang="en-US" altLang="ko-KR" dirty="0"/>
              <a:t> and they work.</a:t>
            </a:r>
          </a:p>
          <a:p>
            <a:endParaRPr lang="en-US" altLang="ko-KR" dirty="0"/>
          </a:p>
          <a:p>
            <a:r>
              <a:rPr lang="en-US" altLang="ko-KR" dirty="0"/>
              <a:t>In some cases, these solutions can be quite </a:t>
            </a:r>
            <a:r>
              <a:rPr lang="en-US" altLang="ko-KR" dirty="0">
                <a:solidFill>
                  <a:schemeClr val="accent6">
                    <a:lumMod val="75000"/>
                  </a:schemeClr>
                </a:solidFill>
              </a:rPr>
              <a:t>inefficient</a:t>
            </a:r>
            <a:r>
              <a:rPr lang="en-US" altLang="ko-KR" dirty="0"/>
              <a:t>.</a:t>
            </a:r>
          </a:p>
          <a:p>
            <a:pPr lvl="1"/>
            <a:r>
              <a:rPr lang="en-US" altLang="ko-KR" dirty="0"/>
              <a:t>Any time a thread gets caught </a:t>
            </a:r>
            <a:r>
              <a:rPr lang="en-US" altLang="ko-KR" i="1" dirty="0"/>
              <a:t>spinning</a:t>
            </a:r>
            <a:r>
              <a:rPr lang="en-US" altLang="ko-KR" dirty="0"/>
              <a:t>, it </a:t>
            </a:r>
            <a:r>
              <a:rPr lang="en-US" altLang="ko-KR" b="1" dirty="0"/>
              <a:t>wastes an entire time slice </a:t>
            </a:r>
            <a:r>
              <a:rPr lang="en-US" altLang="ko-KR" dirty="0"/>
              <a:t>doing nothing but checking a value.</a:t>
            </a:r>
          </a:p>
          <a:p>
            <a:pPr lvl="1"/>
            <a:endParaRPr lang="en-US" altLang="ko-KR"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모서리가 둥근 직사각형 5"/>
          <p:cNvSpPr/>
          <p:nvPr/>
        </p:nvSpPr>
        <p:spPr>
          <a:xfrm>
            <a:off x="1619672" y="3861048"/>
            <a:ext cx="5760640" cy="864096"/>
          </a:xfrm>
          <a:prstGeom prst="roundRect">
            <a:avLst>
              <a:gd name="adj" fmla="val 21076"/>
            </a:avLst>
          </a:prstGeom>
          <a:solidFill>
            <a:srgbClr val="FFC000"/>
          </a:solidFill>
          <a:ln w="15875">
            <a:solidFill>
              <a:schemeClr val="accent6">
                <a:lumMod val="50000"/>
              </a:schemeClr>
            </a:solidFill>
          </a:ln>
          <a:effectLst/>
        </p:spPr>
        <p:style>
          <a:lnRef idx="3">
            <a:schemeClr val="lt1"/>
          </a:lnRef>
          <a:fillRef idx="1">
            <a:schemeClr val="accent1"/>
          </a:fillRef>
          <a:effectRef idx="1">
            <a:schemeClr val="accent1"/>
          </a:effectRef>
          <a:fontRef idx="minor">
            <a:schemeClr val="lt1"/>
          </a:fontRef>
        </p:style>
        <p:txBody>
          <a:bodyPr wrap="square" lIns="108000" rIns="108000" rtlCol="0" anchor="ctr">
            <a:noAutofit/>
          </a:bodyPr>
          <a:lstStyle/>
          <a:p>
            <a:pPr algn="ctr"/>
            <a:r>
              <a:rPr lang="en-US" altLang="ko-KR" b="1" dirty="0">
                <a:solidFill>
                  <a:prstClr val="black"/>
                </a:solidFill>
                <a:latin typeface="맑은 고딕" pitchFamily="50" charset="-127"/>
                <a:ea typeface="맑은 고딕" pitchFamily="50" charset="-127"/>
                <a:cs typeface="Courier New" pitchFamily="49" charset="0"/>
              </a:rPr>
              <a:t>How To Avoid </a:t>
            </a:r>
            <a:r>
              <a:rPr lang="en-US" altLang="ko-KR" b="1" i="1" dirty="0">
                <a:solidFill>
                  <a:prstClr val="black"/>
                </a:solidFill>
                <a:latin typeface="맑은 고딕" pitchFamily="50" charset="-127"/>
                <a:ea typeface="맑은 고딕" pitchFamily="50" charset="-127"/>
                <a:cs typeface="Courier New" pitchFamily="49" charset="0"/>
              </a:rPr>
              <a:t>Spinning</a:t>
            </a:r>
            <a:r>
              <a:rPr lang="en-US" altLang="ko-KR" b="1" dirty="0">
                <a:solidFill>
                  <a:prstClr val="black"/>
                </a:solidFill>
                <a:latin typeface="맑은 고딕" pitchFamily="50" charset="-127"/>
                <a:ea typeface="맑은 고딕" pitchFamily="50" charset="-127"/>
                <a:cs typeface="Courier New" pitchFamily="49" charset="0"/>
              </a:rPr>
              <a:t>?</a:t>
            </a:r>
          </a:p>
          <a:p>
            <a:pPr algn="ctr"/>
            <a:r>
              <a:rPr lang="en-US" altLang="ko-KR" b="1" dirty="0">
                <a:solidFill>
                  <a:prstClr val="black"/>
                </a:solidFill>
                <a:latin typeface="맑은 고딕" pitchFamily="50" charset="-127"/>
                <a:ea typeface="맑은 고딕" pitchFamily="50" charset="-127"/>
                <a:cs typeface="Courier New" pitchFamily="49" charset="0"/>
              </a:rPr>
              <a:t>We’ll need </a:t>
            </a:r>
            <a:r>
              <a:rPr lang="en-US" altLang="ko-KR" b="1" dirty="0">
                <a:solidFill>
                  <a:srgbClr val="FF0000"/>
                </a:solidFill>
                <a:latin typeface="맑은 고딕" pitchFamily="50" charset="-127"/>
                <a:ea typeface="맑은 고딕" pitchFamily="50" charset="-127"/>
                <a:cs typeface="Courier New" pitchFamily="49" charset="0"/>
              </a:rPr>
              <a:t>OS Support </a:t>
            </a:r>
            <a:r>
              <a:rPr lang="en-US" altLang="ko-KR" b="1" dirty="0">
                <a:solidFill>
                  <a:prstClr val="black"/>
                </a:solidFill>
                <a:latin typeface="맑은 고딕" pitchFamily="50" charset="-127"/>
                <a:ea typeface="맑은 고딕" pitchFamily="50" charset="-127"/>
                <a:cs typeface="Courier New" pitchFamily="49" charset="0"/>
              </a:rPr>
              <a:t>too!</a:t>
            </a:r>
          </a:p>
        </p:txBody>
      </p:sp>
    </p:spTree>
    <p:extLst>
      <p:ext uri="{BB962C8B-B14F-4D97-AF65-F5344CB8AC3E}">
        <p14:creationId xmlns:p14="http://schemas.microsoft.com/office/powerpoint/2010/main" val="1267124399"/>
      </p:ext>
    </p:extLst>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Approach: Just Yield</a:t>
            </a:r>
            <a:endParaRPr lang="ko-KR" altLang="en-US" dirty="0"/>
          </a:p>
        </p:txBody>
      </p:sp>
      <p:sp>
        <p:nvSpPr>
          <p:cNvPr id="3" name="내용 개체 틀 2"/>
          <p:cNvSpPr>
            <a:spLocks noGrp="1"/>
          </p:cNvSpPr>
          <p:nvPr>
            <p:ph idx="1"/>
          </p:nvPr>
        </p:nvSpPr>
        <p:spPr/>
        <p:txBody>
          <a:bodyPr/>
          <a:lstStyle/>
          <a:p>
            <a:r>
              <a:rPr lang="en-US" altLang="ko-KR" dirty="0"/>
              <a:t>When you are going to spin, </a:t>
            </a:r>
            <a:r>
              <a:rPr lang="en-US" altLang="ko-KR" dirty="0">
                <a:solidFill>
                  <a:schemeClr val="accent6">
                    <a:lumMod val="75000"/>
                  </a:schemeClr>
                </a:solidFill>
              </a:rPr>
              <a:t>give up the CPU </a:t>
            </a:r>
            <a:r>
              <a:rPr lang="en-US" altLang="ko-KR" dirty="0"/>
              <a:t>to another thread.</a:t>
            </a:r>
          </a:p>
          <a:p>
            <a:pPr lvl="1"/>
            <a:r>
              <a:rPr lang="en-US" altLang="ko-KR" dirty="0"/>
              <a:t>OS system call moves the caller from the </a:t>
            </a:r>
            <a:r>
              <a:rPr lang="en-US" altLang="ko-KR" i="1" dirty="0"/>
              <a:t>running state</a:t>
            </a:r>
            <a:r>
              <a:rPr lang="en-US" altLang="ko-KR" dirty="0"/>
              <a:t> to the </a:t>
            </a:r>
            <a:r>
              <a:rPr lang="en-US" altLang="ko-KR" i="1" dirty="0"/>
              <a:t>ready state</a:t>
            </a:r>
            <a:r>
              <a:rPr lang="en-US" altLang="ko-KR" dirty="0"/>
              <a:t>.</a:t>
            </a:r>
          </a:p>
          <a:p>
            <a:pPr lvl="1"/>
            <a:r>
              <a:rPr lang="en-US" altLang="ko-KR" dirty="0"/>
              <a:t>The cost of a </a:t>
            </a:r>
            <a:r>
              <a:rPr lang="en-US" altLang="ko-KR" b="1" dirty="0"/>
              <a:t>context switch </a:t>
            </a:r>
            <a:r>
              <a:rPr lang="en-US" altLang="ko-KR" dirty="0"/>
              <a:t>can be substantial and the </a:t>
            </a:r>
            <a:r>
              <a:rPr lang="en-US" altLang="ko-KR" b="1" dirty="0"/>
              <a:t>starvation</a:t>
            </a:r>
            <a:r>
              <a:rPr lang="en-US" altLang="ko-KR" dirty="0"/>
              <a:t> problem still exists.</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21</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TextBox 6"/>
          <p:cNvSpPr txBox="1"/>
          <p:nvPr/>
        </p:nvSpPr>
        <p:spPr>
          <a:xfrm>
            <a:off x="683568" y="2942361"/>
            <a:ext cx="7776864" cy="2677656"/>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init</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TestAndSet</a:t>
            </a:r>
            <a:r>
              <a:rPr lang="en-US" altLang="ko-KR" sz="1400" dirty="0">
                <a:solidFill>
                  <a:prstClr val="black"/>
                </a:solidFill>
                <a:latin typeface="Courier New" pitchFamily="49" charset="0"/>
                <a:ea typeface="맑은 고딕" pitchFamily="50" charset="-127"/>
                <a:cs typeface="Courier New" pitchFamily="49" charset="0"/>
              </a:rPr>
              <a:t>(&amp;flag,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a:solidFill>
                  <a:prstClr val="black"/>
                </a:solidFill>
                <a:latin typeface="Courier New" pitchFamily="49" charset="0"/>
                <a:ea typeface="맑은 고딕" pitchFamily="50" charset="-127"/>
                <a:cs typeface="Courier New" pitchFamily="49" charset="0"/>
              </a:rPr>
              <a:t>yield()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give up the CPU</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unlock()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10" name="TextBox 9"/>
          <p:cNvSpPr txBox="1"/>
          <p:nvPr/>
        </p:nvSpPr>
        <p:spPr>
          <a:xfrm>
            <a:off x="3175167" y="5641503"/>
            <a:ext cx="2981009"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Lock with Test-and-set and Yield</a:t>
            </a:r>
            <a:endParaRPr lang="ko-KR" altLang="en-US" sz="14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4039399041"/>
      </p:ext>
    </p:extLst>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Using Queues: Sleeping Instead of Spinning</a:t>
            </a:r>
            <a:endParaRPr lang="ko-KR" altLang="en-US" dirty="0"/>
          </a:p>
        </p:txBody>
      </p:sp>
      <p:sp>
        <p:nvSpPr>
          <p:cNvPr id="3" name="내용 개체 틀 2"/>
          <p:cNvSpPr>
            <a:spLocks noGrp="1"/>
          </p:cNvSpPr>
          <p:nvPr>
            <p:ph idx="1"/>
          </p:nvPr>
        </p:nvSpPr>
        <p:spPr/>
        <p:txBody>
          <a:bodyPr/>
          <a:lstStyle/>
          <a:p>
            <a:r>
              <a:rPr lang="en-US" altLang="ko-KR" b="1" dirty="0"/>
              <a:t>Queue</a:t>
            </a:r>
            <a:r>
              <a:rPr lang="en-US" altLang="ko-KR" dirty="0"/>
              <a:t> to keep track of which threads are </a:t>
            </a:r>
            <a:r>
              <a:rPr lang="en-US" altLang="ko-KR" u="sng" dirty="0"/>
              <a:t>waiting</a:t>
            </a:r>
            <a:r>
              <a:rPr lang="en-US" altLang="ko-KR" dirty="0"/>
              <a:t> to enter the lock.</a:t>
            </a:r>
          </a:p>
          <a:p>
            <a:r>
              <a:rPr lang="en-US" altLang="ko-KR" dirty="0">
                <a:latin typeface="Courier New" panose="02070309020205020404" pitchFamily="49" charset="0"/>
                <a:cs typeface="Courier New" panose="02070309020205020404" pitchFamily="49" charset="0"/>
              </a:rPr>
              <a:t>park()</a:t>
            </a:r>
          </a:p>
          <a:p>
            <a:pPr lvl="1"/>
            <a:r>
              <a:rPr lang="en-US" altLang="ko-KR" dirty="0"/>
              <a:t>Put a calling thread to sleep</a:t>
            </a:r>
          </a:p>
          <a:p>
            <a:r>
              <a:rPr lang="en-US" altLang="ko-KR" dirty="0" err="1">
                <a:latin typeface="Courier New" panose="02070309020205020404" pitchFamily="49" charset="0"/>
                <a:cs typeface="Courier New" panose="02070309020205020404" pitchFamily="49" charset="0"/>
              </a:rPr>
              <a:t>unpark</a:t>
            </a:r>
            <a:r>
              <a:rPr lang="en-US" altLang="ko-KR" dirty="0">
                <a:latin typeface="Courier New" panose="02070309020205020404" pitchFamily="49" charset="0"/>
                <a:cs typeface="Courier New" panose="02070309020205020404" pitchFamily="49" charset="0"/>
              </a:rPr>
              <a:t>(</a:t>
            </a:r>
            <a:r>
              <a:rPr lang="en-US" altLang="ko-KR" dirty="0" err="1">
                <a:latin typeface="Courier New" panose="02070309020205020404" pitchFamily="49" charset="0"/>
                <a:cs typeface="Courier New" panose="02070309020205020404" pitchFamily="49" charset="0"/>
              </a:rPr>
              <a:t>threadID</a:t>
            </a:r>
            <a:r>
              <a:rPr lang="en-US" altLang="ko-KR" dirty="0">
                <a:latin typeface="Courier New" panose="02070309020205020404" pitchFamily="49" charset="0"/>
                <a:cs typeface="Courier New" panose="02070309020205020404" pitchFamily="49" charset="0"/>
              </a:rPr>
              <a:t>)</a:t>
            </a:r>
          </a:p>
          <a:p>
            <a:pPr lvl="1"/>
            <a:r>
              <a:rPr lang="en-US" altLang="ko-KR" dirty="0"/>
              <a:t>Wake a particular thread as designated by </a:t>
            </a:r>
            <a:r>
              <a:rPr lang="en-US" altLang="ko-KR" dirty="0" err="1">
                <a:latin typeface="Courier New" panose="02070309020205020404" pitchFamily="49" charset="0"/>
                <a:cs typeface="Courier New" panose="02070309020205020404" pitchFamily="49" charset="0"/>
              </a:rPr>
              <a:t>threadID</a:t>
            </a:r>
            <a:r>
              <a:rPr lang="en-US" altLang="ko-KR" dirty="0"/>
              <a:t>.</a:t>
            </a:r>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22</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2906444060"/>
      </p:ext>
    </p:extLst>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Using Queues: Sleeping Instead of Spinning</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1015033" y="2276872"/>
            <a:ext cx="7075834" cy="1631216"/>
          </a:xfrm>
          <a:prstGeom prst="rect">
            <a:avLst/>
          </a:prstGeom>
          <a:noFill/>
          <a:ln>
            <a:solidFill>
              <a:schemeClr val="tx1"/>
            </a:solidFill>
          </a:ln>
        </p:spPr>
        <p:txBody>
          <a:bodyPr wrap="square" rtlCol="0">
            <a:spAutoFit/>
          </a:bodyPr>
          <a:lstStyle/>
          <a:p>
            <a:r>
              <a:rPr lang="en-US" altLang="ko-KR" sz="2000" dirty="0">
                <a:solidFill>
                  <a:prstClr val="black"/>
                </a:solidFill>
                <a:latin typeface="Courier New" pitchFamily="49" charset="0"/>
                <a:ea typeface="맑은 고딕" pitchFamily="50" charset="-127"/>
                <a:cs typeface="Courier New" pitchFamily="49" charset="0"/>
              </a:rPr>
              <a:t> </a:t>
            </a:r>
            <a:r>
              <a:rPr lang="en-US" altLang="ko-KR" sz="2000" dirty="0">
                <a:solidFill>
                  <a:srgbClr val="00B050"/>
                </a:solidFill>
                <a:latin typeface="Courier New" pitchFamily="49" charset="0"/>
                <a:ea typeface="맑은 고딕" pitchFamily="50" charset="-127"/>
                <a:cs typeface="Courier New" pitchFamily="49" charset="0"/>
              </a:rPr>
              <a:t>typedef</a:t>
            </a:r>
            <a:r>
              <a:rPr lang="en-US" altLang="ko-KR" sz="2000" dirty="0">
                <a:solidFill>
                  <a:prstClr val="black"/>
                </a:solidFill>
                <a:latin typeface="Courier New" pitchFamily="49" charset="0"/>
                <a:ea typeface="맑은 고딕" pitchFamily="50" charset="-127"/>
                <a:cs typeface="Courier New" pitchFamily="49" charset="0"/>
              </a:rPr>
              <a:t> </a:t>
            </a:r>
            <a:r>
              <a:rPr lang="en-US" altLang="ko-KR" sz="2000" dirty="0">
                <a:solidFill>
                  <a:srgbClr val="00B050"/>
                </a:solidFill>
                <a:latin typeface="Courier New" pitchFamily="49" charset="0"/>
                <a:ea typeface="맑은 고딕" pitchFamily="50" charset="-127"/>
                <a:cs typeface="Courier New" pitchFamily="49" charset="0"/>
              </a:rPr>
              <a:t>struct</a:t>
            </a:r>
            <a:r>
              <a:rPr lang="en-US" altLang="ko-KR" sz="2000" dirty="0">
                <a:solidFill>
                  <a:prstClr val="black"/>
                </a:solidFill>
                <a:latin typeface="Courier New" pitchFamily="49" charset="0"/>
                <a:ea typeface="맑은 고딕" pitchFamily="50" charset="-127"/>
                <a:cs typeface="Courier New" pitchFamily="49" charset="0"/>
              </a:rPr>
              <a:t> __</a:t>
            </a:r>
            <a:r>
              <a:rPr lang="en-US" altLang="ko-KR" sz="2000" dirty="0" err="1">
                <a:solidFill>
                  <a:prstClr val="black"/>
                </a:solidFill>
                <a:latin typeface="Courier New" pitchFamily="49" charset="0"/>
                <a:ea typeface="맑은 고딕" pitchFamily="50" charset="-127"/>
                <a:cs typeface="Courier New" pitchFamily="49" charset="0"/>
              </a:rPr>
              <a:t>lock_t</a:t>
            </a:r>
            <a:r>
              <a:rPr lang="en-US" altLang="ko-KR" sz="2000" dirty="0">
                <a:solidFill>
                  <a:prstClr val="black"/>
                </a:solidFill>
                <a:latin typeface="Courier New" pitchFamily="49" charset="0"/>
                <a:ea typeface="맑은 고딕" pitchFamily="50" charset="-127"/>
                <a:cs typeface="Courier New" pitchFamily="49" charset="0"/>
              </a:rPr>
              <a:t> { </a:t>
            </a:r>
          </a:p>
          <a:p>
            <a:pPr lvl="1"/>
            <a:r>
              <a:rPr lang="en-US" altLang="ko-KR" sz="2000" dirty="0">
                <a:solidFill>
                  <a:srgbClr val="00B050"/>
                </a:solidFill>
                <a:latin typeface="Courier New" pitchFamily="49" charset="0"/>
                <a:ea typeface="맑은 고딕" pitchFamily="50" charset="-127"/>
                <a:cs typeface="Courier New" pitchFamily="49" charset="0"/>
              </a:rPr>
              <a:t>int</a:t>
            </a:r>
            <a:r>
              <a:rPr lang="en-US" altLang="ko-KR" sz="2000" dirty="0">
                <a:solidFill>
                  <a:prstClr val="black"/>
                </a:solidFill>
                <a:latin typeface="Courier New" pitchFamily="49" charset="0"/>
                <a:ea typeface="맑은 고딕" pitchFamily="50" charset="-127"/>
                <a:cs typeface="Courier New" pitchFamily="49" charset="0"/>
              </a:rPr>
              <a:t> flag; 	// lock is acquired or not</a:t>
            </a:r>
          </a:p>
          <a:p>
            <a:pPr lvl="1"/>
            <a:r>
              <a:rPr lang="en-US" altLang="ko-KR" sz="2000" dirty="0">
                <a:solidFill>
                  <a:srgbClr val="00B050"/>
                </a:solidFill>
                <a:latin typeface="Courier New" pitchFamily="49" charset="0"/>
                <a:ea typeface="맑은 고딕" pitchFamily="50" charset="-127"/>
                <a:cs typeface="Courier New" pitchFamily="49" charset="0"/>
              </a:rPr>
              <a:t>int</a:t>
            </a:r>
            <a:r>
              <a:rPr lang="en-US" altLang="ko-KR" sz="2000" dirty="0">
                <a:solidFill>
                  <a:prstClr val="black"/>
                </a:solidFill>
                <a:latin typeface="Courier New" pitchFamily="49" charset="0"/>
                <a:ea typeface="맑은 고딕" pitchFamily="50" charset="-127"/>
                <a:cs typeface="Courier New" pitchFamily="49" charset="0"/>
              </a:rPr>
              <a:t> guard; 	// to protect the queue</a:t>
            </a:r>
          </a:p>
          <a:p>
            <a:pPr lvl="1"/>
            <a:r>
              <a:rPr lang="en-US" altLang="ko-KR" sz="2000" dirty="0" err="1">
                <a:solidFill>
                  <a:prstClr val="black"/>
                </a:solidFill>
                <a:latin typeface="Courier New" pitchFamily="49" charset="0"/>
                <a:ea typeface="맑은 고딕" pitchFamily="50" charset="-127"/>
                <a:cs typeface="Courier New" pitchFamily="49" charset="0"/>
              </a:rPr>
              <a:t>queue_t</a:t>
            </a:r>
            <a:r>
              <a:rPr lang="en-US" altLang="ko-KR" sz="2000" dirty="0">
                <a:solidFill>
                  <a:prstClr val="black"/>
                </a:solidFill>
                <a:latin typeface="Courier New" pitchFamily="49" charset="0"/>
                <a:ea typeface="맑은 고딕" pitchFamily="50" charset="-127"/>
                <a:cs typeface="Courier New" pitchFamily="49" charset="0"/>
              </a:rPr>
              <a:t> *q; </a:t>
            </a:r>
          </a:p>
          <a:p>
            <a:r>
              <a:rPr lang="en-US" altLang="ko-KR" sz="2000" dirty="0">
                <a:solidFill>
                  <a:prstClr val="black"/>
                </a:solidFill>
                <a:latin typeface="Courier New" pitchFamily="49" charset="0"/>
                <a:ea typeface="맑은 고딕" pitchFamily="50" charset="-127"/>
                <a:cs typeface="Courier New" pitchFamily="49" charset="0"/>
              </a:rPr>
              <a:t>} </a:t>
            </a:r>
            <a:r>
              <a:rPr lang="en-US" altLang="ko-KR" sz="2000" dirty="0" err="1">
                <a:solidFill>
                  <a:prstClr val="black"/>
                </a:solidFill>
                <a:latin typeface="Courier New" pitchFamily="49" charset="0"/>
                <a:ea typeface="맑은 고딕" pitchFamily="50" charset="-127"/>
                <a:cs typeface="Courier New" pitchFamily="49" charset="0"/>
              </a:rPr>
              <a:t>lock_t</a:t>
            </a:r>
            <a:r>
              <a:rPr lang="en-US" altLang="ko-KR" sz="2000" dirty="0">
                <a:solidFill>
                  <a:prstClr val="black"/>
                </a:solidFill>
                <a:latin typeface="Courier New" pitchFamily="49" charset="0"/>
                <a:ea typeface="맑은 고딕" pitchFamily="50" charset="-127"/>
                <a:cs typeface="Courier New" pitchFamily="49" charset="0"/>
              </a:rPr>
              <a:t>; </a:t>
            </a:r>
          </a:p>
        </p:txBody>
      </p:sp>
    </p:spTree>
    <p:extLst>
      <p:ext uri="{BB962C8B-B14F-4D97-AF65-F5344CB8AC3E}">
        <p14:creationId xmlns:p14="http://schemas.microsoft.com/office/powerpoint/2010/main" val="3088064733"/>
      </p:ext>
    </p:extLst>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Using Queues: Sleeping Instead of Spinning</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395536" y="1196752"/>
            <a:ext cx="8280920" cy="4616648"/>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typedef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struct</a:t>
            </a:r>
            <a:r>
              <a:rPr lang="en-US" altLang="ko-KR" sz="1400" dirty="0">
                <a:solidFill>
                  <a:prstClr val="black"/>
                </a:solidFill>
                <a:latin typeface="Courier New" pitchFamily="49" charset="0"/>
                <a:ea typeface="맑은 고딕" pitchFamily="50" charset="-127"/>
                <a:cs typeface="Courier New" pitchFamily="49" charset="0"/>
              </a:rPr>
              <a:t> __</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flag;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guard; </a:t>
            </a:r>
            <a:r>
              <a:rPr lang="en-US" altLang="ko-KR" sz="1400" dirty="0" err="1">
                <a:solidFill>
                  <a:prstClr val="black"/>
                </a:solidFill>
                <a:latin typeface="Courier New" pitchFamily="49" charset="0"/>
                <a:ea typeface="맑은 고딕" pitchFamily="50" charset="-127"/>
                <a:cs typeface="Courier New" pitchFamily="49" charset="0"/>
              </a:rPr>
              <a:t>queue_t</a:t>
            </a:r>
            <a:r>
              <a:rPr lang="en-US" altLang="ko-KR" sz="1400" dirty="0">
                <a:solidFill>
                  <a:prstClr val="black"/>
                </a:solidFill>
                <a:latin typeface="Courier New" pitchFamily="49" charset="0"/>
                <a:ea typeface="맑은 고딕" pitchFamily="50" charset="-127"/>
                <a:cs typeface="Courier New" pitchFamily="49" charset="0"/>
              </a:rPr>
              <a:t> *q; } </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lock_init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*m)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m-&gt;flag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m-&gt;guard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queue_init</a:t>
            </a:r>
            <a:r>
              <a:rPr lang="en-US" altLang="ko-KR" sz="1400" dirty="0">
                <a:solidFill>
                  <a:prstClr val="black"/>
                </a:solidFill>
                <a:latin typeface="Courier New" pitchFamily="49" charset="0"/>
                <a:ea typeface="맑은 고딕" pitchFamily="50" charset="-127"/>
                <a:cs typeface="Courier New" pitchFamily="49" charset="0"/>
              </a:rPr>
              <a:t>(m-&gt;q);</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*m)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TestAndSet</a:t>
            </a:r>
            <a:r>
              <a:rPr lang="en-US" altLang="ko-KR" sz="1400" dirty="0">
                <a:solidFill>
                  <a:prstClr val="black"/>
                </a:solidFill>
                <a:latin typeface="Courier New" pitchFamily="49" charset="0"/>
                <a:ea typeface="맑은 고딕" pitchFamily="50" charset="-127"/>
                <a:cs typeface="Courier New" pitchFamily="49" charset="0"/>
              </a:rPr>
              <a:t>(&amp;m-&gt;guard,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00B0F0"/>
                </a:solidFill>
                <a:latin typeface="Courier New" pitchFamily="49" charset="0"/>
                <a:ea typeface="맑은 고딕" pitchFamily="50" charset="-127"/>
                <a:cs typeface="Courier New" pitchFamily="49" charset="0"/>
              </a:rPr>
              <a:t>// acquire guard lock by spinning</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(m-&gt;flag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m-&gt;flag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lock is acquired</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m-&gt;guard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79646"/>
                </a:solidFill>
                <a:latin typeface="Courier New" pitchFamily="49" charset="0"/>
                <a:ea typeface="맑은 고딕" pitchFamily="50" charset="-127"/>
                <a:cs typeface="Courier New" pitchFamily="49" charset="0"/>
              </a:rPr>
              <a:t>else</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queue_add</a:t>
            </a:r>
            <a:r>
              <a:rPr lang="en-US" altLang="ko-KR" sz="1400" dirty="0">
                <a:solidFill>
                  <a:prstClr val="black"/>
                </a:solidFill>
                <a:latin typeface="Courier New" pitchFamily="49" charset="0"/>
                <a:ea typeface="맑은 고딕" pitchFamily="50" charset="-127"/>
                <a:cs typeface="Courier New" pitchFamily="49" charset="0"/>
              </a:rPr>
              <a:t>(m-&gt;q, </a:t>
            </a:r>
            <a:r>
              <a:rPr lang="en-US" altLang="ko-KR" sz="1400" dirty="0" err="1">
                <a:solidFill>
                  <a:prstClr val="black"/>
                </a:solidFill>
                <a:latin typeface="Courier New" pitchFamily="49" charset="0"/>
                <a:ea typeface="맑은 고딕" pitchFamily="50" charset="-127"/>
                <a:cs typeface="Courier New" pitchFamily="49" charset="0"/>
              </a:rPr>
              <a:t>gettid</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m-&gt;guard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a:solidFill>
                  <a:prstClr val="black"/>
                </a:solidFill>
                <a:latin typeface="Courier New" pitchFamily="49" charset="0"/>
                <a:ea typeface="맑은 고딕" pitchFamily="50" charset="-127"/>
                <a:cs typeface="Courier New" pitchFamily="49" charset="0"/>
              </a:rPr>
              <a:t>park();</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1907704" y="5826750"/>
            <a:ext cx="5278368" cy="338554"/>
          </a:xfrm>
          <a:prstGeom prst="rect">
            <a:avLst/>
          </a:prstGeom>
          <a:noFill/>
        </p:spPr>
        <p:txBody>
          <a:bodyPr wrap="none" rtlCol="0">
            <a:spAutoFit/>
          </a:bodyPr>
          <a:lstStyle/>
          <a:p>
            <a:r>
              <a:rPr lang="en-US" altLang="ko-KR" sz="1600" b="1" dirty="0">
                <a:solidFill>
                  <a:prstClr val="black"/>
                </a:solidFill>
                <a:latin typeface="맑은 고딕" pitchFamily="50" charset="-127"/>
                <a:ea typeface="맑은 고딕" pitchFamily="50" charset="-127"/>
              </a:rPr>
              <a:t>Lock With Queues, Test-and-set, Yield, And Wakeup</a:t>
            </a:r>
            <a:endParaRPr lang="ko-KR" altLang="en-US" sz="16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290670291"/>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Using Queues: Sleeping Instead of Spinning</a:t>
            </a:r>
            <a:endParaRPr lang="ko-KR" altLang="en-US" dirty="0"/>
          </a:p>
        </p:txBody>
      </p:sp>
      <p:sp>
        <p:nvSpPr>
          <p:cNvPr id="3" name="내용 개체 틀 2"/>
          <p:cNvSpPr>
            <a:spLocks noGrp="1"/>
          </p:cNvSpPr>
          <p:nvPr>
            <p:ph idx="1"/>
          </p:nvPr>
        </p:nvSpPr>
        <p:spPr/>
        <p:txBody>
          <a:bodyPr/>
          <a:lstStyle/>
          <a:p>
            <a:endParaRPr lang="en-US" altLang="ko-KR" dirty="0"/>
          </a:p>
          <a:p>
            <a:endParaRPr lang="en-US" altLang="ko-KR" dirty="0"/>
          </a:p>
          <a:p>
            <a:endParaRPr lang="en-US" altLang="ko-KR" dirty="0"/>
          </a:p>
          <a:p>
            <a:endParaRPr lang="en-US" altLang="ko-KR" dirty="0"/>
          </a:p>
          <a:p>
            <a:endParaRPr lang="en-US" altLang="ko-KR" dirty="0"/>
          </a:p>
          <a:p>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395536" y="1124744"/>
            <a:ext cx="8280920" cy="2031325"/>
          </a:xfrm>
          <a:prstGeom prst="rect">
            <a:avLst/>
          </a:prstGeom>
          <a:noFill/>
          <a:ln>
            <a:solidFill>
              <a:schemeClr val="tx1"/>
            </a:solidFill>
          </a:ln>
        </p:spPr>
        <p:txBody>
          <a:bodyPr wrap="square" rtlCol="0">
            <a:spAutoFit/>
          </a:bodyPr>
          <a:lstStyle/>
          <a:p>
            <a:pPr marL="342900" indent="-342900">
              <a:buFont typeface="+mj-ea"/>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unlock(</a:t>
            </a:r>
            <a:r>
              <a:rPr lang="en-US" altLang="ko-KR" sz="1400" dirty="0" err="1">
                <a:solidFill>
                  <a:prstClr val="black"/>
                </a:solidFill>
                <a:latin typeface="Courier New" pitchFamily="49" charset="0"/>
                <a:ea typeface="맑은 고딕" pitchFamily="50" charset="-127"/>
                <a:cs typeface="Courier New" pitchFamily="49" charset="0"/>
              </a:rPr>
              <a:t>lock_t</a:t>
            </a:r>
            <a:r>
              <a:rPr lang="en-US" altLang="ko-KR" sz="1400" dirty="0">
                <a:solidFill>
                  <a:prstClr val="black"/>
                </a:solidFill>
                <a:latin typeface="Courier New" pitchFamily="49" charset="0"/>
                <a:ea typeface="맑은 고딕" pitchFamily="50" charset="-127"/>
                <a:cs typeface="Courier New" pitchFamily="49" charset="0"/>
              </a:rPr>
              <a:t> *m) {</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TestAndSet</a:t>
            </a:r>
            <a:r>
              <a:rPr lang="en-US" altLang="ko-KR" sz="1400" dirty="0">
                <a:solidFill>
                  <a:prstClr val="black"/>
                </a:solidFill>
                <a:latin typeface="Courier New" pitchFamily="49" charset="0"/>
                <a:ea typeface="맑은 고딕" pitchFamily="50" charset="-127"/>
                <a:cs typeface="Courier New" pitchFamily="49" charset="0"/>
              </a:rPr>
              <a:t>(&amp;m-&gt;guard,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00B0F0"/>
                </a:solidFill>
                <a:latin typeface="Courier New" pitchFamily="49" charset="0"/>
                <a:ea typeface="맑은 고딕" pitchFamily="50" charset="-127"/>
                <a:cs typeface="Courier New" pitchFamily="49" charset="0"/>
              </a:rPr>
              <a:t>// acquire guard lock by spinning</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queue_empty</a:t>
            </a:r>
            <a:r>
              <a:rPr lang="en-US" altLang="ko-KR" sz="1400" dirty="0">
                <a:solidFill>
                  <a:prstClr val="black"/>
                </a:solidFill>
                <a:latin typeface="Courier New" pitchFamily="49" charset="0"/>
                <a:ea typeface="맑은 고딕" pitchFamily="50" charset="-127"/>
                <a:cs typeface="Courier New" pitchFamily="49" charset="0"/>
              </a:rPr>
              <a:t>(m-&gt;q))</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m-&gt;flag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let go of lock; no one wants it</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else</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unpark</a:t>
            </a:r>
            <a:r>
              <a:rPr lang="en-US" altLang="ko-KR" sz="1400" b="1" dirty="0">
                <a:solidFill>
                  <a:prstClr val="black"/>
                </a:solidFill>
                <a:latin typeface="Courier New" pitchFamily="49" charset="0"/>
                <a:ea typeface="맑은 고딕" pitchFamily="50" charset="-127"/>
                <a:cs typeface="Courier New" pitchFamily="49" charset="0"/>
              </a:rPr>
              <a:t>(</a:t>
            </a:r>
            <a:r>
              <a:rPr lang="en-US" altLang="ko-KR" sz="1400" b="1" dirty="0" err="1">
                <a:solidFill>
                  <a:prstClr val="black"/>
                </a:solidFill>
                <a:latin typeface="Courier New" pitchFamily="49" charset="0"/>
                <a:ea typeface="맑은 고딕" pitchFamily="50" charset="-127"/>
                <a:cs typeface="Courier New" pitchFamily="49" charset="0"/>
              </a:rPr>
              <a:t>queue_remove</a:t>
            </a:r>
            <a:r>
              <a:rPr lang="en-US" altLang="ko-KR" sz="1400" b="1" dirty="0">
                <a:solidFill>
                  <a:prstClr val="black"/>
                </a:solidFill>
                <a:latin typeface="Courier New" pitchFamily="49" charset="0"/>
                <a:ea typeface="맑은 고딕" pitchFamily="50" charset="-127"/>
                <a:cs typeface="Courier New" pitchFamily="49" charset="0"/>
              </a:rPr>
              <a:t>(m-&gt;q)); </a:t>
            </a:r>
            <a:r>
              <a:rPr lang="en-US" altLang="ko-KR" sz="1400" dirty="0">
                <a:solidFill>
                  <a:srgbClr val="00B0F0"/>
                </a:solidFill>
                <a:latin typeface="Courier New" pitchFamily="49" charset="0"/>
                <a:ea typeface="맑은 고딕" pitchFamily="50" charset="-127"/>
                <a:cs typeface="Courier New" pitchFamily="49" charset="0"/>
              </a:rPr>
              <a:t>// hold lock (for next thread!)</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m-&gt;guard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circleNumDbPlain" startAt="22"/>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1619672" y="3162454"/>
            <a:ext cx="6014147" cy="338554"/>
          </a:xfrm>
          <a:prstGeom prst="rect">
            <a:avLst/>
          </a:prstGeom>
          <a:noFill/>
        </p:spPr>
        <p:txBody>
          <a:bodyPr wrap="none" rtlCol="0">
            <a:spAutoFit/>
          </a:bodyPr>
          <a:lstStyle/>
          <a:p>
            <a:r>
              <a:rPr lang="en-US" altLang="ko-KR" sz="1600" b="1" dirty="0">
                <a:solidFill>
                  <a:prstClr val="black"/>
                </a:solidFill>
                <a:latin typeface="맑은 고딕" pitchFamily="50" charset="-127"/>
                <a:ea typeface="맑은 고딕" pitchFamily="50" charset="-127"/>
              </a:rPr>
              <a:t>Lock With Queues, Test-and-set, Yield, And Wakeup (Cont.)</a:t>
            </a:r>
            <a:endParaRPr lang="ko-KR" altLang="en-US" sz="1600" b="1" dirty="0">
              <a:solidFill>
                <a:prstClr val="black"/>
              </a:solidFill>
              <a:latin typeface="맑은 고딕" pitchFamily="50" charset="-127"/>
              <a:ea typeface="맑은 고딕" pitchFamily="50" charset="-127"/>
            </a:endParaRPr>
          </a:p>
        </p:txBody>
      </p:sp>
    </p:spTree>
    <p:extLst>
      <p:ext uri="{BB962C8B-B14F-4D97-AF65-F5344CB8AC3E}">
        <p14:creationId xmlns:p14="http://schemas.microsoft.com/office/powerpoint/2010/main" val="3476794598"/>
      </p:ext>
    </p:extLst>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Wakeup/waiting race</a:t>
            </a:r>
            <a:endParaRPr lang="ko-KR" altLang="en-US" dirty="0"/>
          </a:p>
        </p:txBody>
      </p:sp>
      <p:sp>
        <p:nvSpPr>
          <p:cNvPr id="3" name="내용 개체 틀 2"/>
          <p:cNvSpPr>
            <a:spLocks noGrp="1"/>
          </p:cNvSpPr>
          <p:nvPr>
            <p:ph idx="1"/>
          </p:nvPr>
        </p:nvSpPr>
        <p:spPr/>
        <p:txBody>
          <a:bodyPr/>
          <a:lstStyle/>
          <a:p>
            <a:r>
              <a:rPr lang="en-US" altLang="ko-KR" dirty="0"/>
              <a:t>In case of releasing the lock (</a:t>
            </a:r>
            <a:r>
              <a:rPr lang="en-US" altLang="ko-KR" i="1" dirty="0"/>
              <a:t>thread A</a:t>
            </a:r>
            <a:r>
              <a:rPr lang="en-US" altLang="ko-KR" dirty="0"/>
              <a:t>) just before the call to </a:t>
            </a:r>
            <a:r>
              <a:rPr lang="en-US" altLang="ko-KR" dirty="0">
                <a:latin typeface="Courier New" pitchFamily="49" charset="0"/>
                <a:cs typeface="Courier New" pitchFamily="49" charset="0"/>
              </a:rPr>
              <a:t>park() </a:t>
            </a:r>
            <a:r>
              <a:rPr lang="en-US" altLang="ko-KR" dirty="0"/>
              <a:t>(</a:t>
            </a:r>
            <a:r>
              <a:rPr lang="en-US" altLang="ko-KR" i="1" dirty="0"/>
              <a:t>thread B</a:t>
            </a:r>
            <a:r>
              <a:rPr lang="en-US" altLang="ko-KR" dirty="0"/>
              <a:t>) </a:t>
            </a:r>
            <a:r>
              <a:rPr lang="en-US" altLang="ko-KR" dirty="0">
                <a:sym typeface="Wingdings" panose="05000000000000000000" pitchFamily="2" charset="2"/>
              </a:rPr>
              <a:t> </a:t>
            </a:r>
            <a:r>
              <a:rPr lang="en-US" altLang="ko-KR" dirty="0"/>
              <a:t>Thread B would </a:t>
            </a:r>
            <a:r>
              <a:rPr lang="en-US" altLang="ko-KR" dirty="0">
                <a:solidFill>
                  <a:schemeClr val="accent6">
                    <a:lumMod val="75000"/>
                  </a:schemeClr>
                </a:solidFill>
              </a:rPr>
              <a:t>sleep forever </a:t>
            </a:r>
            <a:r>
              <a:rPr lang="en-US" altLang="ko-KR" dirty="0"/>
              <a:t>(potentially).</a:t>
            </a:r>
          </a:p>
          <a:p>
            <a:endParaRPr lang="en-US" altLang="ko-KR" dirty="0"/>
          </a:p>
          <a:p>
            <a:r>
              <a:rPr lang="en-US" altLang="ko-KR" b="1" dirty="0"/>
              <a:t>Solaris</a:t>
            </a:r>
            <a:r>
              <a:rPr lang="en-US" altLang="ko-KR" dirty="0"/>
              <a:t> solves this problem by adding a third system call: </a:t>
            </a:r>
            <a:r>
              <a:rPr lang="en-US" altLang="ko-KR" dirty="0" err="1">
                <a:latin typeface="Courier New" pitchFamily="49" charset="0"/>
                <a:cs typeface="Courier New" pitchFamily="49" charset="0"/>
              </a:rPr>
              <a:t>setpark</a:t>
            </a:r>
            <a:r>
              <a:rPr lang="en-US" altLang="ko-KR" dirty="0">
                <a:latin typeface="Courier New" pitchFamily="49" charset="0"/>
                <a:cs typeface="Courier New" pitchFamily="49" charset="0"/>
              </a:rPr>
              <a:t>()</a:t>
            </a:r>
            <a:r>
              <a:rPr lang="en-US" altLang="ko-KR" dirty="0"/>
              <a:t>.</a:t>
            </a:r>
          </a:p>
          <a:p>
            <a:pPr lvl="1"/>
            <a:r>
              <a:rPr lang="en-US" altLang="ko-KR" dirty="0"/>
              <a:t>By calling this routine, a thread can indicate it </a:t>
            </a:r>
            <a:r>
              <a:rPr lang="en-US" altLang="ko-KR" i="1" dirty="0"/>
              <a:t>is about to</a:t>
            </a:r>
            <a:r>
              <a:rPr lang="en-US" altLang="ko-KR" dirty="0"/>
              <a:t> </a:t>
            </a:r>
            <a:r>
              <a:rPr lang="en-US" altLang="ko-KR" dirty="0">
                <a:latin typeface="Courier New" panose="02070309020205020404" pitchFamily="49" charset="0"/>
                <a:cs typeface="Courier New" panose="02070309020205020404" pitchFamily="49" charset="0"/>
              </a:rPr>
              <a:t>park</a:t>
            </a:r>
            <a:r>
              <a:rPr lang="en-US" altLang="ko-KR" dirty="0"/>
              <a:t>.</a:t>
            </a:r>
          </a:p>
          <a:p>
            <a:pPr lvl="1"/>
            <a:r>
              <a:rPr lang="en-US" altLang="ko-KR" dirty="0"/>
              <a:t>If it happens to be interrupted and another thread calls </a:t>
            </a:r>
            <a:r>
              <a:rPr lang="en-US" altLang="ko-KR" dirty="0" err="1">
                <a:latin typeface="Courier New" panose="02070309020205020404" pitchFamily="49" charset="0"/>
                <a:cs typeface="Courier New" panose="02070309020205020404" pitchFamily="49" charset="0"/>
              </a:rPr>
              <a:t>unpark</a:t>
            </a:r>
            <a:r>
              <a:rPr lang="en-US" altLang="ko-KR" dirty="0"/>
              <a:t> before </a:t>
            </a:r>
            <a:r>
              <a:rPr lang="en-US" altLang="ko-KR" dirty="0">
                <a:latin typeface="Courier New" panose="02070309020205020404" pitchFamily="49" charset="0"/>
                <a:cs typeface="Courier New" panose="02070309020205020404" pitchFamily="49" charset="0"/>
              </a:rPr>
              <a:t>park</a:t>
            </a:r>
            <a:r>
              <a:rPr lang="en-US" altLang="ko-KR" dirty="0"/>
              <a:t> is actually called, the subsequent </a:t>
            </a:r>
            <a:r>
              <a:rPr lang="en-US" altLang="ko-KR" dirty="0">
                <a:latin typeface="Courier New" panose="02070309020205020404" pitchFamily="49" charset="0"/>
                <a:cs typeface="Courier New" panose="02070309020205020404" pitchFamily="49" charset="0"/>
              </a:rPr>
              <a:t>park</a:t>
            </a:r>
            <a:r>
              <a:rPr lang="en-US" altLang="ko-KR" dirty="0"/>
              <a:t> returns immediately instead of sleeping.</a:t>
            </a:r>
            <a:endParaRPr lang="ko-KR" altLang="en-US" dirty="0"/>
          </a:p>
          <a:p>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TextBox 6"/>
          <p:cNvSpPr txBox="1"/>
          <p:nvPr/>
        </p:nvSpPr>
        <p:spPr>
          <a:xfrm>
            <a:off x="1998941" y="4725144"/>
            <a:ext cx="5381371" cy="954107"/>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queue_add</a:t>
            </a:r>
            <a:r>
              <a:rPr lang="en-US" altLang="ko-KR" sz="1400" dirty="0">
                <a:solidFill>
                  <a:prstClr val="black"/>
                </a:solidFill>
                <a:latin typeface="Courier New" pitchFamily="49" charset="0"/>
                <a:ea typeface="맑은 고딕" pitchFamily="50" charset="-127"/>
                <a:cs typeface="Courier New" pitchFamily="49" charset="0"/>
              </a:rPr>
              <a:t>(m-&gt;q, </a:t>
            </a:r>
            <a:r>
              <a:rPr lang="en-US" altLang="ko-KR" sz="1400" dirty="0" err="1">
                <a:solidFill>
                  <a:prstClr val="black"/>
                </a:solidFill>
                <a:latin typeface="Courier New" pitchFamily="49" charset="0"/>
                <a:ea typeface="맑은 고딕" pitchFamily="50" charset="-127"/>
                <a:cs typeface="Courier New" pitchFamily="49" charset="0"/>
              </a:rPr>
              <a:t>gettid</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setpark</a:t>
            </a:r>
            <a:r>
              <a:rPr lang="en-US" altLang="ko-KR" sz="1400" b="1"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new code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m-&gt;guard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park();</a:t>
            </a:r>
          </a:p>
        </p:txBody>
      </p:sp>
      <p:sp>
        <p:nvSpPr>
          <p:cNvPr id="8" name="TextBox 7"/>
          <p:cNvSpPr txBox="1"/>
          <p:nvPr/>
        </p:nvSpPr>
        <p:spPr>
          <a:xfrm>
            <a:off x="3026282" y="5679252"/>
            <a:ext cx="3273910" cy="307777"/>
          </a:xfrm>
          <a:prstGeom prst="rect">
            <a:avLst/>
          </a:prstGeom>
          <a:noFill/>
        </p:spPr>
        <p:txBody>
          <a:bodyPr wrap="none" rtlCol="0">
            <a:spAutoFit/>
          </a:bodyPr>
          <a:lstStyle/>
          <a:p>
            <a:r>
              <a:rPr lang="en-US" altLang="ko-KR" sz="1400" b="1" dirty="0">
                <a:solidFill>
                  <a:prstClr val="black"/>
                </a:solidFill>
                <a:latin typeface="맑은 고딕" pitchFamily="50" charset="-127"/>
                <a:ea typeface="맑은 고딕" pitchFamily="50" charset="-127"/>
              </a:rPr>
              <a:t>Code modification inside of </a:t>
            </a:r>
            <a:r>
              <a:rPr lang="en-US" altLang="ko-KR" sz="1400" b="1" dirty="0">
                <a:solidFill>
                  <a:prstClr val="black"/>
                </a:solidFill>
                <a:latin typeface="Courier New" pitchFamily="49" charset="0"/>
                <a:ea typeface="맑은 고딕" pitchFamily="50" charset="-127"/>
                <a:cs typeface="Courier New" pitchFamily="49" charset="0"/>
              </a:rPr>
              <a:t>lock()</a:t>
            </a:r>
            <a:endParaRPr lang="ko-KR" altLang="en-US" sz="1400" b="1" dirty="0">
              <a:solidFill>
                <a:prstClr val="black"/>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3758662448"/>
      </p:ext>
    </p:extLst>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t>Futex</a:t>
            </a:r>
            <a:endParaRPr lang="ko-KR" altLang="en-US" dirty="0"/>
          </a:p>
        </p:txBody>
      </p:sp>
      <p:sp>
        <p:nvSpPr>
          <p:cNvPr id="3" name="내용 개체 틀 2"/>
          <p:cNvSpPr>
            <a:spLocks noGrp="1"/>
          </p:cNvSpPr>
          <p:nvPr>
            <p:ph idx="1"/>
          </p:nvPr>
        </p:nvSpPr>
        <p:spPr/>
        <p:txBody>
          <a:bodyPr/>
          <a:lstStyle/>
          <a:p>
            <a:r>
              <a:rPr lang="en-US" altLang="ko-KR" dirty="0"/>
              <a:t>Linux provides a </a:t>
            </a:r>
            <a:r>
              <a:rPr lang="en-US" altLang="ko-KR" dirty="0" err="1">
                <a:solidFill>
                  <a:schemeClr val="accent6">
                    <a:lumMod val="75000"/>
                  </a:schemeClr>
                </a:solidFill>
              </a:rPr>
              <a:t>futex</a:t>
            </a:r>
            <a:r>
              <a:rPr lang="en-US" altLang="ko-KR" dirty="0"/>
              <a:t> (is similar to Solaris’s </a:t>
            </a:r>
            <a:r>
              <a:rPr lang="en-US" altLang="ko-KR" dirty="0">
                <a:latin typeface="Courier New" panose="02070309020205020404" pitchFamily="49" charset="0"/>
                <a:cs typeface="Courier New" panose="02070309020205020404" pitchFamily="49" charset="0"/>
              </a:rPr>
              <a:t>park</a:t>
            </a:r>
            <a:r>
              <a:rPr lang="en-US" altLang="ko-KR" dirty="0"/>
              <a:t> and </a:t>
            </a:r>
            <a:r>
              <a:rPr lang="en-US" altLang="ko-KR" dirty="0" err="1">
                <a:latin typeface="Courier New" panose="02070309020205020404" pitchFamily="49" charset="0"/>
                <a:cs typeface="Courier New" panose="02070309020205020404" pitchFamily="49" charset="0"/>
              </a:rPr>
              <a:t>unpark</a:t>
            </a:r>
            <a:r>
              <a:rPr lang="en-US" altLang="ko-KR" dirty="0"/>
              <a:t>).</a:t>
            </a:r>
          </a:p>
          <a:p>
            <a:pPr lvl="1"/>
            <a:r>
              <a:rPr lang="en-US" altLang="ko-KR" dirty="0" err="1">
                <a:latin typeface="Courier New" pitchFamily="49" charset="0"/>
                <a:cs typeface="Courier New" pitchFamily="49" charset="0"/>
              </a:rPr>
              <a:t>futex_wait</a:t>
            </a:r>
            <a:r>
              <a:rPr lang="en-US" altLang="ko-KR" dirty="0">
                <a:latin typeface="Courier New" pitchFamily="49" charset="0"/>
                <a:cs typeface="Courier New" pitchFamily="49" charset="0"/>
              </a:rPr>
              <a:t>(address, expected)</a:t>
            </a:r>
          </a:p>
          <a:p>
            <a:pPr lvl="2"/>
            <a:r>
              <a:rPr lang="en-US" altLang="ko-KR" dirty="0">
                <a:cs typeface="Courier New" pitchFamily="49" charset="0"/>
              </a:rPr>
              <a:t>Put the calling thread to sleep</a:t>
            </a:r>
          </a:p>
          <a:p>
            <a:pPr lvl="2"/>
            <a:r>
              <a:rPr lang="en-US" altLang="ko-KR" dirty="0">
                <a:cs typeface="Courier New" pitchFamily="49" charset="0"/>
              </a:rPr>
              <a:t>If the value at </a:t>
            </a:r>
            <a:r>
              <a:rPr lang="en-US" altLang="ko-KR" dirty="0">
                <a:latin typeface="Courier New" panose="02070309020205020404" pitchFamily="49" charset="0"/>
                <a:cs typeface="Courier New" panose="02070309020205020404" pitchFamily="49" charset="0"/>
              </a:rPr>
              <a:t>address</a:t>
            </a:r>
            <a:r>
              <a:rPr lang="en-US" altLang="ko-KR" dirty="0">
                <a:cs typeface="Courier New" pitchFamily="49" charset="0"/>
              </a:rPr>
              <a:t> is not equal to </a:t>
            </a:r>
            <a:r>
              <a:rPr lang="en-US" altLang="ko-KR" dirty="0">
                <a:latin typeface="Courier New" panose="02070309020205020404" pitchFamily="49" charset="0"/>
                <a:cs typeface="Courier New" panose="02070309020205020404" pitchFamily="49" charset="0"/>
              </a:rPr>
              <a:t>expected</a:t>
            </a:r>
            <a:r>
              <a:rPr lang="en-US" altLang="ko-KR" dirty="0">
                <a:cs typeface="Courier New" pitchFamily="49" charset="0"/>
              </a:rPr>
              <a:t>, the call returns immediately.</a:t>
            </a:r>
          </a:p>
          <a:p>
            <a:pPr lvl="1"/>
            <a:r>
              <a:rPr lang="en-US" altLang="ko-KR" dirty="0" err="1">
                <a:latin typeface="Courier New" pitchFamily="49" charset="0"/>
                <a:cs typeface="Courier New" pitchFamily="49" charset="0"/>
              </a:rPr>
              <a:t>futex_wake</a:t>
            </a:r>
            <a:r>
              <a:rPr lang="en-US" altLang="ko-KR" dirty="0">
                <a:latin typeface="Courier New" pitchFamily="49" charset="0"/>
                <a:cs typeface="Courier New" pitchFamily="49" charset="0"/>
              </a:rPr>
              <a:t>(address)</a:t>
            </a:r>
          </a:p>
          <a:p>
            <a:pPr lvl="2"/>
            <a:r>
              <a:rPr lang="en-US" altLang="ko-KR" dirty="0">
                <a:cs typeface="Courier New" pitchFamily="49" charset="0"/>
              </a:rPr>
              <a:t>Wake one thread that is waiting on the queue.</a:t>
            </a:r>
          </a:p>
          <a:p>
            <a:endParaRPr lang="en-US" altLang="ko-KR"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1225394542"/>
      </p:ext>
    </p:ext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t>Futex</a:t>
            </a:r>
            <a:r>
              <a:rPr lang="en-US" altLang="ko-KR" dirty="0"/>
              <a:t> (Cont.)</a:t>
            </a:r>
            <a:endParaRPr lang="ko-KR" altLang="en-US" dirty="0"/>
          </a:p>
        </p:txBody>
      </p:sp>
      <p:sp>
        <p:nvSpPr>
          <p:cNvPr id="3" name="내용 개체 틀 2"/>
          <p:cNvSpPr>
            <a:spLocks noGrp="1"/>
          </p:cNvSpPr>
          <p:nvPr>
            <p:ph idx="1"/>
          </p:nvPr>
        </p:nvSpPr>
        <p:spPr/>
        <p:txBody>
          <a:bodyPr/>
          <a:lstStyle/>
          <a:p>
            <a:r>
              <a:rPr lang="en-US" altLang="ko-KR" dirty="0"/>
              <a:t>Snippet from </a:t>
            </a:r>
            <a:r>
              <a:rPr lang="en-US" altLang="ko-KR" dirty="0" err="1">
                <a:latin typeface="Courier New" panose="02070309020205020404" pitchFamily="49" charset="0"/>
                <a:cs typeface="Courier New" panose="02070309020205020404" pitchFamily="49" charset="0"/>
              </a:rPr>
              <a:t>lowlevellock.h</a:t>
            </a:r>
            <a:r>
              <a:rPr lang="en-US" altLang="ko-KR" dirty="0"/>
              <a:t> in the </a:t>
            </a:r>
            <a:r>
              <a:rPr lang="en-US" altLang="ko-KR" b="1" dirty="0" err="1"/>
              <a:t>nptl</a:t>
            </a:r>
            <a:r>
              <a:rPr lang="en-US" altLang="ko-KR" dirty="0"/>
              <a:t> library</a:t>
            </a:r>
          </a:p>
          <a:p>
            <a:pPr lvl="1"/>
            <a:r>
              <a:rPr lang="en-US" altLang="ko-KR" dirty="0"/>
              <a:t>The high bit of the integer </a:t>
            </a:r>
            <a:r>
              <a:rPr lang="en-US" altLang="ko-KR" dirty="0">
                <a:latin typeface="Courier New" panose="02070309020205020404" pitchFamily="49" charset="0"/>
                <a:cs typeface="Courier New" panose="02070309020205020404" pitchFamily="49" charset="0"/>
              </a:rPr>
              <a:t>v</a:t>
            </a:r>
            <a:r>
              <a:rPr lang="en-US" altLang="ko-KR" dirty="0"/>
              <a:t>: track whether the lock is held or not</a:t>
            </a:r>
          </a:p>
          <a:p>
            <a:pPr lvl="1"/>
            <a:r>
              <a:rPr lang="en-US" altLang="ko-KR" dirty="0"/>
              <a:t>All the other bits : the number of waiters </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395536" y="2604756"/>
            <a:ext cx="8280920" cy="3323987"/>
          </a:xfrm>
          <a:prstGeom prst="rect">
            <a:avLst/>
          </a:prstGeom>
          <a:noFill/>
          <a:ln>
            <a:solidFill>
              <a:schemeClr val="tx1"/>
            </a:solidFill>
          </a:ln>
        </p:spPr>
        <p:txBody>
          <a:bodyPr wrap="square" rtlCol="0">
            <a:spAutoFit/>
          </a:bodyPr>
          <a:lstStyle/>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mutex_lock</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v;</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Bit 31 was clear, we got the </a:t>
            </a:r>
            <a:r>
              <a:rPr lang="en-US" altLang="ko-KR" sz="1400" dirty="0" err="1">
                <a:solidFill>
                  <a:srgbClr val="00B0F0"/>
                </a:solidFill>
                <a:latin typeface="Courier New" pitchFamily="49" charset="0"/>
                <a:ea typeface="맑은 고딕" pitchFamily="50" charset="-127"/>
                <a:cs typeface="Courier New" pitchFamily="49" charset="0"/>
              </a:rPr>
              <a:t>mutex</a:t>
            </a:r>
            <a:r>
              <a:rPr lang="en-US" altLang="ko-KR" sz="1400" dirty="0">
                <a:solidFill>
                  <a:srgbClr val="00B0F0"/>
                </a:solidFill>
                <a:latin typeface="Courier New" pitchFamily="49" charset="0"/>
                <a:ea typeface="맑은 고딕" pitchFamily="50" charset="-127"/>
                <a:cs typeface="Courier New" pitchFamily="49" charset="0"/>
              </a:rPr>
              <a:t> (this is the </a:t>
            </a:r>
            <a:r>
              <a:rPr lang="en-US" altLang="ko-KR" sz="1400" dirty="0" err="1">
                <a:solidFill>
                  <a:srgbClr val="00B0F0"/>
                </a:solidFill>
                <a:latin typeface="Courier New" pitchFamily="49" charset="0"/>
                <a:ea typeface="맑은 고딕" pitchFamily="50" charset="-127"/>
                <a:cs typeface="Courier New" pitchFamily="49" charset="0"/>
              </a:rPr>
              <a:t>fastpath</a:t>
            </a:r>
            <a:r>
              <a:rPr lang="en-US" altLang="ko-KR" sz="1400" dirty="0">
                <a:solidFill>
                  <a:srgbClr val="00B0F0"/>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atomic_bit_test_set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31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atomic_increment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while</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1</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atomic_bit_test_set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31</a:t>
            </a:r>
            <a:r>
              <a:rPr lang="en-US" altLang="ko-KR" sz="1400" dirty="0">
                <a:solidFill>
                  <a:prstClr val="black"/>
                </a:solidFill>
                <a:latin typeface="Courier New" pitchFamily="49" charset="0"/>
                <a:ea typeface="맑은 고딕" pitchFamily="50" charset="-127"/>
                <a:cs typeface="Courier New" pitchFamily="49" charset="0"/>
              </a:rPr>
              <a:t>) ==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atomic_decrement</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We have to wait now. First make sure the </a:t>
            </a:r>
            <a:r>
              <a:rPr lang="en-US" altLang="ko-KR" sz="1400" dirty="0" err="1">
                <a:solidFill>
                  <a:srgbClr val="00B0F0"/>
                </a:solidFill>
                <a:latin typeface="Courier New" pitchFamily="49" charset="0"/>
                <a:ea typeface="맑은 고딕" pitchFamily="50" charset="-127"/>
                <a:cs typeface="Courier New" pitchFamily="49" charset="0"/>
              </a:rPr>
              <a:t>futex</a:t>
            </a:r>
            <a:r>
              <a:rPr lang="en-US" altLang="ko-KR" sz="1400" dirty="0">
                <a:solidFill>
                  <a:srgbClr val="00B0F0"/>
                </a:solidFill>
                <a:latin typeface="Courier New" pitchFamily="49" charset="0"/>
                <a:ea typeface="맑은 고딕" pitchFamily="50" charset="-127"/>
                <a:cs typeface="Courier New" pitchFamily="49" charset="0"/>
              </a:rPr>
              <a:t> value</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we are monitoring is truly negative (i.e. locked). */</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v = *</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400" dirty="0">
                <a:solidFill>
                  <a:prstClr val="black"/>
                </a:solidFill>
                <a:latin typeface="Courier New" pitchFamily="49" charset="0"/>
                <a:ea typeface="맑은 고딕" pitchFamily="50" charset="-127"/>
                <a:cs typeface="Courier New" pitchFamily="49" charset="0"/>
              </a:rPr>
              <a:t> 		…</a:t>
            </a:r>
          </a:p>
        </p:txBody>
      </p:sp>
      <p:sp>
        <p:nvSpPr>
          <p:cNvPr id="7" name="TextBox 6"/>
          <p:cNvSpPr txBox="1"/>
          <p:nvPr/>
        </p:nvSpPr>
        <p:spPr>
          <a:xfrm>
            <a:off x="3308640" y="5898758"/>
            <a:ext cx="2582630" cy="338554"/>
          </a:xfrm>
          <a:prstGeom prst="rect">
            <a:avLst/>
          </a:prstGeom>
          <a:noFill/>
        </p:spPr>
        <p:txBody>
          <a:bodyPr wrap="none" rtlCol="0">
            <a:spAutoFit/>
          </a:bodyPr>
          <a:lstStyle/>
          <a:p>
            <a:r>
              <a:rPr lang="en-US" altLang="ko-KR" sz="1600" b="1" dirty="0">
                <a:solidFill>
                  <a:prstClr val="black"/>
                </a:solidFill>
                <a:latin typeface="맑은 고딕" pitchFamily="50" charset="-127"/>
                <a:ea typeface="맑은 고딕" pitchFamily="50" charset="-127"/>
              </a:rPr>
              <a:t>Linux-based </a:t>
            </a:r>
            <a:r>
              <a:rPr lang="en-US" altLang="ko-KR" sz="1600" b="1" dirty="0" err="1">
                <a:solidFill>
                  <a:prstClr val="black"/>
                </a:solidFill>
                <a:latin typeface="맑은 고딕" pitchFamily="50" charset="-127"/>
                <a:ea typeface="맑은 고딕" pitchFamily="50" charset="-127"/>
              </a:rPr>
              <a:t>Futex</a:t>
            </a:r>
            <a:r>
              <a:rPr lang="en-US" altLang="ko-KR" sz="1600" b="1" dirty="0">
                <a:solidFill>
                  <a:prstClr val="black"/>
                </a:solidFill>
                <a:latin typeface="맑은 고딕" pitchFamily="50" charset="-127"/>
                <a:ea typeface="맑은 고딕" pitchFamily="50" charset="-127"/>
              </a:rPr>
              <a:t> Locks</a:t>
            </a:r>
            <a:endParaRPr lang="ko-KR" altLang="en-US" sz="1600" b="1" dirty="0">
              <a:solidFill>
                <a:prstClr val="black"/>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3492191289"/>
      </p:ext>
    </p:extLst>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t>Futex</a:t>
            </a:r>
            <a:r>
              <a:rPr lang="en-US" altLang="ko-KR" dirty="0"/>
              <a:t>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395536" y="1137513"/>
            <a:ext cx="8280920" cy="3539430"/>
          </a:xfrm>
          <a:prstGeom prst="rect">
            <a:avLst/>
          </a:prstGeom>
          <a:noFill/>
          <a:ln>
            <a:solidFill>
              <a:schemeClr val="tx1"/>
            </a:solidFill>
          </a:ln>
        </p:spPr>
        <p:txBody>
          <a:bodyPr wrap="square" rtlCol="0">
            <a:spAutoFit/>
          </a:bodyPr>
          <a:lstStyle/>
          <a:p>
            <a:pPr marL="342900" indent="-342900">
              <a:buFont typeface="Wingdings" panose="05000000000000000000" pitchFamily="2" charset="2"/>
              <a:buAutoNum type="arabicPlain" startAt="16"/>
            </a:pPr>
            <a:r>
              <a:rPr lang="en-US" altLang="ko-KR" sz="1400" dirty="0">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(v &gt;= </a:t>
            </a:r>
            <a:r>
              <a:rPr lang="en-US" altLang="ko-KR" sz="1400" dirty="0">
                <a:solidFill>
                  <a:srgbClr val="FF0000"/>
                </a:solidFill>
                <a:latin typeface="Courier New" pitchFamily="49" charset="0"/>
                <a:ea typeface="맑은 고딕" pitchFamily="50" charset="-127"/>
                <a:cs typeface="Courier New" pitchFamily="49" charset="0"/>
              </a:rPr>
              <a:t>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continue</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b="1" dirty="0" err="1">
                <a:solidFill>
                  <a:prstClr val="black"/>
                </a:solidFill>
                <a:latin typeface="Courier New" pitchFamily="49" charset="0"/>
                <a:ea typeface="맑은 고딕" pitchFamily="50" charset="-127"/>
                <a:cs typeface="Courier New" pitchFamily="49" charset="0"/>
              </a:rPr>
              <a:t>futex_wait</a:t>
            </a:r>
            <a:r>
              <a:rPr lang="en-US" altLang="ko-KR" sz="1400" b="1" dirty="0">
                <a:solidFill>
                  <a:prstClr val="black"/>
                </a:solidFill>
                <a:latin typeface="Courier New" pitchFamily="49" charset="0"/>
                <a:ea typeface="맑은 고딕" pitchFamily="50" charset="-127"/>
                <a:cs typeface="Courier New" pitchFamily="49" charset="0"/>
              </a:rPr>
              <a:t>(</a:t>
            </a:r>
            <a:r>
              <a:rPr lang="en-US" altLang="ko-KR" sz="1400" b="1" dirty="0" err="1">
                <a:solidFill>
                  <a:prstClr val="black"/>
                </a:solidFill>
                <a:latin typeface="Courier New" pitchFamily="49" charset="0"/>
                <a:ea typeface="맑은 고딕" pitchFamily="50" charset="-127"/>
                <a:cs typeface="Courier New" pitchFamily="49" charset="0"/>
              </a:rPr>
              <a:t>mutex</a:t>
            </a:r>
            <a:r>
              <a:rPr lang="en-US" altLang="ko-KR" sz="1400" b="1" dirty="0">
                <a:solidFill>
                  <a:prstClr val="black"/>
                </a:solidFill>
                <a:latin typeface="Courier New" pitchFamily="49" charset="0"/>
                <a:ea typeface="맑은 고딕" pitchFamily="50" charset="-127"/>
                <a:cs typeface="Courier New" pitchFamily="49" charset="0"/>
              </a:rPr>
              <a:t>, v)</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50"/>
                </a:solidFill>
                <a:latin typeface="Courier New" pitchFamily="49" charset="0"/>
                <a:ea typeface="맑은 고딕" pitchFamily="50" charset="-127"/>
                <a:cs typeface="Courier New" pitchFamily="49" charset="0"/>
              </a:rPr>
              <a:t>void</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mutex_unlock</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srgbClr val="00B050"/>
                </a:solidFill>
                <a:latin typeface="Courier New" pitchFamily="49" charset="0"/>
                <a:ea typeface="맑은 고딕" pitchFamily="50" charset="-127"/>
                <a:cs typeface="Courier New" pitchFamily="49" charset="0"/>
              </a:rPr>
              <a:t>int</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Adding 0x80000000 to the counter results in 0 if and only if</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there are not other interested threads */</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if</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atomic_add_zero</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F0000"/>
                </a:solidFill>
                <a:latin typeface="Courier New" pitchFamily="49" charset="0"/>
                <a:ea typeface="맑은 고딕" pitchFamily="50" charset="-127"/>
                <a:cs typeface="Courier New" pitchFamily="49" charset="0"/>
              </a:rPr>
              <a:t>0x80000000</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F79646"/>
                </a:solidFill>
                <a:latin typeface="Courier New" pitchFamily="49" charset="0"/>
                <a:ea typeface="맑은 고딕" pitchFamily="50" charset="-127"/>
                <a:cs typeface="Courier New" pitchFamily="49" charset="0"/>
              </a:rPr>
              <a:t>return</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 There are other threads waiting for this </a:t>
            </a:r>
            <a:r>
              <a:rPr lang="en-US" altLang="ko-KR" sz="1400" dirty="0" err="1">
                <a:solidFill>
                  <a:srgbClr val="00B0F0"/>
                </a:solidFill>
                <a:latin typeface="Courier New" pitchFamily="49" charset="0"/>
                <a:ea typeface="맑은 고딕" pitchFamily="50" charset="-127"/>
                <a:cs typeface="Courier New" pitchFamily="49" charset="0"/>
              </a:rPr>
              <a:t>mutex</a:t>
            </a:r>
            <a:r>
              <a:rPr lang="en-US" altLang="ko-KR" sz="1400" dirty="0">
                <a:solidFill>
                  <a:srgbClr val="00B0F0"/>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a:solidFill>
                  <a:srgbClr val="00B0F0"/>
                </a:solidFill>
                <a:latin typeface="Courier New" pitchFamily="49" charset="0"/>
                <a:ea typeface="맑은 고딕" pitchFamily="50" charset="-127"/>
                <a:cs typeface="Courier New" pitchFamily="49" charset="0"/>
              </a:rPr>
              <a:t>wake one of them up */</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r>
              <a:rPr lang="en-US" altLang="ko-KR" sz="1400" dirty="0" err="1">
                <a:solidFill>
                  <a:prstClr val="black"/>
                </a:solidFill>
                <a:latin typeface="Courier New" pitchFamily="49" charset="0"/>
                <a:ea typeface="맑은 고딕" pitchFamily="50" charset="-127"/>
                <a:cs typeface="Courier New" pitchFamily="49" charset="0"/>
              </a:rPr>
              <a:t>futex_wake</a:t>
            </a:r>
            <a:r>
              <a:rPr lang="en-US" altLang="ko-KR" sz="1400" dirty="0">
                <a:solidFill>
                  <a:prstClr val="black"/>
                </a:solidFill>
                <a:latin typeface="Courier New" pitchFamily="49" charset="0"/>
                <a:ea typeface="맑은 고딕" pitchFamily="50" charset="-127"/>
                <a:cs typeface="Courier New" pitchFamily="49" charset="0"/>
              </a:rPr>
              <a:t>(</a:t>
            </a:r>
            <a:r>
              <a:rPr lang="en-US" altLang="ko-KR" sz="1400" dirty="0" err="1">
                <a:solidFill>
                  <a:prstClr val="black"/>
                </a:solidFill>
                <a:latin typeface="Courier New" pitchFamily="49" charset="0"/>
                <a:ea typeface="맑은 고딕" pitchFamily="50" charset="-127"/>
                <a:cs typeface="Courier New" pitchFamily="49" charset="0"/>
              </a:rPr>
              <a:t>mutex</a:t>
            </a:r>
            <a:r>
              <a:rPr lang="en-US" altLang="ko-KR" sz="14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startAt="16"/>
            </a:pPr>
            <a:r>
              <a:rPr lang="en-US" altLang="ko-KR" sz="14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endParaRPr lang="en-US" altLang="ko-KR" sz="1400" dirty="0">
              <a:solidFill>
                <a:prstClr val="black"/>
              </a:solidFill>
              <a:latin typeface="Courier New" pitchFamily="49" charset="0"/>
              <a:ea typeface="맑은 고딕" pitchFamily="50" charset="-127"/>
              <a:cs typeface="Courier New" pitchFamily="49" charset="0"/>
            </a:endParaRPr>
          </a:p>
        </p:txBody>
      </p:sp>
      <p:sp>
        <p:nvSpPr>
          <p:cNvPr id="7" name="TextBox 6"/>
          <p:cNvSpPr txBox="1"/>
          <p:nvPr/>
        </p:nvSpPr>
        <p:spPr>
          <a:xfrm>
            <a:off x="2987824" y="4674622"/>
            <a:ext cx="3318409" cy="338554"/>
          </a:xfrm>
          <a:prstGeom prst="rect">
            <a:avLst/>
          </a:prstGeom>
          <a:noFill/>
        </p:spPr>
        <p:txBody>
          <a:bodyPr wrap="none" rtlCol="0">
            <a:spAutoFit/>
          </a:bodyPr>
          <a:lstStyle/>
          <a:p>
            <a:r>
              <a:rPr lang="en-US" altLang="ko-KR" sz="1600" b="1" dirty="0">
                <a:solidFill>
                  <a:prstClr val="black"/>
                </a:solidFill>
                <a:latin typeface="맑은 고딕" pitchFamily="50" charset="-127"/>
                <a:ea typeface="맑은 고딕" pitchFamily="50" charset="-127"/>
              </a:rPr>
              <a:t>Linux-based </a:t>
            </a:r>
            <a:r>
              <a:rPr lang="en-US" altLang="ko-KR" sz="1600" b="1" dirty="0" err="1">
                <a:solidFill>
                  <a:prstClr val="black"/>
                </a:solidFill>
                <a:latin typeface="맑은 고딕" pitchFamily="50" charset="-127"/>
                <a:ea typeface="맑은 고딕" pitchFamily="50" charset="-127"/>
              </a:rPr>
              <a:t>Futex</a:t>
            </a:r>
            <a:r>
              <a:rPr lang="en-US" altLang="ko-KR" sz="1600" b="1" dirty="0">
                <a:solidFill>
                  <a:prstClr val="black"/>
                </a:solidFill>
                <a:latin typeface="맑은 고딕" pitchFamily="50" charset="-127"/>
                <a:ea typeface="맑은 고딕" pitchFamily="50" charset="-127"/>
              </a:rPr>
              <a:t> Locks (Cont.)</a:t>
            </a:r>
            <a:endParaRPr lang="ko-KR" altLang="en-US" sz="1600" b="1" dirty="0">
              <a:solidFill>
                <a:prstClr val="black"/>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4004061217"/>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Locks: The Basic Idea</a:t>
            </a:r>
            <a:endParaRPr lang="ko-KR" altLang="en-US" dirty="0"/>
          </a:p>
        </p:txBody>
      </p:sp>
      <p:sp>
        <p:nvSpPr>
          <p:cNvPr id="3" name="내용 개체 틀 2"/>
          <p:cNvSpPr>
            <a:spLocks noGrp="1"/>
          </p:cNvSpPr>
          <p:nvPr>
            <p:ph idx="1"/>
          </p:nvPr>
        </p:nvSpPr>
        <p:spPr/>
        <p:txBody>
          <a:bodyPr/>
          <a:lstStyle/>
          <a:p>
            <a:r>
              <a:rPr lang="en-US" altLang="ko-KR" dirty="0"/>
              <a:t>Ensure that any </a:t>
            </a:r>
            <a:r>
              <a:rPr lang="en-US" altLang="ko-KR" b="1" dirty="0"/>
              <a:t>critical section </a:t>
            </a:r>
            <a:r>
              <a:rPr lang="en-US" altLang="ko-KR" dirty="0"/>
              <a:t>executes as if it were </a:t>
            </a:r>
            <a:r>
              <a:rPr lang="en-US" altLang="ko-KR" dirty="0">
                <a:solidFill>
                  <a:schemeClr val="accent6">
                    <a:lumMod val="75000"/>
                  </a:schemeClr>
                </a:solidFill>
              </a:rPr>
              <a:t>a single atomic instruction</a:t>
            </a:r>
            <a:r>
              <a:rPr lang="en-US" altLang="ko-KR" dirty="0"/>
              <a:t>.</a:t>
            </a:r>
          </a:p>
          <a:p>
            <a:pPr lvl="1"/>
            <a:r>
              <a:rPr lang="en-US" altLang="ko-KR" dirty="0"/>
              <a:t>An example: the canonical update of a shared variable</a:t>
            </a:r>
          </a:p>
          <a:p>
            <a:pPr lvl="1"/>
            <a:endParaRPr lang="en-US" altLang="ko-KR" dirty="0"/>
          </a:p>
          <a:p>
            <a:pPr lvl="1"/>
            <a:endParaRPr lang="en-US" altLang="ko-KR" dirty="0"/>
          </a:p>
          <a:p>
            <a:pPr lvl="1"/>
            <a:r>
              <a:rPr lang="en-US" altLang="ko-KR" dirty="0"/>
              <a:t>Add some code around the critical section</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1030288" y="2420888"/>
            <a:ext cx="5989984" cy="338554"/>
          </a:xfrm>
          <a:prstGeom prst="rect">
            <a:avLst/>
          </a:prstGeom>
          <a:noFill/>
          <a:ln>
            <a:solidFill>
              <a:schemeClr val="tx1"/>
            </a:solidFill>
          </a:ln>
        </p:spPr>
        <p:txBody>
          <a:bodyPr wrap="square" lIns="252000" rtlCol="0">
            <a:spAutoFit/>
          </a:bodyPr>
          <a:lstStyle/>
          <a:p>
            <a:r>
              <a:rPr lang="en-US" altLang="ko-KR" sz="1600" dirty="0">
                <a:solidFill>
                  <a:prstClr val="black"/>
                </a:solidFill>
                <a:latin typeface="Courier New" pitchFamily="49" charset="0"/>
                <a:ea typeface="맑은 고딕" pitchFamily="50" charset="-127"/>
                <a:cs typeface="Courier New" pitchFamily="49" charset="0"/>
              </a:rPr>
              <a:t>balance = balance + 1;</a:t>
            </a:r>
          </a:p>
        </p:txBody>
      </p:sp>
      <p:sp>
        <p:nvSpPr>
          <p:cNvPr id="7" name="TextBox 6"/>
          <p:cNvSpPr txBox="1"/>
          <p:nvPr/>
        </p:nvSpPr>
        <p:spPr>
          <a:xfrm>
            <a:off x="1043608" y="3810526"/>
            <a:ext cx="7704856" cy="1323439"/>
          </a:xfrm>
          <a:prstGeom prst="rect">
            <a:avLst/>
          </a:prstGeom>
          <a:noFill/>
          <a:ln>
            <a:solidFill>
              <a:schemeClr val="tx1"/>
            </a:solidFill>
          </a:ln>
        </p:spPr>
        <p:txBody>
          <a:bodyPr wrap="square" lIns="90000" rtlCol="0">
            <a:spAutoFit/>
          </a:bodyPr>
          <a:lstStyle/>
          <a:p>
            <a:r>
              <a:rPr lang="en-US" altLang="ko-KR" sz="1600" dirty="0">
                <a:solidFill>
                  <a:prstClr val="black"/>
                </a:solidFill>
                <a:latin typeface="Courier New" pitchFamily="49" charset="0"/>
                <a:ea typeface="맑은 고딕" pitchFamily="50" charset="-127"/>
                <a:cs typeface="Courier New" pitchFamily="49" charset="0"/>
              </a:rPr>
              <a:t>1    </a:t>
            </a:r>
            <a:r>
              <a:rPr lang="en-US" altLang="ko-KR" sz="1600" dirty="0" err="1">
                <a:solidFill>
                  <a:prstClr val="black"/>
                </a:solidFill>
                <a:latin typeface="Courier New" pitchFamily="49" charset="0"/>
                <a:ea typeface="맑은 고딕" pitchFamily="50" charset="-127"/>
                <a:cs typeface="Courier New" pitchFamily="49" charset="0"/>
              </a:rPr>
              <a:t>lock_t</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mutex</a:t>
            </a: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F0"/>
                </a:solidFill>
                <a:latin typeface="Courier New" pitchFamily="49" charset="0"/>
                <a:ea typeface="맑은 고딕" pitchFamily="50" charset="-127"/>
                <a:cs typeface="Courier New" pitchFamily="49" charset="0"/>
              </a:rPr>
              <a:t>// some globally-allocated lock ‘</a:t>
            </a:r>
            <a:r>
              <a:rPr lang="en-US" altLang="ko-KR" sz="1600" dirty="0" err="1">
                <a:solidFill>
                  <a:srgbClr val="00B0F0"/>
                </a:solidFill>
                <a:latin typeface="Courier New" pitchFamily="49" charset="0"/>
                <a:ea typeface="맑은 고딕" pitchFamily="50" charset="-127"/>
                <a:cs typeface="Courier New" pitchFamily="49" charset="0"/>
              </a:rPr>
              <a:t>mutex</a:t>
            </a:r>
            <a:r>
              <a:rPr lang="en-US" altLang="ko-KR" sz="1600" dirty="0">
                <a:solidFill>
                  <a:srgbClr val="00B0F0"/>
                </a:solidFill>
                <a:latin typeface="Courier New" pitchFamily="49" charset="0"/>
                <a:ea typeface="맑은 고딕" pitchFamily="50" charset="-127"/>
                <a:cs typeface="Courier New" pitchFamily="49" charset="0"/>
              </a:rPr>
              <a:t>’</a:t>
            </a:r>
          </a:p>
          <a:p>
            <a:r>
              <a:rPr lang="en-US" altLang="ko-KR" sz="1600" dirty="0">
                <a:solidFill>
                  <a:prstClr val="black"/>
                </a:solidFill>
                <a:latin typeface="Courier New" pitchFamily="49" charset="0"/>
                <a:ea typeface="맑은 고딕" pitchFamily="50" charset="-127"/>
                <a:cs typeface="Courier New" pitchFamily="49" charset="0"/>
              </a:rPr>
              <a:t>2    …</a:t>
            </a:r>
          </a:p>
          <a:p>
            <a:r>
              <a:rPr lang="en-US" altLang="ko-KR" sz="1600" dirty="0">
                <a:solidFill>
                  <a:prstClr val="black"/>
                </a:solidFill>
                <a:latin typeface="Courier New" pitchFamily="49" charset="0"/>
                <a:ea typeface="맑은 고딕" pitchFamily="50" charset="-127"/>
                <a:cs typeface="Courier New" pitchFamily="49" charset="0"/>
              </a:rPr>
              <a:t>3    lock(&amp;</a:t>
            </a:r>
            <a:r>
              <a:rPr lang="en-US" altLang="ko-KR" sz="1600" dirty="0" err="1">
                <a:solidFill>
                  <a:prstClr val="black"/>
                </a:solidFill>
                <a:latin typeface="Courier New" pitchFamily="49" charset="0"/>
                <a:ea typeface="맑은 고딕" pitchFamily="50" charset="-127"/>
                <a:cs typeface="Courier New" pitchFamily="49" charset="0"/>
              </a:rPr>
              <a:t>mutex</a:t>
            </a:r>
            <a:r>
              <a:rPr lang="en-US" altLang="ko-KR" sz="1600" dirty="0">
                <a:solidFill>
                  <a:prstClr val="black"/>
                </a:solidFill>
                <a:latin typeface="Courier New" pitchFamily="49" charset="0"/>
                <a:ea typeface="맑은 고딕" pitchFamily="50" charset="-127"/>
                <a:cs typeface="Courier New" pitchFamily="49" charset="0"/>
              </a:rPr>
              <a:t>);</a:t>
            </a:r>
          </a:p>
          <a:p>
            <a:r>
              <a:rPr lang="en-US" altLang="ko-KR" sz="1600" dirty="0">
                <a:solidFill>
                  <a:prstClr val="black"/>
                </a:solidFill>
                <a:latin typeface="Courier New" pitchFamily="49" charset="0"/>
                <a:ea typeface="맑은 고딕" pitchFamily="50" charset="-127"/>
                <a:cs typeface="Courier New" pitchFamily="49" charset="0"/>
              </a:rPr>
              <a:t>4    balance = balance + </a:t>
            </a:r>
            <a:r>
              <a:rPr lang="en-US" altLang="ko-KR" sz="1600" dirty="0">
                <a:solidFill>
                  <a:srgbClr val="FF0000"/>
                </a:solidFill>
                <a:latin typeface="Courier New" pitchFamily="49" charset="0"/>
                <a:ea typeface="맑은 고딕" pitchFamily="50" charset="-127"/>
                <a:cs typeface="Courier New" pitchFamily="49" charset="0"/>
              </a:rPr>
              <a:t>1</a:t>
            </a:r>
            <a:r>
              <a:rPr lang="en-US" altLang="ko-KR" sz="1600" dirty="0">
                <a:solidFill>
                  <a:prstClr val="black"/>
                </a:solidFill>
                <a:latin typeface="Courier New" pitchFamily="49" charset="0"/>
                <a:ea typeface="맑은 고딕" pitchFamily="50" charset="-127"/>
                <a:cs typeface="Courier New" pitchFamily="49" charset="0"/>
              </a:rPr>
              <a:t>;</a:t>
            </a:r>
          </a:p>
          <a:p>
            <a:r>
              <a:rPr lang="en-US" altLang="ko-KR" sz="1600" dirty="0">
                <a:solidFill>
                  <a:prstClr val="black"/>
                </a:solidFill>
                <a:latin typeface="Courier New" pitchFamily="49" charset="0"/>
                <a:ea typeface="맑은 고딕" pitchFamily="50" charset="-127"/>
                <a:cs typeface="Courier New" pitchFamily="49" charset="0"/>
              </a:rPr>
              <a:t>5    unlock(&amp;</a:t>
            </a:r>
            <a:r>
              <a:rPr lang="en-US" altLang="ko-KR" sz="1600" dirty="0" err="1">
                <a:solidFill>
                  <a:prstClr val="black"/>
                </a:solidFill>
                <a:latin typeface="Courier New" pitchFamily="49" charset="0"/>
                <a:ea typeface="맑은 고딕" pitchFamily="50" charset="-127"/>
                <a:cs typeface="Courier New" pitchFamily="49" charset="0"/>
              </a:rPr>
              <a:t>mutex</a:t>
            </a:r>
            <a:r>
              <a:rPr lang="en-US" altLang="ko-KR" sz="1600" dirty="0">
                <a:solidFill>
                  <a:prstClr val="black"/>
                </a:solidFill>
                <a:latin typeface="Courier New" pitchFamily="49" charset="0"/>
                <a:ea typeface="맑은 고딕" pitchFamily="50" charset="-127"/>
                <a:cs typeface="Courier New" pitchFamily="49" charset="0"/>
              </a:rPr>
              <a:t>);</a:t>
            </a:r>
          </a:p>
        </p:txBody>
      </p:sp>
    </p:spTree>
    <p:extLst>
      <p:ext uri="{BB962C8B-B14F-4D97-AF65-F5344CB8AC3E}">
        <p14:creationId xmlns:p14="http://schemas.microsoft.com/office/powerpoint/2010/main" val="809291631"/>
      </p:ext>
    </p:extLst>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Two-Phase Locks</a:t>
            </a:r>
            <a:endParaRPr lang="ko-KR" altLang="en-US" dirty="0"/>
          </a:p>
        </p:txBody>
      </p:sp>
      <p:sp>
        <p:nvSpPr>
          <p:cNvPr id="3" name="내용 개체 틀 2"/>
          <p:cNvSpPr>
            <a:spLocks noGrp="1"/>
          </p:cNvSpPr>
          <p:nvPr>
            <p:ph idx="1"/>
          </p:nvPr>
        </p:nvSpPr>
        <p:spPr/>
        <p:txBody>
          <a:bodyPr/>
          <a:lstStyle/>
          <a:p>
            <a:r>
              <a:rPr lang="en-US" altLang="ko-KR" dirty="0"/>
              <a:t>A two-phase lock realizes that </a:t>
            </a:r>
            <a:r>
              <a:rPr lang="en-US" altLang="ko-KR" dirty="0">
                <a:solidFill>
                  <a:schemeClr val="accent6">
                    <a:lumMod val="75000"/>
                  </a:schemeClr>
                </a:solidFill>
              </a:rPr>
              <a:t>spinning can be useful</a:t>
            </a:r>
            <a:r>
              <a:rPr lang="en-US" altLang="ko-KR" dirty="0"/>
              <a:t> if the lock </a:t>
            </a:r>
            <a:r>
              <a:rPr lang="en-US" altLang="ko-KR" i="1" dirty="0"/>
              <a:t>is about to </a:t>
            </a:r>
            <a:r>
              <a:rPr lang="en-US" altLang="ko-KR" dirty="0"/>
              <a:t>be released.</a:t>
            </a:r>
          </a:p>
          <a:p>
            <a:pPr lvl="1"/>
            <a:r>
              <a:rPr lang="en-US" altLang="ko-KR" b="1" dirty="0"/>
              <a:t>First phase</a:t>
            </a:r>
          </a:p>
          <a:p>
            <a:pPr lvl="2"/>
            <a:r>
              <a:rPr lang="en-US" altLang="ko-KR" dirty="0"/>
              <a:t>The lock spins for a while, </a:t>
            </a:r>
            <a:r>
              <a:rPr lang="en-US" altLang="ko-KR" i="1" dirty="0"/>
              <a:t>hoping that</a:t>
            </a:r>
            <a:r>
              <a:rPr lang="en-US" altLang="ko-KR" dirty="0"/>
              <a:t> it can acquire the lock.</a:t>
            </a:r>
          </a:p>
          <a:p>
            <a:pPr lvl="2"/>
            <a:r>
              <a:rPr lang="en-US" altLang="ko-KR" dirty="0"/>
              <a:t>If the lock is not acquired during the first spin phase, </a:t>
            </a:r>
            <a:r>
              <a:rPr lang="en-US" altLang="ko-KR" u="sng" dirty="0"/>
              <a:t>a second phase</a:t>
            </a:r>
            <a:r>
              <a:rPr lang="en-US" altLang="ko-KR" dirty="0"/>
              <a:t> is entered, </a:t>
            </a:r>
          </a:p>
          <a:p>
            <a:pPr lvl="1"/>
            <a:r>
              <a:rPr lang="en-US" altLang="ko-KR" b="1" dirty="0"/>
              <a:t>Second phase</a:t>
            </a:r>
          </a:p>
          <a:p>
            <a:pPr lvl="2"/>
            <a:r>
              <a:rPr lang="en-US" altLang="ko-KR" dirty="0"/>
              <a:t>The caller is put to sleep.</a:t>
            </a:r>
          </a:p>
          <a:p>
            <a:pPr lvl="2"/>
            <a:r>
              <a:rPr lang="en-US" altLang="ko-KR" dirty="0"/>
              <a:t>The caller is only woken up when the lock becomes free later.</a:t>
            </a:r>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30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4062560081"/>
      </p:ext>
    </p:extLst>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lstStyle/>
          <a:p>
            <a:r>
              <a:rPr lang="en-US" dirty="0"/>
              <a:t>Hardware support</a:t>
            </a:r>
          </a:p>
          <a:p>
            <a:pPr lvl="1"/>
            <a:r>
              <a:rPr lang="en-US" dirty="0"/>
              <a:t>Test-and-set</a:t>
            </a:r>
          </a:p>
          <a:p>
            <a:pPr lvl="1"/>
            <a:r>
              <a:rPr lang="en-US" dirty="0"/>
              <a:t>Compare-and-swap (SPARC, x86)</a:t>
            </a:r>
          </a:p>
          <a:p>
            <a:pPr lvl="1"/>
            <a:r>
              <a:rPr lang="en-US" dirty="0"/>
              <a:t>Load-linked and store conditional (</a:t>
            </a:r>
            <a:r>
              <a:rPr lang="en-US" dirty="0" err="1"/>
              <a:t>ll</a:t>
            </a:r>
            <a:r>
              <a:rPr lang="en-US" dirty="0"/>
              <a:t>/</a:t>
            </a:r>
            <a:r>
              <a:rPr lang="en-US" dirty="0" err="1"/>
              <a:t>sc</a:t>
            </a:r>
            <a:r>
              <a:rPr lang="en-US" dirty="0"/>
              <a:t>, MIPS)</a:t>
            </a:r>
          </a:p>
          <a:p>
            <a:r>
              <a:rPr lang="en-US" dirty="0"/>
              <a:t>OS support</a:t>
            </a:r>
          </a:p>
          <a:p>
            <a:pPr lvl="1"/>
            <a:r>
              <a:rPr lang="en-US" dirty="0"/>
              <a:t>p</a:t>
            </a:r>
            <a:r>
              <a:rPr lang="en-US"/>
              <a:t>ark</a:t>
            </a:r>
            <a:r>
              <a:rPr lang="en-US" dirty="0"/>
              <a:t>()/</a:t>
            </a:r>
            <a:r>
              <a:rPr lang="en-US" dirty="0" err="1"/>
              <a:t>unpark</a:t>
            </a:r>
            <a:r>
              <a:rPr lang="en-US" dirty="0"/>
              <a:t>()/</a:t>
            </a:r>
            <a:r>
              <a:rPr lang="en-US" dirty="0" err="1"/>
              <a:t>setpark</a:t>
            </a:r>
            <a:r>
              <a:rPr lang="en-US" dirty="0"/>
              <a:t>()</a:t>
            </a:r>
          </a:p>
          <a:p>
            <a:pPr lvl="1"/>
            <a:r>
              <a:rPr lang="en-US" dirty="0" err="1"/>
              <a:t>futex</a:t>
            </a:r>
            <a:endParaRPr lang="en-US" dirty="0"/>
          </a:p>
          <a:p>
            <a:pPr lvl="1"/>
            <a:r>
              <a:rPr lang="en-US" dirty="0"/>
              <a:t>Two-phase locks</a:t>
            </a:r>
          </a:p>
        </p:txBody>
      </p:sp>
      <p:sp>
        <p:nvSpPr>
          <p:cNvPr id="4" name="Slide Number Placeholder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31</a:t>
            </a:fld>
            <a:r>
              <a:rPr lang="en-US" altLang="ko-KR">
                <a:solidFill>
                  <a:srgbClr val="1F497D">
                    <a:lumMod val="50000"/>
                  </a:srgbClr>
                </a:solidFill>
              </a:rPr>
              <a:t> </a:t>
            </a:r>
          </a:p>
        </p:txBody>
      </p:sp>
      <p:sp>
        <p:nvSpPr>
          <p:cNvPr id="5" name="Footer Placeholder 4"/>
          <p:cNvSpPr>
            <a:spLocks noGrp="1"/>
          </p:cNvSpPr>
          <p:nvPr>
            <p:ph type="ftr" sz="quarter" idx="3"/>
          </p:nvPr>
        </p:nvSpPr>
        <p:spPr/>
        <p:txBody>
          <a:bodyPr/>
          <a:lstStyle/>
          <a:p>
            <a:pPr fontAlgn="base">
              <a:spcBef>
                <a:spcPct val="0"/>
              </a:spcBef>
              <a:spcAft>
                <a:spcPct val="0"/>
              </a:spcAft>
              <a:defRPr/>
            </a:pPr>
            <a:r>
              <a:rPr kumimoji="1" lang="en-US" altLang="ko-KR">
                <a:solidFill>
                  <a:prstClr val="black"/>
                </a:solidFill>
              </a:rPr>
              <a:t>Youjip Won</a:t>
            </a:r>
            <a:endParaRPr kumimoji="1" lang="ko-KR" altLang="en-US" dirty="0">
              <a:solidFill>
                <a:prstClr val="black"/>
              </a:solidFill>
            </a:endParaRPr>
          </a:p>
        </p:txBody>
      </p:sp>
    </p:spTree>
    <p:extLst>
      <p:ext uri="{BB962C8B-B14F-4D97-AF65-F5344CB8AC3E}">
        <p14:creationId xmlns:p14="http://schemas.microsoft.com/office/powerpoint/2010/main" val="220685545"/>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Locks: The Basic Idea</a:t>
            </a:r>
            <a:endParaRPr lang="ko-KR" altLang="en-US" dirty="0"/>
          </a:p>
        </p:txBody>
      </p:sp>
      <p:sp>
        <p:nvSpPr>
          <p:cNvPr id="3" name="내용 개체 틀 2"/>
          <p:cNvSpPr>
            <a:spLocks noGrp="1"/>
          </p:cNvSpPr>
          <p:nvPr>
            <p:ph idx="1"/>
          </p:nvPr>
        </p:nvSpPr>
        <p:spPr/>
        <p:txBody>
          <a:bodyPr/>
          <a:lstStyle/>
          <a:p>
            <a:r>
              <a:rPr lang="en-US" altLang="ko-KR" dirty="0"/>
              <a:t>Lock variable holds </a:t>
            </a:r>
            <a:r>
              <a:rPr lang="en-US" altLang="ko-KR" u="sng" dirty="0"/>
              <a:t>the state of </a:t>
            </a:r>
            <a:r>
              <a:rPr lang="en-US" altLang="ko-KR" dirty="0"/>
              <a:t>the lock.</a:t>
            </a:r>
          </a:p>
          <a:p>
            <a:pPr lvl="1"/>
            <a:r>
              <a:rPr lang="en-US" altLang="ko-KR" b="1" dirty="0"/>
              <a:t>available </a:t>
            </a:r>
            <a:r>
              <a:rPr lang="en-US" altLang="ko-KR" dirty="0"/>
              <a:t>(or </a:t>
            </a:r>
            <a:r>
              <a:rPr lang="en-US" altLang="ko-KR" b="1" dirty="0"/>
              <a:t>unlocked</a:t>
            </a:r>
            <a:r>
              <a:rPr lang="en-US" altLang="ko-KR" dirty="0"/>
              <a:t> or </a:t>
            </a:r>
            <a:r>
              <a:rPr lang="en-US" altLang="ko-KR" b="1" dirty="0"/>
              <a:t>free</a:t>
            </a:r>
            <a:r>
              <a:rPr lang="en-US" altLang="ko-KR" dirty="0"/>
              <a:t>)</a:t>
            </a:r>
          </a:p>
          <a:p>
            <a:pPr lvl="2"/>
            <a:r>
              <a:rPr lang="en-US" altLang="ko-KR" dirty="0"/>
              <a:t>No thread holds the lock.</a:t>
            </a:r>
          </a:p>
          <a:p>
            <a:pPr lvl="2"/>
            <a:endParaRPr lang="en-US" altLang="ko-KR" dirty="0"/>
          </a:p>
          <a:p>
            <a:pPr lvl="1"/>
            <a:r>
              <a:rPr lang="en-US" altLang="ko-KR" b="1" dirty="0"/>
              <a:t>acquired</a:t>
            </a:r>
            <a:r>
              <a:rPr lang="en-US" altLang="ko-KR" dirty="0"/>
              <a:t> (or </a:t>
            </a:r>
            <a:r>
              <a:rPr lang="en-US" altLang="ko-KR" b="1" dirty="0"/>
              <a:t>locked</a:t>
            </a:r>
            <a:r>
              <a:rPr lang="en-US" altLang="ko-KR" dirty="0"/>
              <a:t> or </a:t>
            </a:r>
            <a:r>
              <a:rPr lang="en-US" altLang="ko-KR" b="1" dirty="0"/>
              <a:t>held</a:t>
            </a:r>
            <a:r>
              <a:rPr lang="en-US" altLang="ko-KR" dirty="0"/>
              <a:t>)</a:t>
            </a:r>
          </a:p>
          <a:p>
            <a:pPr lvl="2"/>
            <a:r>
              <a:rPr lang="en-US" altLang="ko-KR" dirty="0"/>
              <a:t>Exactly one thread holds the lock and presumably is in a critical section.</a:t>
            </a:r>
          </a:p>
          <a:p>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1487743587"/>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semantics of the lock()</a:t>
            </a:r>
            <a:endParaRPr lang="ko-KR" altLang="en-US" dirty="0"/>
          </a:p>
        </p:txBody>
      </p:sp>
      <p:sp>
        <p:nvSpPr>
          <p:cNvPr id="3" name="내용 개체 틀 2"/>
          <p:cNvSpPr>
            <a:spLocks noGrp="1"/>
          </p:cNvSpPr>
          <p:nvPr>
            <p:ph idx="1"/>
          </p:nvPr>
        </p:nvSpPr>
        <p:spPr/>
        <p:txBody>
          <a:bodyPr/>
          <a:lstStyle/>
          <a:p>
            <a:r>
              <a:rPr lang="en-US" altLang="ko-KR" dirty="0">
                <a:latin typeface="Courier New" panose="02070309020205020404" pitchFamily="49" charset="0"/>
                <a:cs typeface="Courier New" panose="02070309020205020404" pitchFamily="49" charset="0"/>
              </a:rPr>
              <a:t>lock()</a:t>
            </a:r>
          </a:p>
          <a:p>
            <a:pPr lvl="1"/>
            <a:r>
              <a:rPr lang="en-US" altLang="ko-KR" b="1" dirty="0"/>
              <a:t>Try to </a:t>
            </a:r>
            <a:r>
              <a:rPr lang="en-US" altLang="ko-KR" dirty="0"/>
              <a:t>acquire the lock.</a:t>
            </a:r>
          </a:p>
          <a:p>
            <a:pPr lvl="1"/>
            <a:r>
              <a:rPr lang="en-US" altLang="ko-KR" dirty="0"/>
              <a:t>If </a:t>
            </a:r>
            <a:r>
              <a:rPr lang="en-US" altLang="ko-KR" u="sng" dirty="0"/>
              <a:t>no other thread holds</a:t>
            </a:r>
            <a:r>
              <a:rPr lang="en-US" altLang="ko-KR" dirty="0"/>
              <a:t> the lock, the thread will </a:t>
            </a:r>
            <a:r>
              <a:rPr lang="en-US" altLang="ko-KR" b="1" dirty="0"/>
              <a:t>acquire</a:t>
            </a:r>
            <a:r>
              <a:rPr lang="en-US" altLang="ko-KR" dirty="0"/>
              <a:t> the lock.</a:t>
            </a:r>
          </a:p>
          <a:p>
            <a:pPr lvl="1"/>
            <a:r>
              <a:rPr lang="en-US" altLang="ko-KR" b="1" dirty="0"/>
              <a:t>Enter</a:t>
            </a:r>
            <a:r>
              <a:rPr lang="en-US" altLang="ko-KR" dirty="0"/>
              <a:t> the </a:t>
            </a:r>
            <a:r>
              <a:rPr lang="en-US" altLang="ko-KR" i="1" dirty="0"/>
              <a:t>critical section</a:t>
            </a:r>
            <a:r>
              <a:rPr lang="en-US" altLang="ko-KR" dirty="0"/>
              <a:t>.</a:t>
            </a:r>
          </a:p>
          <a:p>
            <a:pPr lvl="2"/>
            <a:r>
              <a:rPr lang="en-US" altLang="ko-KR" dirty="0"/>
              <a:t>This thread is said to be </a:t>
            </a:r>
            <a:r>
              <a:rPr lang="en-US" altLang="ko-KR" u="sng" dirty="0"/>
              <a:t>the owner of</a:t>
            </a:r>
            <a:r>
              <a:rPr lang="en-US" altLang="ko-KR" dirty="0"/>
              <a:t> the lock.</a:t>
            </a:r>
          </a:p>
          <a:p>
            <a:pPr lvl="1"/>
            <a:endParaRPr lang="en-US" altLang="ko-KR" dirty="0"/>
          </a:p>
          <a:p>
            <a:pPr lvl="1"/>
            <a:r>
              <a:rPr lang="en-US" altLang="ko-KR" dirty="0"/>
              <a:t>Other threads are </a:t>
            </a:r>
            <a:r>
              <a:rPr lang="en-US" altLang="ko-KR" i="1" dirty="0"/>
              <a:t>prevented from </a:t>
            </a:r>
            <a:r>
              <a:rPr lang="en-US" altLang="ko-KR" dirty="0"/>
              <a:t>entering the critical section while the first thread that holds the lock is in there.</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2795497843"/>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t>Pthread</a:t>
            </a:r>
            <a:r>
              <a:rPr lang="en-US" altLang="ko-KR" dirty="0"/>
              <a:t> Locks - </a:t>
            </a:r>
            <a:r>
              <a:rPr lang="en-US" altLang="ko-KR" dirty="0" err="1"/>
              <a:t>mutex</a:t>
            </a:r>
            <a:endParaRPr lang="ko-KR" altLang="en-US" dirty="0"/>
          </a:p>
        </p:txBody>
      </p:sp>
      <p:sp>
        <p:nvSpPr>
          <p:cNvPr id="3" name="내용 개체 틀 2"/>
          <p:cNvSpPr>
            <a:spLocks noGrp="1"/>
          </p:cNvSpPr>
          <p:nvPr>
            <p:ph idx="1"/>
          </p:nvPr>
        </p:nvSpPr>
        <p:spPr/>
        <p:txBody>
          <a:bodyPr/>
          <a:lstStyle/>
          <a:p>
            <a:r>
              <a:rPr lang="en-US" altLang="ko-KR" dirty="0"/>
              <a:t>The name that the POSIX library uses for a </a:t>
            </a:r>
            <a:r>
              <a:rPr lang="en-US" altLang="ko-KR" u="sng" dirty="0"/>
              <a:t>lock</a:t>
            </a:r>
            <a:r>
              <a:rPr lang="en-US" altLang="ko-KR" dirty="0"/>
              <a:t>.</a:t>
            </a:r>
          </a:p>
          <a:p>
            <a:pPr lvl="1"/>
            <a:r>
              <a:rPr lang="en-US" altLang="ko-KR" dirty="0"/>
              <a:t>Used to provide </a:t>
            </a:r>
            <a:r>
              <a:rPr lang="en-US" altLang="ko-KR" dirty="0">
                <a:solidFill>
                  <a:schemeClr val="accent6">
                    <a:lumMod val="75000"/>
                  </a:schemeClr>
                </a:solidFill>
              </a:rPr>
              <a:t>mutual exclusion </a:t>
            </a:r>
            <a:r>
              <a:rPr lang="en-US" altLang="ko-KR" dirty="0"/>
              <a:t>between threads.</a:t>
            </a:r>
          </a:p>
          <a:p>
            <a:pPr lvl="1"/>
            <a:endParaRPr lang="en-US" altLang="ko-KR" dirty="0"/>
          </a:p>
          <a:p>
            <a:pPr lvl="1"/>
            <a:endParaRPr lang="en-US" altLang="ko-KR" dirty="0"/>
          </a:p>
          <a:p>
            <a:pPr lvl="1"/>
            <a:endParaRPr lang="en-US" altLang="ko-KR" dirty="0"/>
          </a:p>
          <a:p>
            <a:pPr lvl="1"/>
            <a:endParaRPr lang="en-US" altLang="ko-KR" dirty="0"/>
          </a:p>
          <a:p>
            <a:pPr lvl="1"/>
            <a:r>
              <a:rPr lang="en-US" altLang="ko-KR" dirty="0"/>
              <a:t>We may be using </a:t>
            </a:r>
            <a:r>
              <a:rPr lang="en-US" altLang="ko-KR" i="1" dirty="0"/>
              <a:t>different locks </a:t>
            </a:r>
            <a:r>
              <a:rPr lang="en-US" altLang="ko-KR" dirty="0"/>
              <a:t>to protect </a:t>
            </a:r>
            <a:r>
              <a:rPr lang="en-US" altLang="ko-KR" i="1" dirty="0"/>
              <a:t>different variables </a:t>
            </a:r>
            <a:r>
              <a:rPr lang="en-US" altLang="ko-KR" dirty="0">
                <a:sym typeface="Wingdings" panose="05000000000000000000" pitchFamily="2" charset="2"/>
              </a:rPr>
              <a:t> Increase </a:t>
            </a:r>
            <a:r>
              <a:rPr lang="en-US" altLang="ko-KR" dirty="0">
                <a:solidFill>
                  <a:schemeClr val="accent6">
                    <a:lumMod val="75000"/>
                  </a:schemeClr>
                </a:solidFill>
                <a:sym typeface="Wingdings" panose="05000000000000000000" pitchFamily="2" charset="2"/>
              </a:rPr>
              <a:t>concurrency</a:t>
            </a:r>
            <a:r>
              <a:rPr lang="en-US" altLang="ko-KR" dirty="0">
                <a:sym typeface="Wingdings" panose="05000000000000000000" pitchFamily="2" charset="2"/>
              </a:rPr>
              <a:t> (a more </a:t>
            </a:r>
            <a:r>
              <a:rPr lang="en-US" altLang="ko-KR" b="1" dirty="0">
                <a:sym typeface="Wingdings" panose="05000000000000000000" pitchFamily="2" charset="2"/>
              </a:rPr>
              <a:t>fine-grained</a:t>
            </a:r>
            <a:r>
              <a:rPr lang="en-US" altLang="ko-KR" dirty="0">
                <a:sym typeface="Wingdings" panose="05000000000000000000" pitchFamily="2" charset="2"/>
              </a:rPr>
              <a:t> approach).</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6" name="TextBox 5"/>
          <p:cNvSpPr txBox="1"/>
          <p:nvPr/>
        </p:nvSpPr>
        <p:spPr>
          <a:xfrm>
            <a:off x="683568" y="1916832"/>
            <a:ext cx="8280920" cy="1323439"/>
          </a:xfrm>
          <a:prstGeom prst="rect">
            <a:avLst/>
          </a:prstGeom>
          <a:noFill/>
          <a:ln>
            <a:solidFill>
              <a:schemeClr val="tx1"/>
            </a:solidFill>
          </a:ln>
        </p:spPr>
        <p:txBody>
          <a:bodyPr wrap="square" lIns="90000" rtlCol="0">
            <a:spAutoFit/>
          </a:bodyPr>
          <a:lstStyle/>
          <a:p>
            <a:r>
              <a:rPr lang="en-US" altLang="ko-KR" sz="1600" dirty="0">
                <a:solidFill>
                  <a:prstClr val="black"/>
                </a:solidFill>
                <a:latin typeface="Courier New" pitchFamily="49" charset="0"/>
                <a:ea typeface="맑은 고딕" pitchFamily="50" charset="-127"/>
                <a:cs typeface="Courier New" pitchFamily="49" charset="0"/>
              </a:rPr>
              <a:t>1   </a:t>
            </a:r>
            <a:r>
              <a:rPr lang="en-US" altLang="ko-KR" sz="1600" dirty="0" err="1">
                <a:solidFill>
                  <a:prstClr val="black"/>
                </a:solidFill>
                <a:latin typeface="Courier New" pitchFamily="49" charset="0"/>
                <a:ea typeface="맑은 고딕" pitchFamily="50" charset="-127"/>
                <a:cs typeface="Courier New" pitchFamily="49" charset="0"/>
              </a:rPr>
              <a:t>pthread_mutex_t</a:t>
            </a:r>
            <a:r>
              <a:rPr lang="en-US" altLang="ko-KR" sz="1600" dirty="0">
                <a:solidFill>
                  <a:prstClr val="black"/>
                </a:solidFill>
                <a:latin typeface="Courier New" pitchFamily="49" charset="0"/>
                <a:ea typeface="맑은 고딕" pitchFamily="50" charset="-127"/>
                <a:cs typeface="Courier New" pitchFamily="49" charset="0"/>
              </a:rPr>
              <a:t> lock = PTHREAD_MUTEX_INITIALIZER;</a:t>
            </a:r>
            <a:endParaRPr lang="en-US" altLang="ko-KR" sz="1600" dirty="0">
              <a:solidFill>
                <a:srgbClr val="00B0F0"/>
              </a:solidFill>
              <a:latin typeface="Courier New" pitchFamily="49" charset="0"/>
              <a:ea typeface="맑은 고딕" pitchFamily="50" charset="-127"/>
              <a:cs typeface="Courier New" pitchFamily="49" charset="0"/>
            </a:endParaRPr>
          </a:p>
          <a:p>
            <a:r>
              <a:rPr lang="en-US" altLang="ko-KR" sz="1600" dirty="0">
                <a:solidFill>
                  <a:prstClr val="black"/>
                </a:solidFill>
                <a:latin typeface="Courier New" pitchFamily="49" charset="0"/>
                <a:ea typeface="맑은 고딕" pitchFamily="50" charset="-127"/>
                <a:cs typeface="Courier New" pitchFamily="49" charset="0"/>
              </a:rPr>
              <a:t>2   </a:t>
            </a:r>
          </a:p>
          <a:p>
            <a:r>
              <a:rPr lang="en-US" altLang="ko-KR" sz="1600" dirty="0">
                <a:solidFill>
                  <a:prstClr val="black"/>
                </a:solidFill>
                <a:latin typeface="Courier New" pitchFamily="49" charset="0"/>
                <a:ea typeface="맑은 고딕" pitchFamily="50" charset="-127"/>
                <a:cs typeface="Courier New" pitchFamily="49" charset="0"/>
              </a:rPr>
              <a:t>3   </a:t>
            </a:r>
            <a:r>
              <a:rPr lang="en-US" altLang="ko-KR" sz="1600" dirty="0" err="1">
                <a:solidFill>
                  <a:prstClr val="black"/>
                </a:solidFill>
                <a:latin typeface="Courier New" pitchFamily="49" charset="0"/>
                <a:ea typeface="맑은 고딕" pitchFamily="50" charset="-127"/>
                <a:cs typeface="Courier New" pitchFamily="49" charset="0"/>
              </a:rPr>
              <a:t>Pthread_mutex_lock</a:t>
            </a:r>
            <a:r>
              <a:rPr lang="en-US" altLang="ko-KR" sz="1600" dirty="0">
                <a:solidFill>
                  <a:prstClr val="black"/>
                </a:solidFill>
                <a:latin typeface="Courier New" pitchFamily="49" charset="0"/>
                <a:ea typeface="맑은 고딕" pitchFamily="50" charset="-127"/>
                <a:cs typeface="Courier New" pitchFamily="49" charset="0"/>
              </a:rPr>
              <a:t>(&amp;lock); </a:t>
            </a:r>
            <a:r>
              <a:rPr lang="en-US" altLang="ko-KR" sz="1600" dirty="0">
                <a:solidFill>
                  <a:srgbClr val="00B0F0"/>
                </a:solidFill>
                <a:latin typeface="Courier New" pitchFamily="49" charset="0"/>
                <a:ea typeface="맑은 고딕" pitchFamily="50" charset="-127"/>
                <a:cs typeface="Courier New" pitchFamily="49" charset="0"/>
              </a:rPr>
              <a:t>// wrapper for </a:t>
            </a:r>
            <a:r>
              <a:rPr lang="en-US" altLang="ko-KR" sz="1600" dirty="0" err="1">
                <a:solidFill>
                  <a:srgbClr val="00B0F0"/>
                </a:solidFill>
                <a:latin typeface="Courier New" pitchFamily="49" charset="0"/>
                <a:ea typeface="맑은 고딕" pitchFamily="50" charset="-127"/>
                <a:cs typeface="Courier New" pitchFamily="49" charset="0"/>
              </a:rPr>
              <a:t>pthread_mutex_lock</a:t>
            </a:r>
            <a:r>
              <a:rPr lang="en-US" altLang="ko-KR" sz="1600" dirty="0">
                <a:solidFill>
                  <a:srgbClr val="00B0F0"/>
                </a:solidFill>
                <a:latin typeface="Courier New" pitchFamily="49" charset="0"/>
                <a:ea typeface="맑은 고딕" pitchFamily="50" charset="-127"/>
                <a:cs typeface="Courier New" pitchFamily="49" charset="0"/>
              </a:rPr>
              <a:t>()</a:t>
            </a:r>
          </a:p>
          <a:p>
            <a:r>
              <a:rPr lang="en-US" altLang="ko-KR" sz="1600" dirty="0">
                <a:solidFill>
                  <a:prstClr val="black"/>
                </a:solidFill>
                <a:latin typeface="Courier New" pitchFamily="49" charset="0"/>
                <a:ea typeface="맑은 고딕" pitchFamily="50" charset="-127"/>
                <a:cs typeface="Courier New" pitchFamily="49" charset="0"/>
              </a:rPr>
              <a:t>4   balance = balance + </a:t>
            </a:r>
            <a:r>
              <a:rPr lang="en-US" altLang="ko-KR" sz="1600" dirty="0">
                <a:solidFill>
                  <a:srgbClr val="FF0000"/>
                </a:solidFill>
                <a:latin typeface="Courier New" pitchFamily="49" charset="0"/>
                <a:ea typeface="맑은 고딕" pitchFamily="50" charset="-127"/>
                <a:cs typeface="Courier New" pitchFamily="49" charset="0"/>
              </a:rPr>
              <a:t>1</a:t>
            </a:r>
            <a:r>
              <a:rPr lang="en-US" altLang="ko-KR" sz="1600" dirty="0">
                <a:solidFill>
                  <a:prstClr val="black"/>
                </a:solidFill>
                <a:latin typeface="Courier New" pitchFamily="49" charset="0"/>
                <a:ea typeface="맑은 고딕" pitchFamily="50" charset="-127"/>
                <a:cs typeface="Courier New" pitchFamily="49" charset="0"/>
              </a:rPr>
              <a:t>;</a:t>
            </a:r>
          </a:p>
          <a:p>
            <a:r>
              <a:rPr lang="en-US" altLang="ko-KR" sz="1600" dirty="0">
                <a:solidFill>
                  <a:prstClr val="black"/>
                </a:solidFill>
                <a:latin typeface="Courier New" pitchFamily="49" charset="0"/>
                <a:ea typeface="맑은 고딕" pitchFamily="50" charset="-127"/>
                <a:cs typeface="Courier New" pitchFamily="49" charset="0"/>
              </a:rPr>
              <a:t>5   </a:t>
            </a:r>
            <a:r>
              <a:rPr lang="en-US" altLang="ko-KR" sz="1600" dirty="0" err="1">
                <a:solidFill>
                  <a:prstClr val="black"/>
                </a:solidFill>
                <a:latin typeface="Courier New" pitchFamily="49" charset="0"/>
                <a:ea typeface="맑은 고딕" pitchFamily="50" charset="-127"/>
                <a:cs typeface="Courier New" pitchFamily="49" charset="0"/>
              </a:rPr>
              <a:t>Pthread_mutex_unlock</a:t>
            </a:r>
            <a:r>
              <a:rPr lang="en-US" altLang="ko-KR" sz="1600" dirty="0">
                <a:solidFill>
                  <a:prstClr val="black"/>
                </a:solidFill>
                <a:latin typeface="Courier New" pitchFamily="49" charset="0"/>
                <a:ea typeface="맑은 고딕" pitchFamily="50" charset="-127"/>
                <a:cs typeface="Courier New" pitchFamily="49" charset="0"/>
              </a:rPr>
              <a:t>(&amp;lock);</a:t>
            </a:r>
          </a:p>
        </p:txBody>
      </p:sp>
    </p:spTree>
    <p:extLst>
      <p:ext uri="{BB962C8B-B14F-4D97-AF65-F5344CB8AC3E}">
        <p14:creationId xmlns:p14="http://schemas.microsoft.com/office/powerpoint/2010/main" val="1428685286"/>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Building A Lock</a:t>
            </a:r>
            <a:endParaRPr lang="ko-KR" altLang="en-US" dirty="0"/>
          </a:p>
        </p:txBody>
      </p:sp>
      <p:sp>
        <p:nvSpPr>
          <p:cNvPr id="3" name="내용 개체 틀 2"/>
          <p:cNvSpPr>
            <a:spLocks noGrp="1"/>
          </p:cNvSpPr>
          <p:nvPr>
            <p:ph idx="1"/>
          </p:nvPr>
        </p:nvSpPr>
        <p:spPr/>
        <p:txBody>
          <a:bodyPr/>
          <a:lstStyle/>
          <a:p>
            <a:r>
              <a:rPr lang="en-US" altLang="ko-KR" u="sng" dirty="0"/>
              <a:t>Efficient locks</a:t>
            </a:r>
            <a:r>
              <a:rPr lang="en-US" altLang="ko-KR" dirty="0"/>
              <a:t> provided mutual exclusion at </a:t>
            </a:r>
            <a:r>
              <a:rPr lang="en-US" altLang="ko-KR" dirty="0">
                <a:solidFill>
                  <a:schemeClr val="accent6">
                    <a:lumMod val="75000"/>
                  </a:schemeClr>
                </a:solidFill>
              </a:rPr>
              <a:t>low cost</a:t>
            </a:r>
            <a:r>
              <a:rPr lang="en-US" altLang="ko-KR" dirty="0"/>
              <a:t>.</a:t>
            </a:r>
          </a:p>
          <a:p>
            <a:r>
              <a:rPr lang="en-US" altLang="ko-KR" dirty="0"/>
              <a:t>Building a lock need some help from the </a:t>
            </a:r>
            <a:r>
              <a:rPr lang="en-US" altLang="ko-KR" b="1" dirty="0"/>
              <a:t>hardware</a:t>
            </a:r>
            <a:r>
              <a:rPr lang="en-US" altLang="ko-KR" dirty="0"/>
              <a:t> and the </a:t>
            </a:r>
            <a:r>
              <a:rPr lang="en-US" altLang="ko-KR" b="1" dirty="0"/>
              <a:t>OS</a:t>
            </a:r>
            <a:r>
              <a:rPr lang="en-US" altLang="ko-KR" dirty="0"/>
              <a: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3628540201"/>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Evaluating locks – Basic criteria</a:t>
            </a:r>
            <a:endParaRPr lang="ko-KR" altLang="en-US" dirty="0"/>
          </a:p>
        </p:txBody>
      </p:sp>
      <p:sp>
        <p:nvSpPr>
          <p:cNvPr id="3" name="내용 개체 틀 2"/>
          <p:cNvSpPr>
            <a:spLocks noGrp="1"/>
          </p:cNvSpPr>
          <p:nvPr>
            <p:ph idx="1"/>
          </p:nvPr>
        </p:nvSpPr>
        <p:spPr/>
        <p:txBody>
          <a:bodyPr/>
          <a:lstStyle/>
          <a:p>
            <a:r>
              <a:rPr lang="en-US" altLang="ko-KR" b="1" dirty="0"/>
              <a:t>Mutual exclusion</a:t>
            </a:r>
          </a:p>
          <a:p>
            <a:pPr lvl="1"/>
            <a:r>
              <a:rPr lang="en-US" altLang="ko-KR" dirty="0"/>
              <a:t>Does the lock work, preventing multiple threads from entering </a:t>
            </a:r>
            <a:r>
              <a:rPr lang="en-US" altLang="ko-KR" i="1" dirty="0"/>
              <a:t>a critical section</a:t>
            </a:r>
            <a:r>
              <a:rPr lang="en-US" altLang="ko-KR" dirty="0"/>
              <a:t>?</a:t>
            </a:r>
          </a:p>
          <a:p>
            <a:pPr lvl="1"/>
            <a:endParaRPr lang="en-US" altLang="ko-KR" dirty="0"/>
          </a:p>
          <a:p>
            <a:r>
              <a:rPr lang="en-US" altLang="ko-KR" b="1" dirty="0"/>
              <a:t>Fairness</a:t>
            </a:r>
          </a:p>
          <a:p>
            <a:pPr lvl="1"/>
            <a:r>
              <a:rPr lang="en-US" altLang="ko-KR" dirty="0"/>
              <a:t>Does each thread contending for the lock get a fair shot at acquiring it once it is free? (Starvation)</a:t>
            </a:r>
          </a:p>
          <a:p>
            <a:pPr lvl="1"/>
            <a:endParaRPr lang="en-US" altLang="ko-KR" dirty="0"/>
          </a:p>
          <a:p>
            <a:r>
              <a:rPr lang="en-US" altLang="ko-KR" b="1" dirty="0"/>
              <a:t>Performance</a:t>
            </a:r>
          </a:p>
          <a:p>
            <a:pPr lvl="1"/>
            <a:r>
              <a:rPr lang="en-US" altLang="ko-KR" dirty="0"/>
              <a:t>The time overheads added by using the lock</a:t>
            </a:r>
          </a:p>
          <a:p>
            <a:pPr lvl="1"/>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Tree>
    <p:extLst>
      <p:ext uri="{BB962C8B-B14F-4D97-AF65-F5344CB8AC3E}">
        <p14:creationId xmlns:p14="http://schemas.microsoft.com/office/powerpoint/2010/main" val="4074447306"/>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Controlling Interrupts</a:t>
            </a:r>
            <a:endParaRPr lang="ko-KR" altLang="en-US" dirty="0"/>
          </a:p>
        </p:txBody>
      </p:sp>
      <p:sp>
        <p:nvSpPr>
          <p:cNvPr id="3" name="내용 개체 틀 2"/>
          <p:cNvSpPr>
            <a:spLocks noGrp="1"/>
          </p:cNvSpPr>
          <p:nvPr>
            <p:ph idx="1"/>
          </p:nvPr>
        </p:nvSpPr>
        <p:spPr/>
        <p:txBody>
          <a:bodyPr/>
          <a:lstStyle/>
          <a:p>
            <a:r>
              <a:rPr lang="en-US" altLang="ko-KR" b="1" dirty="0"/>
              <a:t>Disable Interrupts </a:t>
            </a:r>
            <a:r>
              <a:rPr lang="en-US" altLang="ko-KR" dirty="0"/>
              <a:t>for critical sections</a:t>
            </a:r>
          </a:p>
          <a:p>
            <a:pPr lvl="1"/>
            <a:r>
              <a:rPr lang="en-US" altLang="ko-KR" dirty="0"/>
              <a:t>One of the earliest solutions used to provide mutual exclusion</a:t>
            </a:r>
          </a:p>
          <a:p>
            <a:pPr lvl="1"/>
            <a:r>
              <a:rPr lang="en-US" altLang="ko-KR" dirty="0"/>
              <a:t>Invented for </a:t>
            </a:r>
            <a:r>
              <a:rPr lang="en-US" altLang="ko-KR" u="sng" dirty="0"/>
              <a:t>single-processor</a:t>
            </a:r>
            <a:r>
              <a:rPr lang="en-US" altLang="ko-KR" dirty="0"/>
              <a:t> systems.</a:t>
            </a:r>
          </a:p>
          <a:p>
            <a:endParaRPr lang="en-US" altLang="ko-KR" dirty="0"/>
          </a:p>
          <a:p>
            <a:endParaRPr lang="en-US" altLang="ko-KR" dirty="0"/>
          </a:p>
          <a:p>
            <a:endParaRPr lang="en-US" altLang="ko-KR" dirty="0"/>
          </a:p>
          <a:p>
            <a:pPr lvl="1"/>
            <a:r>
              <a:rPr lang="en-US" altLang="ko-KR" dirty="0"/>
              <a:t>Problem:</a:t>
            </a:r>
          </a:p>
          <a:p>
            <a:pPr lvl="2"/>
            <a:r>
              <a:rPr lang="en-US" altLang="ko-KR" dirty="0"/>
              <a:t>Require too much </a:t>
            </a:r>
            <a:r>
              <a:rPr lang="en-US" altLang="ko-KR" i="1" dirty="0"/>
              <a:t>trust</a:t>
            </a:r>
            <a:r>
              <a:rPr lang="en-US" altLang="ko-KR" dirty="0"/>
              <a:t> in applications</a:t>
            </a:r>
          </a:p>
          <a:p>
            <a:pPr lvl="3"/>
            <a:r>
              <a:rPr lang="en-US" altLang="ko-KR" dirty="0"/>
              <a:t>Greedy (or malicious) program could monopolize the processor.</a:t>
            </a:r>
          </a:p>
          <a:p>
            <a:pPr lvl="2"/>
            <a:r>
              <a:rPr lang="en-US" altLang="ko-KR" dirty="0"/>
              <a:t>Do not work on </a:t>
            </a:r>
            <a:r>
              <a:rPr lang="en-US" altLang="ko-KR" dirty="0">
                <a:solidFill>
                  <a:schemeClr val="accent6">
                    <a:lumMod val="75000"/>
                  </a:schemeClr>
                </a:solidFill>
              </a:rPr>
              <a:t>multiprocessors.</a:t>
            </a:r>
          </a:p>
          <a:p>
            <a:pPr lvl="2"/>
            <a:r>
              <a:rPr lang="en-US" altLang="ko-KR" dirty="0"/>
              <a:t>Code that masks or unmasks interrupts be executed </a:t>
            </a:r>
            <a:r>
              <a:rPr lang="en-US" altLang="ko-KR" i="1" dirty="0"/>
              <a:t>slowly</a:t>
            </a:r>
            <a:r>
              <a:rPr lang="en-US" altLang="ko-KR" dirty="0"/>
              <a:t> by </a:t>
            </a:r>
            <a:r>
              <a:rPr lang="en-US" altLang="ko-KR"/>
              <a:t>modern CPUs.</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a:solidFill>
                  <a:prstClr val="black"/>
                </a:solidFill>
              </a:rPr>
              <a:t>Youjip Won</a:t>
            </a:r>
            <a:endParaRPr lang="ko-KR" altLang="en-US">
              <a:solidFill>
                <a:prstClr val="black"/>
              </a:solidFill>
            </a:endParaRPr>
          </a:p>
        </p:txBody>
      </p:sp>
      <p:sp>
        <p:nvSpPr>
          <p:cNvPr id="7" name="TextBox 6"/>
          <p:cNvSpPr txBox="1"/>
          <p:nvPr/>
        </p:nvSpPr>
        <p:spPr>
          <a:xfrm>
            <a:off x="2339752" y="2420888"/>
            <a:ext cx="4320480" cy="1569660"/>
          </a:xfrm>
          <a:prstGeom prst="rect">
            <a:avLst/>
          </a:prstGeom>
          <a:noFill/>
          <a:ln>
            <a:solidFill>
              <a:schemeClr val="tx1"/>
            </a:solidFill>
          </a:ln>
        </p:spPr>
        <p:txBody>
          <a:bodyPr wrap="square" rtlCol="0">
            <a:spAutoFit/>
          </a:bodyPr>
          <a:lstStyle/>
          <a:p>
            <a:pPr marL="342900" indent="-342900">
              <a:buFontTx/>
              <a:buAutoNum type="arabicPlain"/>
            </a:pP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lock() {</a:t>
            </a:r>
          </a:p>
          <a:p>
            <a:pPr marL="342900" indent="-342900">
              <a:buFontTx/>
              <a:buAutoNum type="arabicPlain"/>
            </a:pP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DisableInterrupts</a:t>
            </a:r>
            <a:r>
              <a:rPr lang="en-US" altLang="ko-KR" sz="16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600" dirty="0">
                <a:solidFill>
                  <a:prstClr val="black"/>
                </a:solidFill>
                <a:latin typeface="Courier New" pitchFamily="49" charset="0"/>
                <a:ea typeface="맑은 고딕" pitchFamily="50" charset="-127"/>
                <a:cs typeface="Courier New" pitchFamily="49" charset="0"/>
              </a:rPr>
              <a:t> }</a:t>
            </a:r>
          </a:p>
          <a:p>
            <a:pPr marL="342900" indent="-342900">
              <a:buFontTx/>
              <a:buAutoNum type="arabicPlain"/>
            </a:pP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a:solidFill>
                  <a:srgbClr val="00B050"/>
                </a:solidFill>
                <a:latin typeface="Courier New" pitchFamily="49" charset="0"/>
                <a:ea typeface="맑은 고딕" pitchFamily="50" charset="-127"/>
                <a:cs typeface="Courier New" pitchFamily="49" charset="0"/>
              </a:rPr>
              <a:t>void</a:t>
            </a:r>
            <a:r>
              <a:rPr lang="en-US" altLang="ko-KR" sz="1600" dirty="0">
                <a:solidFill>
                  <a:prstClr val="black"/>
                </a:solidFill>
                <a:latin typeface="Courier New" pitchFamily="49" charset="0"/>
                <a:ea typeface="맑은 고딕" pitchFamily="50" charset="-127"/>
                <a:cs typeface="Courier New" pitchFamily="49" charset="0"/>
              </a:rPr>
              <a:t> unlock() {</a:t>
            </a:r>
          </a:p>
          <a:p>
            <a:pPr marL="342900" indent="-342900">
              <a:buFontTx/>
              <a:buAutoNum type="arabicPlain"/>
            </a:pPr>
            <a:r>
              <a:rPr lang="en-US" altLang="ko-KR" sz="1600" dirty="0">
                <a:solidFill>
                  <a:prstClr val="black"/>
                </a:solidFill>
                <a:latin typeface="Courier New" pitchFamily="49" charset="0"/>
                <a:ea typeface="맑은 고딕" pitchFamily="50" charset="-127"/>
                <a:cs typeface="Courier New" pitchFamily="49" charset="0"/>
              </a:rPr>
              <a:t>     </a:t>
            </a:r>
            <a:r>
              <a:rPr lang="en-US" altLang="ko-KR" sz="1600" dirty="0" err="1">
                <a:solidFill>
                  <a:prstClr val="black"/>
                </a:solidFill>
                <a:latin typeface="Courier New" pitchFamily="49" charset="0"/>
                <a:ea typeface="맑은 고딕" pitchFamily="50" charset="-127"/>
                <a:cs typeface="Courier New" pitchFamily="49" charset="0"/>
              </a:rPr>
              <a:t>EnableInterrupts</a:t>
            </a:r>
            <a:r>
              <a:rPr lang="en-US" altLang="ko-KR" sz="1600" dirty="0">
                <a:solidFill>
                  <a:prstClr val="black"/>
                </a:solidFill>
                <a:latin typeface="Courier New" pitchFamily="49" charset="0"/>
                <a:ea typeface="맑은 고딕" pitchFamily="50" charset="-127"/>
                <a:cs typeface="Courier New" pitchFamily="49" charset="0"/>
              </a:rPr>
              <a:t>();</a:t>
            </a:r>
          </a:p>
          <a:p>
            <a:pPr marL="342900" indent="-342900">
              <a:buFontTx/>
              <a:buAutoNum type="arabicPlain"/>
            </a:pPr>
            <a:r>
              <a:rPr lang="en-US" altLang="ko-KR" sz="1600" dirty="0">
                <a:solidFill>
                  <a:prstClr val="black"/>
                </a:solidFill>
                <a:latin typeface="Courier New" pitchFamily="49" charset="0"/>
                <a:ea typeface="맑은 고딕" pitchFamily="50" charset="-127"/>
                <a:cs typeface="Courier New" pitchFamily="49" charset="0"/>
              </a:rPr>
              <a:t> }</a:t>
            </a:r>
          </a:p>
        </p:txBody>
      </p:sp>
    </p:spTree>
    <p:extLst>
      <p:ext uri="{BB962C8B-B14F-4D97-AF65-F5344CB8AC3E}">
        <p14:creationId xmlns:p14="http://schemas.microsoft.com/office/powerpoint/2010/main" val="1454815900"/>
      </p:ext>
    </p:extLst>
  </p:cSld>
  <p:clrMapOvr>
    <a:masterClrMapping/>
  </p:clrMapOvr>
  <p:transition>
    <p:zoom/>
  </p:transition>
</p:sld>
</file>

<file path=ppt/theme/theme1.xml><?xml version="1.0" encoding="utf-8"?>
<a:theme xmlns:a="http://schemas.openxmlformats.org/drawingml/2006/main" name="양식_공청회_발표자료-총괄-양식">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기본 디자인">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ln>
      </a:spPr>
      <a:bodyPr lIns="252000" rtlCol="0" anchor="ctr"/>
      <a:lstStyle>
        <a:defPPr>
          <a:defRPr sz="1600" dirty="0" smtClean="0">
            <a:solidFill>
              <a:srgbClr val="00B050"/>
            </a:solidFill>
            <a:latin typeface="Courier New" pitchFamily="49" charset="0"/>
            <a:ea typeface="맑은 고딕" pitchFamily="50" charset="-127"/>
            <a:cs typeface="Courier New" pitchFamily="49" charset="0"/>
          </a:defRPr>
        </a:defPPr>
      </a:lstStyle>
      <a:style>
        <a:lnRef idx="3">
          <a:schemeClr val="lt1"/>
        </a:lnRef>
        <a:fillRef idx="1">
          <a:schemeClr val="accent1"/>
        </a:fillRef>
        <a:effectRef idx="1">
          <a:schemeClr val="accent1"/>
        </a:effectRef>
        <a:fontRef idx="minor">
          <a:schemeClr val="lt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110379</TotalTime>
  <Words>3462</Words>
  <Application>Microsoft Office PowerPoint</Application>
  <PresentationFormat>화면 슬라이드 쇼(4:3)</PresentationFormat>
  <Paragraphs>474</Paragraphs>
  <Slides>31</Slides>
  <Notes>6</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31</vt:i4>
      </vt:variant>
    </vt:vector>
  </HeadingPairs>
  <TitlesOfParts>
    <vt:vector size="41" baseType="lpstr">
      <vt:lpstr>Adobe Arabic</vt:lpstr>
      <vt:lpstr>Adobe 고딕 Std B</vt:lpstr>
      <vt:lpstr>Courier</vt:lpstr>
      <vt:lpstr>HY견고딕</vt:lpstr>
      <vt:lpstr>굴림</vt:lpstr>
      <vt:lpstr>맑은 고딕</vt:lpstr>
      <vt:lpstr>Arial</vt:lpstr>
      <vt:lpstr>Courier New</vt:lpstr>
      <vt:lpstr>Wingdings</vt:lpstr>
      <vt:lpstr>양식_공청회_발표자료-총괄-양식</vt:lpstr>
      <vt:lpstr>Operating Systems </vt:lpstr>
      <vt:lpstr>PowerPoint 프레젠테이션</vt:lpstr>
      <vt:lpstr>Locks: The Basic Idea</vt:lpstr>
      <vt:lpstr>Locks: The Basic Idea</vt:lpstr>
      <vt:lpstr>The semantics of the lock()</vt:lpstr>
      <vt:lpstr>Pthread Locks - mutex</vt:lpstr>
      <vt:lpstr>Building A Lock</vt:lpstr>
      <vt:lpstr>Evaluating locks – Basic criteria</vt:lpstr>
      <vt:lpstr>Controlling Interrupts</vt:lpstr>
      <vt:lpstr>Why hardware support needed?</vt:lpstr>
      <vt:lpstr>Why hardware support needed? (Cont.)</vt:lpstr>
      <vt:lpstr>Test And Set (Atomic Exchange)</vt:lpstr>
      <vt:lpstr>A Simple Spin Lock using test-and-set</vt:lpstr>
      <vt:lpstr>Evaluating Spin Locks</vt:lpstr>
      <vt:lpstr>Compare-And-Swap (SPARC)</vt:lpstr>
      <vt:lpstr>Compare-And-Exchange (x86)</vt:lpstr>
      <vt:lpstr>Load-Linked and Store-Conditional (MIPS)</vt:lpstr>
      <vt:lpstr>Load-Linked and Store-Conditional (Cont.)</vt:lpstr>
      <vt:lpstr>Fetch-And-Add</vt:lpstr>
      <vt:lpstr>So Much Spinning</vt:lpstr>
      <vt:lpstr>A Simple Approach: Just Yield</vt:lpstr>
      <vt:lpstr>Using Queues: Sleeping Instead of Spinning</vt:lpstr>
      <vt:lpstr>Using Queues: Sleeping Instead of Spinning</vt:lpstr>
      <vt:lpstr>Using Queues: Sleeping Instead of Spinning</vt:lpstr>
      <vt:lpstr>Using Queues: Sleeping Instead of Spinning</vt:lpstr>
      <vt:lpstr>Wakeup/waiting race</vt:lpstr>
      <vt:lpstr>Futex</vt:lpstr>
      <vt:lpstr>Futex (Cont.)</vt:lpstr>
      <vt:lpstr>Futex (Cont.)</vt:lpstr>
      <vt:lpstr>Two-Phase Locks</vt:lpstr>
      <vt:lpstr>Summary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Pintos Project</dc:title>
  <dc:subject/>
  <dc:creator>유진수 (jedisty@hanyang.ac.kr)</dc:creator>
  <cp:keywords/>
  <dc:description/>
  <cp:lastModifiedBy>유승원</cp:lastModifiedBy>
  <cp:revision>4158</cp:revision>
  <cp:lastPrinted>2019-09-09T02:10:38Z</cp:lastPrinted>
  <dcterms:created xsi:type="dcterms:W3CDTF">2011-05-01T06:09:10Z</dcterms:created>
  <dcterms:modified xsi:type="dcterms:W3CDTF">2022-05-16T19:25:08Z</dcterms:modified>
  <cp:category/>
</cp:coreProperties>
</file>