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0" r:id="rId1"/>
  </p:sldMasterIdLst>
  <p:notesMasterIdLst>
    <p:notesMasterId r:id="rId21"/>
  </p:notesMasterIdLst>
  <p:sldIdLst>
    <p:sldId id="2877" r:id="rId2"/>
    <p:sldId id="2621" r:id="rId3"/>
    <p:sldId id="2823" r:id="rId4"/>
    <p:sldId id="2824" r:id="rId5"/>
    <p:sldId id="2623" r:id="rId6"/>
    <p:sldId id="2624" r:id="rId7"/>
    <p:sldId id="2625" r:id="rId8"/>
    <p:sldId id="2626" r:id="rId9"/>
    <p:sldId id="2627" r:id="rId10"/>
    <p:sldId id="2825" r:id="rId11"/>
    <p:sldId id="2629" r:id="rId12"/>
    <p:sldId id="2826" r:id="rId13"/>
    <p:sldId id="2630" r:id="rId14"/>
    <p:sldId id="2827" r:id="rId15"/>
    <p:sldId id="2631" r:id="rId16"/>
    <p:sldId id="2632" r:id="rId17"/>
    <p:sldId id="2828" r:id="rId18"/>
    <p:sldId id="2829" r:id="rId19"/>
    <p:sldId id="2633" r:id="rId20"/>
  </p:sldIdLst>
  <p:sldSz cx="9144000" cy="6858000" type="screen4x3"/>
  <p:notesSz cx="6797675" cy="992822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127">
          <p15:clr>
            <a:srgbClr val="A4A3A4"/>
          </p15:clr>
        </p15:guide>
        <p15:guide id="4" pos="214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YLim" initials="K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6699FF"/>
    <a:srgbClr val="FF66CC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밝은 스타일 3 - 강조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115" autoAdjust="0"/>
    <p:restoredTop sz="91978" autoAdjust="0"/>
  </p:normalViewPr>
  <p:slideViewPr>
    <p:cSldViewPr>
      <p:cViewPr varScale="1">
        <p:scale>
          <a:sx n="68" d="100"/>
          <a:sy n="68" d="100"/>
        </p:scale>
        <p:origin x="84" y="8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>
      <p:cViewPr varScale="1">
        <p:scale>
          <a:sx n="115" d="100"/>
          <a:sy n="115" d="100"/>
        </p:scale>
        <p:origin x="5178" y="120"/>
      </p:cViewPr>
      <p:guideLst>
        <p:guide orient="horz" pos="2880"/>
        <p:guide pos="2160"/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050F0499-AE52-4672-879B-3107B2FC2A9F}" type="datetimeFigureOut">
              <a:rPr lang="ko-KR" altLang="en-US" smtClean="0"/>
              <a:t>2022-05-17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E9CED1A8-8C93-4BD0-9402-1D92621696D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52329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부제목 2"/>
          <p:cNvSpPr>
            <a:spLocks noGrp="1"/>
          </p:cNvSpPr>
          <p:nvPr>
            <p:ph type="subTitle" idx="1"/>
          </p:nvPr>
        </p:nvSpPr>
        <p:spPr>
          <a:xfrm>
            <a:off x="251520" y="78531"/>
            <a:ext cx="8640960" cy="576065"/>
          </a:xfrm>
        </p:spPr>
        <p:txBody>
          <a:bodyPr anchor="ctr"/>
          <a:lstStyle>
            <a:lvl1pPr marL="0" indent="0" algn="ctr" rtl="0" fontAlgn="base" latinLnBrk="1">
              <a:spcBef>
                <a:spcPct val="0"/>
              </a:spcBef>
              <a:spcAft>
                <a:spcPct val="0"/>
              </a:spcAft>
              <a:buNone/>
              <a:defRPr kumimoji="1" lang="ko-KR" altLang="en-US" sz="2400" b="1" kern="1200" cap="none" spc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dirty="0"/>
              <a:t>마스터 부제목 스타일 편집</a:t>
            </a:r>
          </a:p>
        </p:txBody>
      </p:sp>
      <p:sp>
        <p:nvSpPr>
          <p:cNvPr id="19" name="제목 1"/>
          <p:cNvSpPr>
            <a:spLocks noGrp="1"/>
          </p:cNvSpPr>
          <p:nvPr>
            <p:ph type="ctrTitle"/>
          </p:nvPr>
        </p:nvSpPr>
        <p:spPr>
          <a:xfrm>
            <a:off x="685800" y="1772816"/>
            <a:ext cx="7772400" cy="1542033"/>
          </a:xfrm>
          <a:effectLst>
            <a:outerShdw dist="17780" dir="2700000" algn="ctr" rotWithShape="0">
              <a:srgbClr val="000000"/>
            </a:outerShdw>
          </a:effectLst>
        </p:spPr>
        <p:txBody>
          <a:bodyPr/>
          <a:lstStyle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lang="ko-KR" altLang="en-US" sz="4400" b="1" kern="1200" dirty="0">
                <a:solidFill>
                  <a:schemeClr val="tx2">
                    <a:lumMod val="75000"/>
                  </a:schemeClr>
                </a:solidFill>
                <a:latin typeface="Adobe 고딕 Std B" pitchFamily="34" charset="-127"/>
                <a:ea typeface="Adobe 고딕 Std B" pitchFamily="34" charset="-127"/>
                <a:cs typeface="Adobe Arabic" pitchFamily="18" charset="-78"/>
              </a:defRPr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grpSp>
        <p:nvGrpSpPr>
          <p:cNvPr id="36" name="그룹 35"/>
          <p:cNvGrpSpPr/>
          <p:nvPr userDrawn="1"/>
        </p:nvGrpSpPr>
        <p:grpSpPr>
          <a:xfrm>
            <a:off x="-3579" y="3573016"/>
            <a:ext cx="9147579" cy="64193"/>
            <a:chOff x="-3579" y="3356992"/>
            <a:chExt cx="9147579" cy="64193"/>
          </a:xfrm>
        </p:grpSpPr>
        <p:cxnSp>
          <p:nvCxnSpPr>
            <p:cNvPr id="31" name="직선 연결선 30"/>
            <p:cNvCxnSpPr/>
            <p:nvPr userDrawn="1"/>
          </p:nvCxnSpPr>
          <p:spPr>
            <a:xfrm>
              <a:off x="0" y="3356992"/>
              <a:ext cx="9144000" cy="0"/>
            </a:xfrm>
            <a:prstGeom prst="line">
              <a:avLst/>
            </a:prstGeom>
            <a:ln w="63500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직선 연결선 31"/>
            <p:cNvCxnSpPr/>
            <p:nvPr userDrawn="1"/>
          </p:nvCxnSpPr>
          <p:spPr>
            <a:xfrm>
              <a:off x="-3579" y="3421185"/>
              <a:ext cx="9144000" cy="0"/>
            </a:xfrm>
            <a:prstGeom prst="line">
              <a:avLst/>
            </a:prstGeom>
            <a:ln w="31750">
              <a:solidFill>
                <a:schemeClr val="accent1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1"/>
          <p:cNvSpPr txBox="1"/>
          <p:nvPr userDrawn="1"/>
        </p:nvSpPr>
        <p:spPr>
          <a:xfrm>
            <a:off x="3347864" y="4030167"/>
            <a:ext cx="2448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ts val="600"/>
              </a:spcAft>
            </a:pPr>
            <a:r>
              <a:rPr kumimoji="1" lang="en-US" altLang="ko-KR" sz="2400" b="1" dirty="0" err="1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Youjip</a:t>
            </a:r>
            <a:r>
              <a:rPr kumimoji="1" lang="en-US" altLang="ko-KR" sz="2400" b="1" baseline="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Won</a:t>
            </a:r>
            <a:endParaRPr kumimoji="1" lang="en-US" altLang="ko-KR" sz="24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2" name="그림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2786" y="5013176"/>
            <a:ext cx="2638429" cy="753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9573466"/>
      </p:ext>
    </p:extLst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 userDrawn="1"/>
        </p:nvCxnSpPr>
        <p:spPr>
          <a:xfrm>
            <a:off x="0" y="6500813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313" y="880070"/>
            <a:ext cx="8786812" cy="5501258"/>
          </a:xfrm>
        </p:spPr>
        <p:txBody>
          <a:bodyPr/>
          <a:lstStyle>
            <a:lvl1pPr>
              <a:lnSpc>
                <a:spcPct val="150000"/>
              </a:lnSpc>
              <a:buClr>
                <a:srgbClr val="002060"/>
              </a:buClr>
              <a:defRPr sz="2000" b="0">
                <a:solidFill>
                  <a:schemeClr val="tx1"/>
                </a:solidFill>
              </a:defRPr>
            </a:lvl1pPr>
            <a:lvl2pPr>
              <a:lnSpc>
                <a:spcPct val="150000"/>
              </a:lnSpc>
              <a:buClr>
                <a:srgbClr val="002060"/>
              </a:buClr>
              <a:defRPr sz="1800">
                <a:solidFill>
                  <a:schemeClr val="tx1"/>
                </a:solidFill>
              </a:defRPr>
            </a:lvl2pPr>
            <a:lvl3pPr>
              <a:lnSpc>
                <a:spcPct val="150000"/>
              </a:lnSpc>
              <a:buClr>
                <a:srgbClr val="002060"/>
              </a:buClr>
              <a:defRPr sz="1600">
                <a:solidFill>
                  <a:schemeClr val="tx1"/>
                </a:solidFill>
              </a:defRPr>
            </a:lvl3pPr>
            <a:lvl4pPr>
              <a:lnSpc>
                <a:spcPct val="150000"/>
              </a:lnSpc>
              <a:buClr>
                <a:srgbClr val="002060"/>
              </a:buClr>
              <a:defRPr sz="1400">
                <a:solidFill>
                  <a:schemeClr val="tx1"/>
                </a:solidFill>
              </a:defRPr>
            </a:lvl4pPr>
            <a:lvl5pPr>
              <a:lnSpc>
                <a:spcPct val="150000"/>
              </a:lnSpc>
              <a:buClr>
                <a:srgbClr val="002060"/>
              </a:buClr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964934" y="6592713"/>
            <a:ext cx="1071562" cy="220663"/>
          </a:xfrm>
        </p:spPr>
        <p:txBody>
          <a:bodyPr/>
          <a:lstStyle>
            <a:lvl1pPr>
              <a:defRPr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‹#›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33713" y="6582995"/>
            <a:ext cx="3038475" cy="220663"/>
          </a:xfrm>
          <a:prstGeom prst="rect">
            <a:avLst/>
          </a:prstGeom>
        </p:spPr>
        <p:txBody>
          <a:bodyPr/>
          <a:lstStyle>
            <a:lvl1pPr algn="ctr">
              <a:defRPr sz="1000"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dirty="0" err="1">
                <a:solidFill>
                  <a:prstClr val="black"/>
                </a:solidFill>
              </a:rPr>
              <a:t>Youjip</a:t>
            </a:r>
            <a:r>
              <a:rPr kumimoji="1" lang="en-US" altLang="ko-KR" dirty="0">
                <a:solidFill>
                  <a:prstClr val="black"/>
                </a:solidFill>
              </a:rPr>
              <a:t> Won</a:t>
            </a:r>
            <a:endParaRPr kumimoji="1"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1735396"/>
      </p:ext>
    </p:extLst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 userDrawn="1"/>
        </p:nvCxnSpPr>
        <p:spPr>
          <a:xfrm>
            <a:off x="214313" y="4429125"/>
            <a:ext cx="8786812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91994" y="2906713"/>
            <a:ext cx="8072494" cy="1500187"/>
          </a:xfrm>
        </p:spPr>
        <p:txBody>
          <a:bodyPr anchor="b"/>
          <a:lstStyle>
            <a:lvl1pPr marL="0" indent="0" algn="r">
              <a:buNone/>
              <a:defRPr sz="3200" b="1">
                <a:solidFill>
                  <a:schemeClr val="tx2">
                    <a:lumMod val="50000"/>
                  </a:schemeClr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dirty="0"/>
              <a:t>마스터 텍스트 스타일을 편집합니다</a:t>
            </a:r>
          </a:p>
        </p:txBody>
      </p:sp>
      <p:cxnSp>
        <p:nvCxnSpPr>
          <p:cNvPr id="9" name="직선 연결선 8"/>
          <p:cNvCxnSpPr/>
          <p:nvPr userDrawn="1"/>
        </p:nvCxnSpPr>
        <p:spPr>
          <a:xfrm>
            <a:off x="0" y="6500813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964934" y="6592713"/>
            <a:ext cx="1071562" cy="220663"/>
          </a:xfrm>
        </p:spPr>
        <p:txBody>
          <a:bodyPr/>
          <a:lstStyle>
            <a:lvl1pPr>
              <a:defRPr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‹#›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15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33713" y="6582995"/>
            <a:ext cx="3038475" cy="220663"/>
          </a:xfrm>
          <a:prstGeom prst="rect">
            <a:avLst/>
          </a:prstGeom>
        </p:spPr>
        <p:txBody>
          <a:bodyPr/>
          <a:lstStyle>
            <a:lvl1pPr algn="ctr">
              <a:defRPr sz="1000"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dirty="0" err="1">
                <a:solidFill>
                  <a:prstClr val="black"/>
                </a:solidFill>
              </a:rPr>
              <a:t>Youjip</a:t>
            </a:r>
            <a:r>
              <a:rPr kumimoji="1" lang="en-US" altLang="ko-KR" dirty="0">
                <a:solidFill>
                  <a:prstClr val="black"/>
                </a:solidFill>
              </a:rPr>
              <a:t> Won</a:t>
            </a:r>
            <a:endParaRPr kumimoji="1"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305002"/>
      </p:ext>
    </p:extLst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hyperlink" Target="https://oslab.kaist.ac.kr/" TargetMode="Externa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 userDrawn="1"/>
        </p:nvSpPr>
        <p:spPr>
          <a:xfrm>
            <a:off x="0" y="-611"/>
            <a:ext cx="9144000" cy="706619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4313" y="55563"/>
            <a:ext cx="8786812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/>
              <a:t>마스터 제목 스타일 편집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4313" y="1000125"/>
            <a:ext cx="8786812" cy="542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00938" y="6562725"/>
            <a:ext cx="1071562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tx2">
                    <a:lumMod val="50000"/>
                  </a:schemeClr>
                </a:solidFill>
                <a:latin typeface="굴림" pitchFamily="50" charset="-127"/>
                <a:ea typeface="굴림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5A0C360-F875-469D-A977-82806D0D3C5E}" type="slidenum">
              <a:rPr kumimoji="1" lang="en-US" altLang="ko-KR">
                <a:solidFill>
                  <a:srgbClr val="1F497D">
                    <a:lumMod val="5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33713" y="6559550"/>
            <a:ext cx="3038475" cy="220663"/>
          </a:xfrm>
          <a:prstGeom prst="rect">
            <a:avLst/>
          </a:prstGeom>
        </p:spPr>
        <p:txBody>
          <a:bodyPr/>
          <a:lstStyle>
            <a:lvl1pPr algn="ctr">
              <a:defRPr sz="1100"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dirty="0" err="1">
                <a:solidFill>
                  <a:prstClr val="black"/>
                </a:solidFill>
              </a:rPr>
              <a:t>Youjip</a:t>
            </a:r>
            <a:r>
              <a:rPr kumimoji="1" lang="en-US" altLang="ko-KR" dirty="0">
                <a:solidFill>
                  <a:prstClr val="black"/>
                </a:solidFill>
              </a:rPr>
              <a:t> Won</a:t>
            </a:r>
            <a:endParaRPr kumimoji="1" lang="ko-KR" altLang="en-US" dirty="0">
              <a:solidFill>
                <a:prstClr val="black"/>
              </a:solidFill>
            </a:endParaRPr>
          </a:p>
        </p:txBody>
      </p:sp>
      <p:sp>
        <p:nvSpPr>
          <p:cNvPr id="10" name="직사각형 9"/>
          <p:cNvSpPr/>
          <p:nvPr userDrawn="1"/>
        </p:nvSpPr>
        <p:spPr>
          <a:xfrm>
            <a:off x="0" y="706008"/>
            <a:ext cx="9144000" cy="45719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pic>
        <p:nvPicPr>
          <p:cNvPr id="9" name="Picture 2">
            <a:hlinkClick r:id="rId5"/>
            <a:extLst>
              <a:ext uri="{FF2B5EF4-FFF2-40B4-BE49-F238E27FC236}">
                <a16:creationId xmlns:a16="http://schemas.microsoft.com/office/drawing/2014/main" id="{02C5B705-6683-0E42-9CAB-8553C64C4F5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39" y="6441219"/>
            <a:ext cx="2429396" cy="5042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2919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</p:sldLayoutIdLst>
  <p:transition>
    <p:zoom/>
  </p:transition>
  <p:hf hdr="0" dt="0"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5pPr>
      <a:lvl6pPr marL="4572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6pPr>
      <a:lvl7pPr marL="9144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7pPr>
      <a:lvl8pPr marL="13716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8pPr>
      <a:lvl9pPr marL="18288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rgbClr val="002060"/>
        </a:buClr>
        <a:buSzPct val="65000"/>
        <a:buFont typeface="Wingdings" pitchFamily="2" charset="2"/>
        <a:buChar char=""/>
        <a:defRPr kumimoji="1" sz="2000">
          <a:solidFill>
            <a:srgbClr val="10253F"/>
          </a:solidFill>
          <a:latin typeface="맑은 고딕" pitchFamily="50" charset="-127"/>
          <a:ea typeface="맑은 고딕" pitchFamily="50" charset="-127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rgbClr val="007E3C"/>
        </a:buClr>
        <a:buSzPct val="100000"/>
        <a:buFont typeface="Wingdings" pitchFamily="2" charset="2"/>
        <a:buChar char=""/>
        <a:defRPr kumimoji="1">
          <a:solidFill>
            <a:srgbClr val="10253F"/>
          </a:solidFill>
          <a:latin typeface="맑은 고딕" pitchFamily="50" charset="-127"/>
          <a:ea typeface="맑은 고딕" pitchFamily="50" charset="-127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002060"/>
        </a:buClr>
        <a:buSzPct val="65000"/>
        <a:buFont typeface="Wingdings" pitchFamily="2" charset="2"/>
        <a:buChar char=""/>
        <a:defRPr kumimoji="1" sz="1600">
          <a:solidFill>
            <a:srgbClr val="10253F"/>
          </a:solidFill>
          <a:latin typeface="맑은 고딕" pitchFamily="50" charset="-127"/>
          <a:ea typeface="맑은 고딕" pitchFamily="50" charset="-127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00B03C"/>
        </a:buClr>
        <a:buSzPct val="65000"/>
        <a:buFont typeface="Wingdings" pitchFamily="2" charset="2"/>
        <a:buChar char=""/>
        <a:defRPr kumimoji="1" sz="1400">
          <a:solidFill>
            <a:srgbClr val="10253F"/>
          </a:solidFill>
          <a:latin typeface="맑은 고딕" pitchFamily="50" charset="-127"/>
          <a:ea typeface="맑은 고딕" pitchFamily="50" charset="-127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002060"/>
        </a:buClr>
        <a:buFont typeface="Wingdings" pitchFamily="2" charset="2"/>
        <a:buChar char=""/>
        <a:defRPr kumimoji="1" sz="1400">
          <a:solidFill>
            <a:srgbClr val="10253F"/>
          </a:solidFill>
          <a:latin typeface="맑은 고딕" pitchFamily="50" charset="-127"/>
          <a:ea typeface="맑은 고딕" pitchFamily="50" charset="-127"/>
        </a:defRPr>
      </a:lvl5pPr>
      <a:lvl6pPr marL="25146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83568" y="1484784"/>
            <a:ext cx="7772400" cy="1326009"/>
          </a:xfrm>
        </p:spPr>
        <p:txBody>
          <a:bodyPr/>
          <a:lstStyle/>
          <a:p>
            <a:r>
              <a:rPr lang="en-US" sz="3600" dirty="0"/>
              <a:t>Operating Systems</a:t>
            </a:r>
            <a:br>
              <a:rPr lang="en-US" sz="3600" dirty="0"/>
            </a:br>
            <a:endParaRPr lang="en-US" sz="1600" b="0" dirty="0"/>
          </a:p>
        </p:txBody>
      </p:sp>
    </p:spTree>
    <p:extLst>
      <p:ext uri="{BB962C8B-B14F-4D97-AF65-F5344CB8AC3E}">
        <p14:creationId xmlns:p14="http://schemas.microsoft.com/office/powerpoint/2010/main" val="3918690818"/>
      </p:ext>
    </p:extLst>
  </p:cSld>
  <p:clrMapOvr>
    <a:masterClrMapping/>
  </p:clrMapOvr>
  <p:transition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Example: Simpler Argument Passing to a Thread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Just passing in a single value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10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2216" y="1556792"/>
            <a:ext cx="8352928" cy="35394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Tx/>
              <a:buAutoNum type="arabicPlain"/>
            </a:pP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mythread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 {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</a:t>
            </a:r>
            <a:r>
              <a:rPr lang="en-US" altLang="ko-KR" sz="16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m = (</a:t>
            </a:r>
            <a:r>
              <a:rPr lang="en-US" altLang="ko-KR" sz="16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printf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6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“%d\n”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m);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</a:t>
            </a:r>
            <a:r>
              <a:rPr lang="en-US" altLang="ko-KR" sz="1600" dirty="0">
                <a:solidFill>
                  <a:srgbClr val="F79646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return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(</a:t>
            </a:r>
            <a:r>
              <a:rPr lang="en-US" altLang="ko-KR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*) (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+ </a:t>
            </a:r>
            <a:r>
              <a:rPr lang="en-US" altLang="ko-KR" sz="16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}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main(</a:t>
            </a:r>
            <a:r>
              <a:rPr lang="en-US" altLang="ko-KR" sz="16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argc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</a:t>
            </a:r>
            <a:r>
              <a:rPr lang="en-US" altLang="ko-KR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char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argv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[]) {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pthread_t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p;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</a:t>
            </a:r>
            <a:r>
              <a:rPr lang="en-US" altLang="ko-KR" sz="16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rc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m;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pthread_create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(&amp;p, </a:t>
            </a:r>
            <a:r>
              <a:rPr lang="en-US" altLang="ko-KR" sz="16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NULL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mythread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(</a:t>
            </a:r>
            <a:r>
              <a:rPr lang="en-US" altLang="ko-KR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*) </a:t>
            </a:r>
            <a:r>
              <a:rPr lang="en-US" altLang="ko-KR" sz="16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100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pthread_join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(p, (</a:t>
            </a:r>
            <a:r>
              <a:rPr lang="en-US" altLang="ko-KR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**) &amp;m);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printf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6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“returned %d\n”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m);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</a:t>
            </a:r>
            <a:r>
              <a:rPr lang="en-US" altLang="ko-KR" sz="1600" dirty="0">
                <a:solidFill>
                  <a:srgbClr val="F79646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return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}</a:t>
            </a:r>
          </a:p>
        </p:txBody>
      </p:sp>
    </p:spTree>
    <p:extLst>
      <p:ext uri="{BB962C8B-B14F-4D97-AF65-F5344CB8AC3E}">
        <p14:creationId xmlns:p14="http://schemas.microsoft.com/office/powerpoint/2010/main" val="687013255"/>
      </p:ext>
    </p:extLst>
  </p:cSld>
  <p:clrMapOvr>
    <a:masterClrMapping/>
  </p:clrMapOvr>
  <p:transition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Locks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Provide </a:t>
            </a:r>
            <a:r>
              <a:rPr lang="en-US" altLang="ko-KR" dirty="0">
                <a:solidFill>
                  <a:schemeClr val="accent6">
                    <a:lumMod val="75000"/>
                  </a:schemeClr>
                </a:solidFill>
              </a:rPr>
              <a:t>mutual exclusion </a:t>
            </a:r>
            <a:r>
              <a:rPr lang="en-US" altLang="ko-KR" dirty="0"/>
              <a:t>to a critical section</a:t>
            </a:r>
          </a:p>
          <a:p>
            <a:pPr lvl="1"/>
            <a:r>
              <a:rPr lang="en-US" altLang="ko-KR" dirty="0"/>
              <a:t>Interface</a:t>
            </a:r>
          </a:p>
          <a:p>
            <a:endParaRPr lang="en-US" altLang="ko-KR" dirty="0"/>
          </a:p>
          <a:p>
            <a:endParaRPr lang="en-US" altLang="ko-KR" dirty="0"/>
          </a:p>
          <a:p>
            <a:pPr lvl="1"/>
            <a:r>
              <a:rPr lang="en-US" altLang="ko-KR" dirty="0"/>
              <a:t>Usage (w/o </a:t>
            </a:r>
            <a:r>
              <a:rPr lang="en-US" altLang="ko-KR" i="1" dirty="0"/>
              <a:t>lock initialization</a:t>
            </a:r>
            <a:r>
              <a:rPr lang="en-US" altLang="ko-KR" dirty="0"/>
              <a:t> and </a:t>
            </a:r>
            <a:r>
              <a:rPr lang="en-US" altLang="ko-KR" i="1" dirty="0"/>
              <a:t>error check</a:t>
            </a:r>
            <a:r>
              <a:rPr lang="en-US" altLang="ko-KR" dirty="0"/>
              <a:t>)</a:t>
            </a:r>
          </a:p>
          <a:p>
            <a:endParaRPr lang="en-US" altLang="ko-KR" dirty="0"/>
          </a:p>
          <a:p>
            <a:endParaRPr lang="en-US" altLang="ko-KR" dirty="0"/>
          </a:p>
          <a:p>
            <a:pPr lvl="2"/>
            <a:r>
              <a:rPr lang="en-US" altLang="ko-KR" dirty="0"/>
              <a:t>No other thread holds the lock </a:t>
            </a:r>
            <a:r>
              <a:rPr lang="en-US" altLang="ko-KR" dirty="0">
                <a:sym typeface="Wingdings" panose="05000000000000000000" pitchFamily="2" charset="2"/>
              </a:rPr>
              <a:t></a:t>
            </a:r>
            <a:r>
              <a:rPr lang="en-US" altLang="ko-KR" dirty="0"/>
              <a:t> the thread will acquire the lock and </a:t>
            </a:r>
            <a:r>
              <a:rPr lang="en-US" altLang="ko-KR" dirty="0">
                <a:solidFill>
                  <a:schemeClr val="accent6">
                    <a:lumMod val="75000"/>
                  </a:schemeClr>
                </a:solidFill>
              </a:rPr>
              <a:t>enter the critical section.</a:t>
            </a:r>
          </a:p>
          <a:p>
            <a:pPr lvl="2"/>
            <a:r>
              <a:rPr lang="en-US" altLang="ko-KR" dirty="0"/>
              <a:t>If another thread hold the lock </a:t>
            </a:r>
            <a:r>
              <a:rPr lang="en-US" altLang="ko-KR" dirty="0">
                <a:sym typeface="Wingdings" panose="05000000000000000000" pitchFamily="2" charset="2"/>
              </a:rPr>
              <a:t> the thread will </a:t>
            </a:r>
            <a:r>
              <a:rPr lang="en-US" altLang="ko-KR" dirty="0">
                <a:solidFill>
                  <a:schemeClr val="accent6">
                    <a:lumMod val="75000"/>
                  </a:schemeClr>
                </a:solidFill>
                <a:sym typeface="Wingdings" panose="05000000000000000000" pitchFamily="2" charset="2"/>
              </a:rPr>
              <a:t>not return from the call</a:t>
            </a:r>
            <a:r>
              <a:rPr lang="en-US" altLang="ko-KR" dirty="0">
                <a:sym typeface="Wingdings" panose="05000000000000000000" pitchFamily="2" charset="2"/>
              </a:rPr>
              <a:t> until it has acquired the lock.</a:t>
            </a: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11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14264" y="1908121"/>
            <a:ext cx="7214120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52000" rtlCol="0">
            <a:spAutoFit/>
          </a:bodyPr>
          <a:lstStyle/>
          <a:p>
            <a:r>
              <a:rPr lang="en-US" altLang="ko-KR" sz="16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pthread_mutex_lock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pthread_mutex_t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mutex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</a:p>
          <a:p>
            <a:r>
              <a:rPr lang="en-US" altLang="ko-KR" sz="16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pthread_mutex_unlock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pthread_mutex_t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mutex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14264" y="3356992"/>
            <a:ext cx="7214120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52000" rtlCol="0">
            <a:spAutoFit/>
          </a:bodyPr>
          <a:lstStyle/>
          <a:p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pthread_mutex_t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lock;</a:t>
            </a:r>
          </a:p>
          <a:p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pthread_mutex_lock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(&amp;lock);</a:t>
            </a:r>
          </a:p>
          <a:p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x = x + </a:t>
            </a:r>
            <a:r>
              <a:rPr lang="en-US" altLang="ko-KR" sz="16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 </a:t>
            </a:r>
            <a:r>
              <a:rPr lang="en-US" altLang="ko-KR" sz="16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or whatever your critical section is</a:t>
            </a:r>
          </a:p>
          <a:p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pthread_mutex_unlock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(&amp;lock);</a:t>
            </a:r>
          </a:p>
        </p:txBody>
      </p:sp>
    </p:spTree>
    <p:extLst>
      <p:ext uri="{BB962C8B-B14F-4D97-AF65-F5344CB8AC3E}">
        <p14:creationId xmlns:p14="http://schemas.microsoft.com/office/powerpoint/2010/main" val="3706849924"/>
      </p:ext>
    </p:extLst>
  </p:cSld>
  <p:clrMapOvr>
    <a:masterClrMapping/>
  </p:clrMapOvr>
  <p:transition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Locks (Cont.)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All locks must be </a:t>
            </a:r>
            <a:r>
              <a:rPr lang="en-US" altLang="ko-KR" dirty="0">
                <a:solidFill>
                  <a:schemeClr val="accent6">
                    <a:lumMod val="75000"/>
                  </a:schemeClr>
                </a:solidFill>
              </a:rPr>
              <a:t>properly initialized</a:t>
            </a:r>
            <a:r>
              <a:rPr lang="en-US" altLang="ko-KR" dirty="0"/>
              <a:t>.</a:t>
            </a:r>
          </a:p>
          <a:p>
            <a:pPr lvl="1"/>
            <a:r>
              <a:rPr lang="en-US" altLang="ko-KR" dirty="0"/>
              <a:t>One way: using 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PTHREAD_MUTEX_INITIALIZER</a:t>
            </a:r>
          </a:p>
          <a:p>
            <a:endParaRPr lang="en-US" altLang="ko-KR" dirty="0"/>
          </a:p>
          <a:p>
            <a:pPr lvl="1"/>
            <a:r>
              <a:rPr lang="en-US" altLang="ko-KR" dirty="0"/>
              <a:t>The dynamic way: using </a:t>
            </a:r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pthread_mutex_init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12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27584" y="1988840"/>
            <a:ext cx="7200800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52000" rtlCol="0">
            <a:spAutoFit/>
          </a:bodyPr>
          <a:lstStyle/>
          <a:p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pthread_mutex_t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lock = PTHREAD_MUTEX_INITIALIZER;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27584" y="3060249"/>
            <a:ext cx="7200800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52000" rtlCol="0">
            <a:spAutoFit/>
          </a:bodyPr>
          <a:lstStyle/>
          <a:p>
            <a:r>
              <a:rPr lang="en-US" altLang="ko-KR" sz="16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rc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pthread_mutex_init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(&amp;lock, </a:t>
            </a:r>
            <a:r>
              <a:rPr lang="en-US" altLang="ko-KR" sz="16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NULL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</a:p>
          <a:p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assert(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rc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== </a:t>
            </a:r>
            <a:r>
              <a:rPr lang="en-US" altLang="ko-KR" sz="16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 </a:t>
            </a:r>
            <a:r>
              <a:rPr lang="en-US" altLang="ko-KR" sz="16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always check success!</a:t>
            </a:r>
          </a:p>
        </p:txBody>
      </p:sp>
    </p:spTree>
    <p:extLst>
      <p:ext uri="{BB962C8B-B14F-4D97-AF65-F5344CB8AC3E}">
        <p14:creationId xmlns:p14="http://schemas.microsoft.com/office/powerpoint/2010/main" val="3917674454"/>
      </p:ext>
    </p:extLst>
  </p:cSld>
  <p:clrMapOvr>
    <a:masterClrMapping/>
  </p:clrMapOvr>
  <p:transition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Locks (Cont.)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accent6">
                    <a:lumMod val="75000"/>
                  </a:schemeClr>
                </a:solidFill>
              </a:rPr>
              <a:t>Check errors </a:t>
            </a:r>
            <a:r>
              <a:rPr lang="en-US" altLang="ko-KR" dirty="0"/>
              <a:t>code when calling lock and unlock</a:t>
            </a:r>
          </a:p>
          <a:p>
            <a:pPr lvl="1"/>
            <a:r>
              <a:rPr lang="en-US" altLang="ko-KR" dirty="0"/>
              <a:t>An example wrapper</a:t>
            </a:r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These two calls are used in lock acquisition</a:t>
            </a:r>
          </a:p>
          <a:p>
            <a:endParaRPr lang="en-US" altLang="ko-KR" dirty="0"/>
          </a:p>
          <a:p>
            <a:endParaRPr lang="en-US" altLang="ko-KR" dirty="0"/>
          </a:p>
          <a:p>
            <a:pPr lvl="1"/>
            <a:r>
              <a:rPr lang="en-US" altLang="ko-KR" dirty="0" err="1"/>
              <a:t>trylock</a:t>
            </a:r>
            <a:r>
              <a:rPr lang="en-US" altLang="ko-KR" dirty="0"/>
              <a:t>: return failure if the lock is already held</a:t>
            </a:r>
          </a:p>
          <a:p>
            <a:pPr lvl="1"/>
            <a:r>
              <a:rPr lang="en-US" altLang="ko-KR" dirty="0" err="1"/>
              <a:t>timelock</a:t>
            </a:r>
            <a:r>
              <a:rPr lang="en-US" altLang="ko-KR" dirty="0"/>
              <a:t>: return after a timeout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13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86272" y="2003356"/>
            <a:ext cx="7574160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Use this to keep your code clean but check for failures</a:t>
            </a:r>
          </a:p>
          <a:p>
            <a:r>
              <a:rPr lang="en-US" altLang="ko-KR" sz="16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// Only use if exiting program is OK upon failure</a:t>
            </a:r>
          </a:p>
          <a:p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Pthread_mutex_lock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pthread_mutex_t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mutex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 {</a:t>
            </a:r>
          </a:p>
          <a:p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</a:t>
            </a:r>
            <a:r>
              <a:rPr lang="en-US" altLang="ko-KR" sz="16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rc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pthread_mutex_lock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mutex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</a:p>
          <a:p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assert(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rc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== </a:t>
            </a:r>
            <a:r>
              <a:rPr lang="en-US" altLang="ko-KR" sz="16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</a:p>
          <a:p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42256" y="4437112"/>
            <a:ext cx="7790184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pthread_mutex_trylock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pthread_mutex_t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mutex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</a:p>
          <a:p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pthread_mutex_timelock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pthread_mutex_t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mutex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</a:t>
            </a:r>
          </a:p>
          <a:p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                   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struct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timespec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abs_timeout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1367779686"/>
      </p:ext>
    </p:extLst>
  </p:cSld>
  <p:clrMapOvr>
    <a:masterClrMapping/>
  </p:clrMapOvr>
  <p:transition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Locks (Cont.)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These two calls are also used in </a:t>
            </a:r>
            <a:r>
              <a:rPr lang="en-US" altLang="ko-KR" dirty="0">
                <a:solidFill>
                  <a:schemeClr val="accent6">
                    <a:lumMod val="75000"/>
                  </a:schemeClr>
                </a:solidFill>
              </a:rPr>
              <a:t>lock acquisition</a:t>
            </a:r>
          </a:p>
          <a:p>
            <a:endParaRPr lang="en-US" altLang="ko-KR" dirty="0"/>
          </a:p>
          <a:p>
            <a:endParaRPr lang="en-US" altLang="ko-KR" dirty="0"/>
          </a:p>
          <a:p>
            <a:pPr lvl="1"/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trylock</a:t>
            </a:r>
            <a:r>
              <a:rPr lang="en-US" altLang="ko-KR" dirty="0"/>
              <a:t>: return failure if the lock is already held</a:t>
            </a:r>
          </a:p>
          <a:p>
            <a:pPr lvl="1"/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timelock</a:t>
            </a:r>
            <a:r>
              <a:rPr lang="en-US" altLang="ko-KR" dirty="0"/>
              <a:t>: return after a timeout or after acquiring the lock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14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42256" y="1556792"/>
            <a:ext cx="7790184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pthread_mutex_trylock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pthread_mutex_t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mutex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</a:p>
          <a:p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pthread_mutex_timelock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pthread_mutex_t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mutex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</a:t>
            </a:r>
          </a:p>
          <a:p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                   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struct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timespec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abs_timeout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3409028060"/>
      </p:ext>
    </p:extLst>
  </p:cSld>
  <p:clrMapOvr>
    <a:masterClrMapping/>
  </p:clrMapOvr>
  <p:transition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Condition Variables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1" dirty="0"/>
              <a:t>Condition variables </a:t>
            </a:r>
            <a:r>
              <a:rPr lang="en-US" altLang="ko-KR" dirty="0"/>
              <a:t>are useful when some kind of </a:t>
            </a:r>
            <a:r>
              <a:rPr lang="en-US" altLang="ko-KR" dirty="0">
                <a:solidFill>
                  <a:schemeClr val="accent6">
                    <a:lumMod val="75000"/>
                  </a:schemeClr>
                </a:solidFill>
              </a:rPr>
              <a:t>signaling</a:t>
            </a:r>
            <a:r>
              <a:rPr lang="en-US" altLang="ko-KR" dirty="0"/>
              <a:t> must take place between threads.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pthread_cond_wait</a:t>
            </a:r>
            <a:r>
              <a:rPr lang="en-US" altLang="ko-KR" dirty="0"/>
              <a:t>:</a:t>
            </a:r>
          </a:p>
          <a:p>
            <a:pPr lvl="2"/>
            <a:r>
              <a:rPr lang="en-US" altLang="ko-KR" dirty="0"/>
              <a:t>Put the calling thread to sleep.</a:t>
            </a:r>
          </a:p>
          <a:p>
            <a:pPr lvl="2"/>
            <a:r>
              <a:rPr lang="en-US" altLang="ko-KR" dirty="0"/>
              <a:t>Wait for some other thread to signal it.</a:t>
            </a:r>
          </a:p>
          <a:p>
            <a:pPr lvl="1"/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pthread_cond_signal</a:t>
            </a:r>
            <a:r>
              <a:rPr lang="en-US" altLang="ko-KR" dirty="0"/>
              <a:t>:</a:t>
            </a:r>
          </a:p>
          <a:p>
            <a:pPr lvl="2"/>
            <a:r>
              <a:rPr lang="en-US" altLang="ko-KR" dirty="0"/>
              <a:t>Unblock at least one of the threads that are blocked on the condition variable</a:t>
            </a:r>
          </a:p>
          <a:p>
            <a:endParaRPr lang="en-US" altLang="ko-KR" b="1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15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86272" y="1988840"/>
            <a:ext cx="6998096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52000" rtlCol="0">
            <a:spAutoFit/>
          </a:bodyPr>
          <a:lstStyle/>
          <a:p>
            <a:r>
              <a:rPr lang="en-US" altLang="ko-KR" sz="16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pthread_cond_wait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pthread_cond_t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cond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</a:t>
            </a:r>
          </a:p>
          <a:p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              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pthread_mutex_t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mutex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</a:p>
          <a:p>
            <a:r>
              <a:rPr lang="en-US" altLang="ko-KR" sz="16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pthread_cond_signal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pthread_cond_t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cond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838597809"/>
      </p:ext>
    </p:extLst>
  </p:cSld>
  <p:clrMapOvr>
    <a:masterClrMapping/>
  </p:clrMapOvr>
  <p:transition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Condition Variables (Cont.)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A thread calling wait routine: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r>
              <a:rPr lang="en-US" altLang="ko-KR" dirty="0"/>
              <a:t>The wait call </a:t>
            </a:r>
            <a:r>
              <a:rPr lang="en-US" altLang="ko-KR" dirty="0">
                <a:solidFill>
                  <a:schemeClr val="accent6">
                    <a:lumMod val="75000"/>
                  </a:schemeClr>
                </a:solidFill>
              </a:rPr>
              <a:t>releases the lock </a:t>
            </a:r>
            <a:r>
              <a:rPr lang="en-US" altLang="ko-KR" dirty="0"/>
              <a:t>when putting said caller to sleep.</a:t>
            </a:r>
          </a:p>
          <a:p>
            <a:pPr lvl="1"/>
            <a:r>
              <a:rPr lang="en-US" altLang="ko-KR" dirty="0"/>
              <a:t>Before returning after being woken, the wait call </a:t>
            </a:r>
            <a:r>
              <a:rPr lang="en-US" altLang="ko-KR" dirty="0">
                <a:solidFill>
                  <a:schemeClr val="accent6">
                    <a:lumMod val="75000"/>
                  </a:schemeClr>
                </a:solidFill>
              </a:rPr>
              <a:t>re-acquire the lock</a:t>
            </a:r>
            <a:r>
              <a:rPr lang="en-US" altLang="ko-KR" dirty="0"/>
              <a:t>.</a:t>
            </a:r>
          </a:p>
          <a:p>
            <a:r>
              <a:rPr lang="en-US" altLang="ko-KR" dirty="0"/>
              <a:t>A thread calling signal routine: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16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5576" y="1412776"/>
            <a:ext cx="7344816" cy="18158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52000" rtlCol="0">
            <a:spAutoFit/>
          </a:bodyPr>
          <a:lstStyle/>
          <a:p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pthread_mutex_t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lock = PTHREAD_MUTEX_INITIALIZER;</a:t>
            </a:r>
          </a:p>
          <a:p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pthread_cond_t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init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 PTHREAD_COND_INITIALIZER;</a:t>
            </a:r>
          </a:p>
          <a:p>
            <a:endParaRPr lang="en-US" altLang="ko-KR" sz="16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pthread_mutex_lock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(&amp;lock);</a:t>
            </a:r>
          </a:p>
          <a:p>
            <a:r>
              <a:rPr lang="en-US" altLang="ko-KR" sz="1600" dirty="0">
                <a:solidFill>
                  <a:srgbClr val="F79646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while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(initialized == </a:t>
            </a:r>
            <a:r>
              <a:rPr lang="en-US" altLang="ko-KR" sz="16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</a:t>
            </a:r>
          </a:p>
          <a:p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pthread_cond_wait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init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&amp;lock);</a:t>
            </a:r>
          </a:p>
          <a:p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pthread_mutex_unlock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(&amp;lock);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55576" y="4800054"/>
            <a:ext cx="7344816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52000" rtlCol="0">
            <a:spAutoFit/>
          </a:bodyPr>
          <a:lstStyle/>
          <a:p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pthread_mutex_lock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(&amp;lock);</a:t>
            </a:r>
          </a:p>
          <a:p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initialized = </a:t>
            </a:r>
            <a:r>
              <a:rPr lang="en-US" altLang="ko-KR" sz="16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pthread_cond_signal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init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</a:p>
          <a:p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pthread_mutex_unlock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(&amp;lock);</a:t>
            </a:r>
          </a:p>
        </p:txBody>
      </p:sp>
    </p:spTree>
    <p:extLst>
      <p:ext uri="{BB962C8B-B14F-4D97-AF65-F5344CB8AC3E}">
        <p14:creationId xmlns:p14="http://schemas.microsoft.com/office/powerpoint/2010/main" val="617603559"/>
      </p:ext>
    </p:extLst>
  </p:cSld>
  <p:clrMapOvr>
    <a:masterClrMapping/>
  </p:clrMapOvr>
  <p:transition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Condition Variables (Cont.)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The waiting thread </a:t>
            </a:r>
            <a:r>
              <a:rPr lang="en-US" altLang="ko-KR" b="1" dirty="0"/>
              <a:t>re-checks</a:t>
            </a:r>
            <a:r>
              <a:rPr lang="en-US" altLang="ko-KR" dirty="0"/>
              <a:t> the condition </a:t>
            </a:r>
            <a:r>
              <a:rPr lang="en-US" altLang="ko-KR" dirty="0">
                <a:solidFill>
                  <a:schemeClr val="accent6">
                    <a:lumMod val="75000"/>
                  </a:schemeClr>
                </a:solidFill>
              </a:rPr>
              <a:t>in a while loop</a:t>
            </a:r>
            <a:r>
              <a:rPr lang="en-US" altLang="ko-KR" dirty="0"/>
              <a:t>, instead of a simple if statement.</a:t>
            </a:r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pPr lvl="1"/>
            <a:r>
              <a:rPr lang="en-US" altLang="ko-KR" dirty="0"/>
              <a:t>Without rechecking, the waiting thread will continue thinking that the condition has changed </a:t>
            </a:r>
            <a:r>
              <a:rPr lang="en-US" altLang="ko-KR" i="1" u="sng" dirty="0"/>
              <a:t>even though it has not</a:t>
            </a:r>
            <a:r>
              <a:rPr lang="en-US" altLang="ko-KR" dirty="0"/>
              <a:t>.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17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5576" y="1988840"/>
            <a:ext cx="7344816" cy="18158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52000" rtlCol="0">
            <a:spAutoFit/>
          </a:bodyPr>
          <a:lstStyle/>
          <a:p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pthread_mutex_t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lock = PTHREAD_MUTEX_INITIALIZER;</a:t>
            </a:r>
          </a:p>
          <a:p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pthread_cond_t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init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 PTHREAD_COND_INITIALIZER;</a:t>
            </a:r>
          </a:p>
          <a:p>
            <a:endParaRPr lang="en-US" altLang="ko-KR" sz="16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pthread_mutex_lock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(&amp;lock);</a:t>
            </a:r>
          </a:p>
          <a:p>
            <a:r>
              <a:rPr lang="en-US" altLang="ko-KR" sz="1600" dirty="0">
                <a:solidFill>
                  <a:srgbClr val="F79646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while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(initialized == </a:t>
            </a:r>
            <a:r>
              <a:rPr lang="en-US" altLang="ko-KR" sz="16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</a:t>
            </a:r>
          </a:p>
          <a:p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pthread_cond_wait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init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&amp;lock);</a:t>
            </a:r>
          </a:p>
          <a:p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pthread_mutex_unlock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(&amp;lock);</a:t>
            </a:r>
          </a:p>
        </p:txBody>
      </p:sp>
      <p:sp>
        <p:nvSpPr>
          <p:cNvPr id="8" name="직사각형 7"/>
          <p:cNvSpPr/>
          <p:nvPr/>
        </p:nvSpPr>
        <p:spPr>
          <a:xfrm>
            <a:off x="971600" y="3021335"/>
            <a:ext cx="4968552" cy="504056"/>
          </a:xfrm>
          <a:prstGeom prst="rect">
            <a:avLst/>
          </a:prstGeom>
          <a:noFill/>
          <a:ln w="15875">
            <a:solidFill>
              <a:srgbClr val="FF0000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3134629"/>
      </p:ext>
    </p:extLst>
  </p:cSld>
  <p:clrMapOvr>
    <a:masterClrMapping/>
  </p:clrMapOvr>
  <p:transition>
    <p:zo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Condition Variables (Cont.)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Don’t ever to this.</a:t>
            </a:r>
          </a:p>
          <a:p>
            <a:pPr lvl="1"/>
            <a:r>
              <a:rPr lang="en-US" altLang="ko-KR" dirty="0"/>
              <a:t>A thread calling wait routine: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r>
              <a:rPr lang="en-US" altLang="ko-KR" dirty="0"/>
              <a:t>A thread calling signal routine:</a:t>
            </a:r>
          </a:p>
          <a:p>
            <a:pPr lvl="1"/>
            <a:endParaRPr lang="en-US" altLang="ko-KR" dirty="0"/>
          </a:p>
          <a:p>
            <a:endParaRPr lang="en-US" altLang="ko-KR" dirty="0"/>
          </a:p>
          <a:p>
            <a:pPr lvl="1"/>
            <a:r>
              <a:rPr lang="en-US" altLang="ko-KR" dirty="0"/>
              <a:t>It performs poorly in many cases. </a:t>
            </a:r>
            <a:r>
              <a:rPr lang="en-US" altLang="ko-KR" dirty="0">
                <a:sym typeface="Wingdings" panose="05000000000000000000" pitchFamily="2" charset="2"/>
              </a:rPr>
              <a:t> just wastes CPU cycles.</a:t>
            </a:r>
          </a:p>
          <a:p>
            <a:pPr lvl="1"/>
            <a:r>
              <a:rPr lang="en-US" altLang="ko-KR" dirty="0">
                <a:sym typeface="Wingdings" panose="05000000000000000000" pitchFamily="2" charset="2"/>
              </a:rPr>
              <a:t>It is error prone.</a:t>
            </a:r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18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988840"/>
            <a:ext cx="5616624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52000" rtlCol="0">
            <a:spAutoFit/>
          </a:bodyPr>
          <a:lstStyle/>
          <a:p>
            <a:r>
              <a:rPr lang="en-US" altLang="ko-KR" sz="1600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while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(initialized == </a:t>
            </a:r>
            <a:r>
              <a:rPr lang="en-US" altLang="ko-KR" sz="16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</a:t>
            </a:r>
          </a:p>
          <a:p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; </a:t>
            </a:r>
            <a:r>
              <a:rPr lang="en-US" altLang="ko-KR" sz="16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spin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71600" y="3348281"/>
            <a:ext cx="5616624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52000" rtlCol="0">
            <a:spAutoFit/>
          </a:bodyPr>
          <a:lstStyle/>
          <a:p>
            <a:r>
              <a:rPr lang="en-US" altLang="ko-KR" sz="1600" dirty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initialized = </a:t>
            </a:r>
            <a:r>
              <a:rPr lang="en-US" altLang="ko-KR" sz="16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</a:t>
            </a:r>
            <a:r>
              <a:rPr lang="en-US" altLang="ko-KR" sz="1600" dirty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585512838"/>
      </p:ext>
    </p:extLst>
  </p:cSld>
  <p:clrMapOvr>
    <a:masterClrMapping/>
  </p:clrMapOvr>
  <p:transition>
    <p:zo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Compiling and Running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To compile them, you must include the header </a:t>
            </a:r>
            <a:r>
              <a:rPr lang="en-US" altLang="ko-KR" dirty="0" err="1">
                <a:latin typeface="Courier New" pitchFamily="49" charset="0"/>
                <a:cs typeface="Courier New" pitchFamily="49" charset="0"/>
              </a:rPr>
              <a:t>pthread.h</a:t>
            </a:r>
            <a:endParaRPr lang="en-US" altLang="ko-KR" dirty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altLang="ko-KR" dirty="0"/>
              <a:t>Explicitly link with the </a:t>
            </a:r>
            <a:r>
              <a:rPr lang="en-US" altLang="ko-KR" dirty="0" err="1">
                <a:solidFill>
                  <a:schemeClr val="accent6">
                    <a:lumMod val="75000"/>
                  </a:schemeClr>
                </a:solidFill>
              </a:rPr>
              <a:t>pthreads</a:t>
            </a:r>
            <a:r>
              <a:rPr lang="en-US" altLang="ko-KR" dirty="0">
                <a:solidFill>
                  <a:schemeClr val="accent6">
                    <a:lumMod val="75000"/>
                  </a:schemeClr>
                </a:solidFill>
              </a:rPr>
              <a:t> library</a:t>
            </a:r>
            <a:r>
              <a:rPr lang="en-US" altLang="ko-KR" dirty="0"/>
              <a:t>, by adding the </a:t>
            </a:r>
            <a:r>
              <a:rPr lang="en-US" altLang="ko-KR" dirty="0">
                <a:latin typeface="Courier New" pitchFamily="49" charset="0"/>
                <a:cs typeface="Courier New" pitchFamily="49" charset="0"/>
              </a:rPr>
              <a:t>–</a:t>
            </a:r>
            <a:r>
              <a:rPr lang="en-US" altLang="ko-KR" dirty="0" err="1">
                <a:latin typeface="Courier New" pitchFamily="49" charset="0"/>
                <a:cs typeface="Courier New" pitchFamily="49" charset="0"/>
              </a:rPr>
              <a:t>pthread</a:t>
            </a:r>
            <a:r>
              <a:rPr lang="en-US" altLang="ko-KR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dirty="0"/>
              <a:t>flag.</a:t>
            </a:r>
          </a:p>
          <a:p>
            <a:endParaRPr lang="en-US" altLang="ko-KR" dirty="0"/>
          </a:p>
          <a:p>
            <a:pPr marL="0" indent="0">
              <a:buNone/>
            </a:pPr>
            <a:endParaRPr lang="en-US" altLang="ko-KR" dirty="0"/>
          </a:p>
          <a:p>
            <a:pPr lvl="1"/>
            <a:r>
              <a:rPr lang="en-US" altLang="ko-KR" dirty="0"/>
              <a:t>For more information,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19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30288" y="1988840"/>
            <a:ext cx="5989984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52000" rtlCol="0">
            <a:spAutoFit/>
          </a:bodyPr>
          <a:lstStyle/>
          <a:p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prompt&gt;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gcc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–o main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main.c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–Wall -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</a:t>
            </a:r>
            <a:endParaRPr lang="en-US" altLang="ko-KR" sz="16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30288" y="3429000"/>
            <a:ext cx="5989984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52000" rtlCol="0">
            <a:spAutoFit/>
          </a:bodyPr>
          <a:lstStyle/>
          <a:p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man –k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</a:t>
            </a:r>
            <a:endParaRPr lang="en-US" altLang="ko-KR" sz="16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1711993"/>
      </p:ext>
    </p:extLst>
  </p:cSld>
  <p:clrMapOvr>
    <a:masterClrMapping/>
  </p:clrMapOvr>
  <p:transition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/>
              <a:t>27. Interlude: Thread API</a:t>
            </a:r>
            <a:endParaRPr lang="ko-KR" altLang="en-US" dirty="0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5974721"/>
      </p:ext>
    </p:extLst>
  </p:cSld>
  <p:clrMapOvr>
    <a:masterClrMapping/>
  </p:clrMapOvr>
  <p:transition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Thread Creation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313" y="1024086"/>
            <a:ext cx="8786812" cy="4925194"/>
          </a:xfrm>
        </p:spPr>
        <p:txBody>
          <a:bodyPr/>
          <a:lstStyle/>
          <a:p>
            <a:r>
              <a:rPr lang="en-US" altLang="ko-KR" sz="1800" dirty="0"/>
              <a:t>How to create and control threads?</a:t>
            </a:r>
          </a:p>
          <a:p>
            <a:endParaRPr lang="en-US" altLang="ko-KR" sz="1800" dirty="0"/>
          </a:p>
          <a:p>
            <a:endParaRPr lang="en-US" altLang="ko-KR" sz="1800" dirty="0"/>
          </a:p>
          <a:p>
            <a:endParaRPr lang="en-US" altLang="ko-KR" sz="1800" dirty="0"/>
          </a:p>
          <a:p>
            <a:endParaRPr lang="en-US" altLang="ko-KR" sz="1800" dirty="0"/>
          </a:p>
          <a:p>
            <a:pPr lvl="1"/>
            <a:endParaRPr lang="en-US" altLang="ko-KR" sz="1600" dirty="0">
              <a:solidFill>
                <a:schemeClr val="accent6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altLang="ko-KR" sz="1600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thread</a:t>
            </a:r>
            <a:r>
              <a:rPr lang="en-US" altLang="ko-KR" sz="1600" dirty="0"/>
              <a:t>: Used to interact with this thread.</a:t>
            </a:r>
          </a:p>
          <a:p>
            <a:pPr lvl="1"/>
            <a:r>
              <a:rPr lang="en-US" altLang="ko-KR" sz="1600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attr</a:t>
            </a:r>
            <a:r>
              <a:rPr lang="en-US" altLang="ko-KR" sz="1600" dirty="0">
                <a:cs typeface="Courier New" panose="02070309020205020404" pitchFamily="49" charset="0"/>
              </a:rPr>
              <a:t>:</a:t>
            </a:r>
            <a:r>
              <a:rPr lang="en-US" altLang="ko-KR" sz="1600" dirty="0"/>
              <a:t> Used to specify any attributes this thread might have.</a:t>
            </a:r>
          </a:p>
          <a:p>
            <a:pPr lvl="2"/>
            <a:r>
              <a:rPr lang="en-US" altLang="ko-KR" sz="1400" dirty="0"/>
              <a:t>Stack size, Scheduling priority, …</a:t>
            </a:r>
          </a:p>
          <a:p>
            <a:pPr lvl="1"/>
            <a:r>
              <a:rPr lang="en-US" altLang="ko-KR" sz="1600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start_routine</a:t>
            </a:r>
            <a:r>
              <a:rPr lang="en-US" altLang="ko-KR" sz="1600" dirty="0"/>
              <a:t>: the function this thread start running in.</a:t>
            </a:r>
          </a:p>
          <a:p>
            <a:pPr lvl="1"/>
            <a:r>
              <a:rPr lang="en-US" altLang="ko-KR" sz="1600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</a:t>
            </a:r>
            <a:r>
              <a:rPr lang="en-US" altLang="ko-KR" sz="1600" dirty="0"/>
              <a:t>: the argument to be passed to the function (</a:t>
            </a:r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start routine</a:t>
            </a:r>
            <a:r>
              <a:rPr lang="en-US" altLang="ko-KR" sz="1600" dirty="0"/>
              <a:t>)</a:t>
            </a:r>
          </a:p>
          <a:p>
            <a:pPr lvl="2"/>
            <a:r>
              <a:rPr lang="en-US" altLang="ko-KR" sz="1400" i="1" dirty="0"/>
              <a:t>a void pointer </a:t>
            </a:r>
            <a:r>
              <a:rPr lang="en-US" altLang="ko-KR" sz="1400" dirty="0"/>
              <a:t>allows us to pass in </a:t>
            </a:r>
            <a:r>
              <a:rPr lang="en-US" altLang="ko-KR" sz="1400" i="1" dirty="0"/>
              <a:t>any type of </a:t>
            </a:r>
            <a:r>
              <a:rPr lang="en-US" altLang="ko-KR" sz="1400" dirty="0"/>
              <a:t>argument.</a:t>
            </a:r>
          </a:p>
          <a:p>
            <a:pPr lvl="1"/>
            <a:endParaRPr lang="ko-KR" altLang="en-US" sz="16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3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1560" y="1700808"/>
            <a:ext cx="7920880" cy="18158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52000" rtlCol="0">
            <a:spAutoFit/>
          </a:bodyPr>
          <a:lstStyle/>
          <a:p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#include &lt;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pthread.h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&gt;</a:t>
            </a:r>
          </a:p>
          <a:p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</a:p>
          <a:p>
            <a:r>
              <a:rPr lang="en-US" altLang="ko-KR" sz="16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endParaRPr lang="en-US" altLang="ko-KR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pthread_create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     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pthread_t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*      thread,</a:t>
            </a:r>
          </a:p>
          <a:p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       </a:t>
            </a:r>
            <a:r>
              <a:rPr lang="en-US" altLang="ko-KR" sz="1600" dirty="0" err="1">
                <a:solidFill>
                  <a:srgbClr val="F79646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const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pthread_attr_t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*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attr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</a:t>
            </a:r>
          </a:p>
          <a:p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             </a:t>
            </a:r>
            <a:r>
              <a:rPr lang="en-US" altLang="ko-KR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*           (*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start_routine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)(</a:t>
            </a:r>
            <a:r>
              <a:rPr lang="en-US" altLang="ko-KR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*),</a:t>
            </a:r>
          </a:p>
          <a:p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             </a:t>
            </a:r>
            <a:r>
              <a:rPr lang="en-US" altLang="ko-KR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*          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1696043971"/>
      </p:ext>
    </p:extLst>
  </p:cSld>
  <p:clrMapOvr>
    <a:masterClrMapping/>
  </p:clrMapOvr>
  <p:transition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Thread Creation (Cont.)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If </a:t>
            </a:r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start_routine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dirty="0"/>
              <a:t>instead requires another type argument, the declaration would look like this:</a:t>
            </a:r>
          </a:p>
          <a:p>
            <a:pPr lvl="1"/>
            <a:r>
              <a:rPr lang="en-US" altLang="ko-KR" dirty="0"/>
              <a:t>An integer argument: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r>
              <a:rPr lang="en-US" altLang="ko-KR" dirty="0"/>
              <a:t>Return an integer:</a:t>
            </a:r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pPr marL="457200" lvl="1" indent="0">
              <a:buNone/>
            </a:pP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4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43608" y="2423790"/>
            <a:ext cx="6912768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52000" rtlCol="0">
            <a:spAutoFit/>
          </a:bodyPr>
          <a:lstStyle/>
          <a:p>
            <a:r>
              <a:rPr lang="en-US" altLang="ko-KR" sz="16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endParaRPr lang="en-US" altLang="ko-KR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pthread_create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(…, </a:t>
            </a:r>
            <a:r>
              <a:rPr lang="en-US" altLang="ko-KR" sz="16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first two </a:t>
            </a:r>
            <a:r>
              <a:rPr lang="en-US" altLang="ko-KR" sz="1600" dirty="0" err="1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args</a:t>
            </a:r>
            <a:r>
              <a:rPr lang="en-US" altLang="ko-KR" sz="16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are the same</a:t>
            </a:r>
          </a:p>
          <a:p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             </a:t>
            </a:r>
            <a:r>
              <a:rPr lang="en-US" altLang="ko-KR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*  (*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start_routine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)(</a:t>
            </a:r>
            <a:r>
              <a:rPr lang="en-US" altLang="ko-KR" sz="1600" b="1" dirty="0" err="1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),</a:t>
            </a:r>
          </a:p>
          <a:p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             </a:t>
            </a:r>
            <a:r>
              <a:rPr lang="en-US" altLang="ko-KR" sz="16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43608" y="4295998"/>
            <a:ext cx="6912768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52000" rtlCol="0">
            <a:spAutoFit/>
          </a:bodyPr>
          <a:lstStyle/>
          <a:p>
            <a:r>
              <a:rPr lang="en-US" altLang="ko-KR" sz="16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endParaRPr lang="en-US" altLang="ko-KR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pthread_create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(…, </a:t>
            </a:r>
            <a:r>
              <a:rPr lang="en-US" altLang="ko-KR" sz="16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first two </a:t>
            </a:r>
            <a:r>
              <a:rPr lang="en-US" altLang="ko-KR" sz="1600" dirty="0" err="1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args</a:t>
            </a:r>
            <a:r>
              <a:rPr lang="en-US" altLang="ko-KR" sz="16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are the same</a:t>
            </a:r>
          </a:p>
          <a:p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             </a:t>
            </a:r>
            <a:r>
              <a:rPr lang="en-US" altLang="ko-KR" sz="1600" b="1" dirty="0" err="1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(*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start_routine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)(</a:t>
            </a:r>
            <a:r>
              <a:rPr lang="en-US" altLang="ko-KR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600" dirty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*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),</a:t>
            </a:r>
          </a:p>
          <a:p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             </a:t>
            </a:r>
            <a:r>
              <a:rPr lang="en-US" altLang="ko-KR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600" dirty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*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160394021"/>
      </p:ext>
    </p:extLst>
  </p:cSld>
  <p:clrMapOvr>
    <a:masterClrMapping/>
  </p:clrMapOvr>
  <p:transition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Example: Creating a Thread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5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5536" y="1045760"/>
            <a:ext cx="8352928" cy="504753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52000" rtlCol="0">
            <a:sp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#include &lt;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pthread.h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&gt;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</a:p>
          <a:p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typedef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struct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__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myarg_t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{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a;</a:t>
            </a:r>
          </a:p>
          <a:p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b;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}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myarg_t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</a:p>
          <a:p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mythread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 {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myarg_t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*m = 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myarg_t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*)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printf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“%d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%d\n”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m-&gt;a, m-&gt;b);</a:t>
            </a:r>
          </a:p>
          <a:p>
            <a:r>
              <a:rPr lang="en-US" altLang="ko-KR" sz="1400" dirty="0">
                <a:solidFill>
                  <a:srgbClr val="F79646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return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NULL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}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</a:p>
          <a:p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main(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argc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char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argv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[]) {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p;</a:t>
            </a:r>
          </a:p>
          <a:p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rc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myarg_t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args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args.a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10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args.b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20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rc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pthread_create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(&amp;p,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NULL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mythread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&amp;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args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…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441835717"/>
      </p:ext>
    </p:extLst>
  </p:cSld>
  <p:clrMapOvr>
    <a:masterClrMapping/>
  </p:clrMapOvr>
  <p:transition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Wait for a thread to complete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dirty="0"/>
          </a:p>
          <a:p>
            <a:pPr lvl="1"/>
            <a:endParaRPr lang="en-US" altLang="ko-KR" dirty="0"/>
          </a:p>
          <a:p>
            <a:pPr lvl="1"/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thread</a:t>
            </a:r>
            <a:r>
              <a:rPr lang="en-US" altLang="ko-KR" dirty="0"/>
              <a:t>: Specify which thread </a:t>
            </a:r>
            <a:r>
              <a:rPr lang="en-US" altLang="ko-KR" i="1" dirty="0"/>
              <a:t>to wait for.</a:t>
            </a:r>
          </a:p>
          <a:p>
            <a:pPr lvl="1"/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value_ptr</a:t>
            </a:r>
            <a:r>
              <a:rPr lang="en-US" altLang="ko-KR" dirty="0"/>
              <a:t>: A pointer to the </a:t>
            </a:r>
            <a:r>
              <a:rPr lang="en-US" altLang="ko-KR" u="sng" dirty="0"/>
              <a:t>return value</a:t>
            </a:r>
          </a:p>
          <a:p>
            <a:pPr lvl="2"/>
            <a:r>
              <a:rPr lang="en-US" altLang="ko-KR" dirty="0"/>
              <a:t>Because </a:t>
            </a:r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pthread_join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altLang="ko-KR" dirty="0"/>
              <a:t> routine changes the value, you need to </a:t>
            </a:r>
            <a:r>
              <a:rPr lang="en-US" altLang="ko-KR" dirty="0">
                <a:solidFill>
                  <a:schemeClr val="accent6">
                    <a:lumMod val="75000"/>
                  </a:schemeClr>
                </a:solidFill>
              </a:rPr>
              <a:t>pass the pointer</a:t>
            </a:r>
            <a:r>
              <a:rPr lang="en-US" altLang="ko-KR" dirty="0"/>
              <a:t> to that value.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6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5576" y="1124744"/>
            <a:ext cx="7488832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52000" rtlCol="0" anchor="ctr">
            <a:noAutofit/>
          </a:bodyPr>
          <a:lstStyle/>
          <a:p>
            <a:r>
              <a:rPr lang="en-US" altLang="ko-KR" sz="160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pthread_join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pthread_t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thread, </a:t>
            </a:r>
            <a:r>
              <a:rPr lang="en-US" altLang="ko-KR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**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value_ptr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1407950398"/>
      </p:ext>
    </p:extLst>
  </p:cSld>
  <p:clrMapOvr>
    <a:masterClrMapping/>
  </p:clrMapOvr>
  <p:transition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Example: Waiting for Thread Completion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7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2216" y="1045760"/>
            <a:ext cx="8352928" cy="526297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#include &lt;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stdio.h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&gt;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#include &lt;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pthread.h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&gt;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#include &lt;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assert.h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&gt;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#include &lt;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stdlib.h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&gt;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typedef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struct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__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myarg_t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{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a;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b;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}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myarg_t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typedef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struct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__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myret_t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{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x;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y;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}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myret_t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mythread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 {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myarg_t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*m = 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myarg_t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*)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printf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“%d %d\n”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m-&gt;a, m-&gt;b);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myret_t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*r =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malloc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400" dirty="0" err="1">
                <a:solidFill>
                  <a:srgbClr val="F79646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sizeof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myret_t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));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r-&gt;x =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r-&gt;y =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</a:t>
            </a:r>
            <a:r>
              <a:rPr lang="en-US" altLang="ko-KR" sz="1400" dirty="0">
                <a:solidFill>
                  <a:srgbClr val="F79646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return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(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*) r;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}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82687415"/>
      </p:ext>
    </p:extLst>
  </p:cSld>
  <p:clrMapOvr>
    <a:masterClrMapping/>
  </p:clrMapOvr>
  <p:transition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Example: Waiting for Thread Completion (Cont.)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8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31255" y="1124744"/>
            <a:ext cx="8352928" cy="403187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ea"/>
              <a:buAutoNum type="circleNumDbPlain" startAt="25"/>
            </a:pP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main(</a:t>
            </a:r>
            <a:r>
              <a:rPr lang="en-US" altLang="ko-KR" sz="16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argc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</a:t>
            </a:r>
            <a:r>
              <a:rPr lang="en-US" altLang="ko-KR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char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argv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[]) {</a:t>
            </a:r>
          </a:p>
          <a:p>
            <a:pPr marL="342900" indent="-342900">
              <a:buFontTx/>
              <a:buAutoNum type="circleNumDbPlain" startAt="25"/>
            </a:pP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</a:t>
            </a:r>
            <a:r>
              <a:rPr lang="en-US" altLang="ko-KR" sz="16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rc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pPr marL="342900" indent="-342900">
              <a:buFontTx/>
              <a:buAutoNum type="circleNumDbPlain" startAt="25"/>
            </a:pP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pthread_t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p;</a:t>
            </a:r>
          </a:p>
          <a:p>
            <a:pPr marL="342900" indent="-342900">
              <a:buFontTx/>
              <a:buAutoNum type="circleNumDbPlain" startAt="25"/>
            </a:pP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myret_t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*m;</a:t>
            </a:r>
          </a:p>
          <a:p>
            <a:pPr marL="342900" indent="-342900">
              <a:buFontTx/>
              <a:buAutoNum type="circleNumDbPlain" startAt="25"/>
            </a:pP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</a:t>
            </a:r>
          </a:p>
          <a:p>
            <a:pPr marL="342900" indent="-342900">
              <a:buFontTx/>
              <a:buAutoNum type="circleNumDbPlain" startAt="25"/>
            </a:pP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myarg_t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args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pPr marL="342900" indent="-342900">
              <a:buFontTx/>
              <a:buAutoNum type="circleNumDbPlain" startAt="25"/>
            </a:pP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args.a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 </a:t>
            </a:r>
            <a:r>
              <a:rPr lang="en-US" altLang="ko-KR" sz="16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10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pPr marL="342900" indent="-342900">
              <a:buFontTx/>
              <a:buAutoNum type="circleNumDbPlain" startAt="25"/>
            </a:pP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args.b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 </a:t>
            </a:r>
            <a:r>
              <a:rPr lang="en-US" altLang="ko-KR" sz="16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20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pPr marL="342900" indent="-342900">
              <a:buFontTx/>
              <a:buAutoNum type="circleNumDbPlain" startAt="25"/>
            </a:pP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pthread_create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(&amp;p, </a:t>
            </a:r>
            <a:r>
              <a:rPr lang="en-US" altLang="ko-KR" sz="16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NULL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mythread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&amp;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args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</a:p>
          <a:p>
            <a:pPr marL="342900" indent="-342900">
              <a:buFontTx/>
              <a:buAutoNum type="circleNumDbPlain" startAt="25"/>
            </a:pP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pthread_join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(p, (</a:t>
            </a:r>
            <a:r>
              <a:rPr lang="en-US" altLang="ko-KR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**) &amp;m);  </a:t>
            </a:r>
            <a:r>
              <a:rPr lang="en-US" altLang="ko-KR" sz="16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this thread has been					   // waiting inside of the 						   // </a:t>
            </a:r>
            <a:r>
              <a:rPr lang="en-US" altLang="ko-KR" sz="1600" dirty="0" err="1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pthread_join</a:t>
            </a:r>
            <a:r>
              <a:rPr lang="en-US" altLang="ko-KR" sz="16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() routine.</a:t>
            </a:r>
          </a:p>
          <a:p>
            <a:pPr marL="342900" indent="-342900">
              <a:buFontTx/>
              <a:buAutoNum type="circleNumDbPlain" startAt="25"/>
            </a:pP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printf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6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“returned %d %d\n”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m-&gt;x, m-&gt;y);</a:t>
            </a:r>
          </a:p>
          <a:p>
            <a:pPr marL="342900" indent="-342900">
              <a:buFontTx/>
              <a:buAutoNum type="circleNumDbPlain" startAt="25"/>
            </a:pP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</a:t>
            </a:r>
            <a:r>
              <a:rPr lang="en-US" altLang="ko-KR" sz="1600" dirty="0">
                <a:solidFill>
                  <a:srgbClr val="F79646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return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pPr marL="342900" indent="-342900">
              <a:buFontTx/>
              <a:buAutoNum type="circleNumDbPlain" startAt="25"/>
            </a:pP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}</a:t>
            </a:r>
          </a:p>
        </p:txBody>
      </p:sp>
    </p:spTree>
    <p:extLst>
      <p:ext uri="{BB962C8B-B14F-4D97-AF65-F5344CB8AC3E}">
        <p14:creationId xmlns:p14="http://schemas.microsoft.com/office/powerpoint/2010/main" val="802452797"/>
      </p:ext>
    </p:extLst>
  </p:cSld>
  <p:clrMapOvr>
    <a:masterClrMapping/>
  </p:clrMapOvr>
  <p:transition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Example: Dangerous code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Be careful with </a:t>
            </a:r>
            <a:r>
              <a:rPr lang="en-US" altLang="ko-KR" u="sng" dirty="0"/>
              <a:t>how values are returned</a:t>
            </a:r>
            <a:r>
              <a:rPr lang="en-US" altLang="ko-KR" dirty="0"/>
              <a:t> from a thread.</a:t>
            </a:r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pPr lvl="1"/>
            <a:r>
              <a:rPr lang="en-US" altLang="ko-KR" dirty="0"/>
              <a:t>When the variable 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US" altLang="ko-KR" dirty="0"/>
              <a:t> returns, it is automatically </a:t>
            </a:r>
            <a:r>
              <a:rPr lang="en-US" altLang="ko-KR" dirty="0">
                <a:solidFill>
                  <a:schemeClr val="accent6">
                    <a:lumMod val="75000"/>
                  </a:schemeClr>
                </a:solidFill>
              </a:rPr>
              <a:t>de-allocated</a:t>
            </a:r>
            <a:r>
              <a:rPr lang="en-US" altLang="ko-KR" dirty="0"/>
              <a:t>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9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5576" y="1654929"/>
            <a:ext cx="7430144" cy="206210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Tx/>
              <a:buAutoNum type="arabicPlain"/>
            </a:pP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mythread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 {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myarg_t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*m = (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myarg_t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*)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printf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6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“%d %d\n”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m-&gt;a, m-&gt;b);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myret_t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r; </a:t>
            </a:r>
            <a:r>
              <a:rPr lang="en-US" altLang="ko-KR" sz="16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ALLOCATED ON STACK: BAD!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r.x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 </a:t>
            </a:r>
            <a:r>
              <a:rPr lang="en-US" altLang="ko-KR" sz="16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r.y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 </a:t>
            </a:r>
            <a:r>
              <a:rPr lang="en-US" altLang="ko-KR" sz="16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</a:t>
            </a:r>
            <a:r>
              <a:rPr lang="en-US" altLang="ko-KR" sz="1600" dirty="0">
                <a:solidFill>
                  <a:srgbClr val="F79646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return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(</a:t>
            </a:r>
            <a:r>
              <a:rPr lang="en-US" altLang="ko-KR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*) &amp;r;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}</a:t>
            </a:r>
          </a:p>
        </p:txBody>
      </p:sp>
    </p:spTree>
    <p:extLst>
      <p:ext uri="{BB962C8B-B14F-4D97-AF65-F5344CB8AC3E}">
        <p14:creationId xmlns:p14="http://schemas.microsoft.com/office/powerpoint/2010/main" val="1491663071"/>
      </p:ext>
    </p:extLst>
  </p:cSld>
  <p:clrMapOvr>
    <a:masterClrMapping/>
  </p:clrMapOvr>
  <p:transition>
    <p:zoom/>
  </p:transition>
</p:sld>
</file>

<file path=ppt/theme/theme1.xml><?xml version="1.0" encoding="utf-8"?>
<a:theme xmlns:a="http://schemas.openxmlformats.org/drawingml/2006/main" name="양식_공청회_발표자료-총괄-양식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기본 디자인">
      <a:majorFont>
        <a:latin typeface="HY견고딕"/>
        <a:ea typeface="HY견고딕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 w="9525">
          <a:solidFill>
            <a:schemeClr val="tx1"/>
          </a:solidFill>
        </a:ln>
      </a:spPr>
      <a:bodyPr lIns="252000" rtlCol="0" anchor="ctr"/>
      <a:lstStyle>
        <a:defPPr>
          <a:defRPr sz="1600" dirty="0" smtClean="0">
            <a:solidFill>
              <a:srgbClr val="00B050"/>
            </a:solidFill>
            <a:latin typeface="Courier New" pitchFamily="49" charset="0"/>
            <a:ea typeface="맑은 고딕" pitchFamily="50" charset="-127"/>
            <a:cs typeface="Courier New" pitchFamily="49" charset="0"/>
          </a:defRPr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109965</TotalTime>
  <Words>1848</Words>
  <Application>Microsoft Office PowerPoint</Application>
  <PresentationFormat>화면 슬라이드 쇼(4:3)</PresentationFormat>
  <Paragraphs>304</Paragraphs>
  <Slides>19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19</vt:i4>
      </vt:variant>
    </vt:vector>
  </HeadingPairs>
  <TitlesOfParts>
    <vt:vector size="28" baseType="lpstr">
      <vt:lpstr>Adobe Arabic</vt:lpstr>
      <vt:lpstr>Adobe 고딕 Std B</vt:lpstr>
      <vt:lpstr>HY견고딕</vt:lpstr>
      <vt:lpstr>굴림</vt:lpstr>
      <vt:lpstr>맑은 고딕</vt:lpstr>
      <vt:lpstr>Arial</vt:lpstr>
      <vt:lpstr>Courier New</vt:lpstr>
      <vt:lpstr>Wingdings</vt:lpstr>
      <vt:lpstr>양식_공청회_발표자료-총괄-양식</vt:lpstr>
      <vt:lpstr>Operating Systems </vt:lpstr>
      <vt:lpstr>PowerPoint 프레젠테이션</vt:lpstr>
      <vt:lpstr>Thread Creation</vt:lpstr>
      <vt:lpstr>Thread Creation (Cont.)</vt:lpstr>
      <vt:lpstr>Example: Creating a Thread</vt:lpstr>
      <vt:lpstr>Wait for a thread to complete</vt:lpstr>
      <vt:lpstr>Example: Waiting for Thread Completion</vt:lpstr>
      <vt:lpstr>Example: Waiting for Thread Completion (Cont.)</vt:lpstr>
      <vt:lpstr>Example: Dangerous code</vt:lpstr>
      <vt:lpstr>Example: Simpler Argument Passing to a Thread</vt:lpstr>
      <vt:lpstr>Locks</vt:lpstr>
      <vt:lpstr>Locks (Cont.)</vt:lpstr>
      <vt:lpstr>Locks (Cont.)</vt:lpstr>
      <vt:lpstr>Locks (Cont.)</vt:lpstr>
      <vt:lpstr>Condition Variables</vt:lpstr>
      <vt:lpstr>Condition Variables (Cont.)</vt:lpstr>
      <vt:lpstr>Condition Variables (Cont.)</vt:lpstr>
      <vt:lpstr>Condition Variables (Cont.)</vt:lpstr>
      <vt:lpstr>Compiling and Running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Pintos Project</dc:title>
  <dc:subject/>
  <dc:creator>유진수 (jedisty@hanyang.ac.kr)</dc:creator>
  <cp:keywords/>
  <dc:description/>
  <cp:lastModifiedBy>유승원</cp:lastModifiedBy>
  <cp:revision>4149</cp:revision>
  <cp:lastPrinted>2019-09-09T02:10:38Z</cp:lastPrinted>
  <dcterms:created xsi:type="dcterms:W3CDTF">2011-05-01T06:09:10Z</dcterms:created>
  <dcterms:modified xsi:type="dcterms:W3CDTF">2022-05-16T19:24:22Z</dcterms:modified>
  <cp:category/>
</cp:coreProperties>
</file>