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  <p:sldMasterId id="2147483674" r:id="rId2"/>
  </p:sldMasterIdLst>
  <p:notesMasterIdLst>
    <p:notesMasterId r:id="rId25"/>
  </p:notesMasterIdLst>
  <p:sldIdLst>
    <p:sldId id="2877" r:id="rId3"/>
    <p:sldId id="2672" r:id="rId4"/>
    <p:sldId id="2235" r:id="rId5"/>
    <p:sldId id="2236" r:id="rId6"/>
    <p:sldId id="2237" r:id="rId7"/>
    <p:sldId id="2238" r:id="rId8"/>
    <p:sldId id="2239" r:id="rId9"/>
    <p:sldId id="2240" r:id="rId10"/>
    <p:sldId id="2241" r:id="rId11"/>
    <p:sldId id="2242" r:id="rId12"/>
    <p:sldId id="2243" r:id="rId13"/>
    <p:sldId id="2244" r:id="rId14"/>
    <p:sldId id="2245" r:id="rId15"/>
    <p:sldId id="2246" r:id="rId16"/>
    <p:sldId id="2247" r:id="rId17"/>
    <p:sldId id="2249" r:id="rId18"/>
    <p:sldId id="2251" r:id="rId19"/>
    <p:sldId id="2252" r:id="rId20"/>
    <p:sldId id="2254" r:id="rId21"/>
    <p:sldId id="2255" r:id="rId22"/>
    <p:sldId id="2256" r:id="rId23"/>
    <p:sldId id="2878" r:id="rId24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62" autoAdjust="0"/>
    <p:restoredTop sz="91978" autoAdjust="0"/>
  </p:normalViewPr>
  <p:slideViewPr>
    <p:cSldViewPr>
      <p:cViewPr varScale="1">
        <p:scale>
          <a:sx n="181" d="100"/>
          <a:sy n="181" d="100"/>
        </p:scale>
        <p:origin x="200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Page Fault</c:v>
                </c:pt>
              </c:strCache>
            </c:strRef>
          </c:tx>
          <c:marker>
            <c:symbol val="none"/>
          </c:marker>
          <c:val>
            <c:numRef>
              <c:f>Sheet1!$B$2:$B$8</c:f>
              <c:numCache>
                <c:formatCode>General</c:formatCode>
                <c:ptCount val="7"/>
                <c:pt idx="0">
                  <c:v>12.0</c:v>
                </c:pt>
                <c:pt idx="1">
                  <c:v>12.0</c:v>
                </c:pt>
                <c:pt idx="2">
                  <c:v>9.0</c:v>
                </c:pt>
                <c:pt idx="3">
                  <c:v>10.0</c:v>
                </c:pt>
                <c:pt idx="4">
                  <c:v>7.0</c:v>
                </c:pt>
                <c:pt idx="5">
                  <c:v>7.0</c:v>
                </c:pt>
                <c:pt idx="6">
                  <c:v>7.0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7E0-4D8C-A537-09E0CFAEB1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3359168"/>
        <c:axId val="1574417920"/>
      </c:lineChart>
      <c:catAx>
        <c:axId val="1573359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맑은 고딕" pitchFamily="50" charset="-127"/>
                    <a:ea typeface="맑은 고딕" pitchFamily="50" charset="-127"/>
                  </a:defRPr>
                </a:pPr>
                <a:r>
                  <a:rPr lang="en-US" altLang="en-US">
                    <a:latin typeface="맑은 고딕" pitchFamily="50" charset="-127"/>
                    <a:ea typeface="맑은 고딕" pitchFamily="50" charset="-127"/>
                  </a:rPr>
                  <a:t>Page Frame Count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b="1">
                <a:latin typeface="맑은 고딕" pitchFamily="50" charset="-127"/>
                <a:ea typeface="맑은 고딕" pitchFamily="50" charset="-127"/>
              </a:defRPr>
            </a:pPr>
            <a:endParaRPr lang="en-US"/>
          </a:p>
        </c:txPr>
        <c:crossAx val="1574417920"/>
        <c:crosses val="autoZero"/>
        <c:auto val="1"/>
        <c:lblAlgn val="ctr"/>
        <c:lblOffset val="100"/>
        <c:noMultiLvlLbl val="0"/>
      </c:catAx>
      <c:valAx>
        <c:axId val="1574417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맑은 고딕" pitchFamily="50" charset="-127"/>
                    <a:ea typeface="맑은 고딕" pitchFamily="50" charset="-127"/>
                  </a:defRPr>
                </a:pPr>
                <a:r>
                  <a:rPr lang="en-US" altLang="en-US">
                    <a:latin typeface="맑은 고딕" pitchFamily="50" charset="-127"/>
                    <a:ea typeface="맑은 고딕" pitchFamily="50" charset="-127"/>
                  </a:rPr>
                  <a:t>Page Fault Count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맑은 고딕" pitchFamily="50" charset="-127"/>
                <a:ea typeface="맑은 고딕" pitchFamily="50" charset="-127"/>
              </a:defRPr>
            </a:pPr>
            <a:endParaRPr lang="en-US"/>
          </a:p>
        </c:txPr>
        <c:crossAx val="1573359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val>
            <c:numRef>
              <c:f>Sheet1!$E$15:$E$20</c:f>
              <c:numCache>
                <c:formatCode>General</c:formatCode>
                <c:ptCount val="6"/>
                <c:pt idx="0">
                  <c:v>0.0</c:v>
                </c:pt>
                <c:pt idx="1">
                  <c:v>2.0</c:v>
                </c:pt>
                <c:pt idx="2">
                  <c:v>10.0</c:v>
                </c:pt>
                <c:pt idx="3">
                  <c:v>20.0</c:v>
                </c:pt>
                <c:pt idx="4">
                  <c:v>40.0</c:v>
                </c:pt>
                <c:pt idx="5">
                  <c:v>45.0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0C-4A4B-B4F4-D3B91D12A6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8164544"/>
        <c:axId val="1608227280"/>
      </c:barChart>
      <c:catAx>
        <c:axId val="1608164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맑은 고딕" pitchFamily="50" charset="-127"/>
                    <a:ea typeface="맑은 고딕" pitchFamily="50" charset="-127"/>
                  </a:defRPr>
                </a:pPr>
                <a:r>
                  <a:rPr lang="en-US" altLang="en-US">
                    <a:latin typeface="맑은 고딕" pitchFamily="50" charset="-127"/>
                    <a:ea typeface="맑은 고딕" pitchFamily="50" charset="-127"/>
                  </a:rPr>
                  <a:t>Number of Hits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b="1">
                <a:latin typeface="맑은 고딕" pitchFamily="50" charset="-127"/>
                <a:ea typeface="맑은 고딕" pitchFamily="50" charset="-127"/>
              </a:defRPr>
            </a:pPr>
            <a:endParaRPr lang="en-US"/>
          </a:p>
        </c:txPr>
        <c:crossAx val="1608227280"/>
        <c:crosses val="autoZero"/>
        <c:auto val="1"/>
        <c:lblAlgn val="ctr"/>
        <c:lblOffset val="100"/>
        <c:noMultiLvlLbl val="0"/>
      </c:catAx>
      <c:valAx>
        <c:axId val="16082272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맑은 고딕" pitchFamily="50" charset="-127"/>
                    <a:ea typeface="맑은 고딕" pitchFamily="50" charset="-127"/>
                  </a:defRPr>
                </a:pPr>
                <a:r>
                  <a:rPr lang="en-US" altLang="en-US">
                    <a:latin typeface="맑은 고딕" pitchFamily="50" charset="-127"/>
                    <a:ea typeface="맑은 고딕" pitchFamily="50" charset="-127"/>
                  </a:rPr>
                  <a:t>Frequency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맑은 고딕" pitchFamily="50" charset="-127"/>
                <a:ea typeface="맑은 고딕" pitchFamily="50" charset="-127"/>
              </a:defRPr>
            </a:pPr>
            <a:endParaRPr lang="en-US"/>
          </a:p>
        </c:txPr>
        <c:crossAx val="1608164544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2020. 4. 19.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280434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252461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000427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hyperlink" Target="https://oslab.kaist.ac.kr/" TargetMode="Externa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hyperlink" Target="https://oslab.kaist.ac.kr/" TargetMode="Externa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xmlns="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xmlns="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30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60.png"/><Relationship Id="rId3" Type="http://schemas.openxmlformats.org/officeDocument/2006/relationships/image" Target="../media/image37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Random Performance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Sometimes, </a:t>
            </a:r>
            <a:r>
              <a:rPr lang="en-US" altLang="ko-KR" dirty="0">
                <a:solidFill>
                  <a:schemeClr val="accent6"/>
                </a:solidFill>
              </a:rPr>
              <a:t>Random is as good as optimal</a:t>
            </a:r>
            <a:r>
              <a:rPr lang="en-US" altLang="ko-KR" dirty="0"/>
              <a:t>, achieving 6 hits on the example trace.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7" name="차트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192480"/>
              </p:ext>
            </p:extLst>
          </p:nvPr>
        </p:nvGraphicFramePr>
        <p:xfrm>
          <a:off x="2195736" y="22078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43808" y="4797152"/>
            <a:ext cx="3672408" cy="30777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Random Performance over 10,000 Trials</a:t>
            </a:r>
          </a:p>
        </p:txBody>
      </p:sp>
    </p:spTree>
    <p:extLst>
      <p:ext uri="{BB962C8B-B14F-4D97-AF65-F5344CB8AC3E}">
        <p14:creationId xmlns:p14="http://schemas.microsoft.com/office/powerpoint/2010/main" val="3943759458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Using History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Learn </a:t>
            </a:r>
            <a:r>
              <a:rPr lang="en-US" altLang="ko-KR" dirty="0"/>
              <a:t>on the past and use </a:t>
            </a:r>
            <a:r>
              <a:rPr lang="en-US" altLang="ko-KR" b="1" u="sng" dirty="0"/>
              <a:t>history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Two type of historical information.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631825"/>
              </p:ext>
            </p:extLst>
          </p:nvPr>
        </p:nvGraphicFramePr>
        <p:xfrm>
          <a:off x="539552" y="2132856"/>
          <a:ext cx="770485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7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148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72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Historical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Information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Meaning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Algorithms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recency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The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more recently a page has been accessed, the more likely it will be accessed again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LRU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frequency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If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a page has been accessed many times, It should not be </a:t>
                      </a:r>
                      <a:r>
                        <a:rPr lang="en-US" altLang="ko-KR" sz="1200" b="0" baseline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replcaed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as it clearly has some value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LFU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031766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Using History : </a:t>
            </a:r>
            <a:r>
              <a:rPr lang="en-US" altLang="ko-KR" dirty="0" err="1"/>
              <a:t>LRU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Replace </a:t>
            </a:r>
            <a:r>
              <a:rPr lang="en-US" altLang="ko-KR" dirty="0"/>
              <a:t>the least-recently-used page.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1941913" y="1429331"/>
            <a:ext cx="4608512" cy="1008113"/>
            <a:chOff x="1187624" y="2749451"/>
            <a:chExt cx="4608512" cy="1008113"/>
          </a:xfrm>
        </p:grpSpPr>
        <p:sp>
          <p:nvSpPr>
            <p:cNvPr id="7" name="모서리가 둥근 직사각형 6"/>
            <p:cNvSpPr/>
            <p:nvPr/>
          </p:nvSpPr>
          <p:spPr>
            <a:xfrm>
              <a:off x="1187624" y="2898156"/>
              <a:ext cx="4608512" cy="859408"/>
            </a:xfrm>
            <a:prstGeom prst="roundRect">
              <a:avLst>
                <a:gd name="adj" fmla="val 555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                                                                          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50948" y="2749451"/>
              <a:ext cx="1924907" cy="307777"/>
            </a:xfrm>
            <a:prstGeom prst="rect">
              <a:avLst/>
            </a:prstGeom>
            <a:solidFill>
              <a:schemeClr val="bg1"/>
            </a:solidFill>
            <a:effectLst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Reference Row</a:t>
              </a: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350925" y="3158583"/>
              <a:ext cx="433753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730104" y="3158583"/>
              <a:ext cx="433753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109283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492800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2876317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3259834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643351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026868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410385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4793902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177419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</p:grp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156760"/>
              </p:ext>
            </p:extLst>
          </p:nvPr>
        </p:nvGraphicFramePr>
        <p:xfrm>
          <a:off x="1712888" y="2586519"/>
          <a:ext cx="504056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Access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Hit/Miss?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Evict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Resulting Cache State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1,2,0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2,0,1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1,3,0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1,0,3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0,3,1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3,2,1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362439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Workload Example : The No-Locality Workload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Each reference is to a random  page within the set of accessed pages.</a:t>
            </a:r>
          </a:p>
          <a:p>
            <a:pPr lvl="1"/>
            <a:r>
              <a:rPr lang="en-US" altLang="ko-KR" sz="1600" dirty="0"/>
              <a:t>Workload accesses 100 unique pages over time.</a:t>
            </a:r>
          </a:p>
          <a:p>
            <a:pPr lvl="1"/>
            <a:r>
              <a:rPr lang="en-US" altLang="ko-KR" sz="1600" dirty="0"/>
              <a:t>Choosing the next page to refer to at random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 flipV="1">
            <a:off x="1590954" y="2805395"/>
            <a:ext cx="0" cy="2884986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590954" y="5690380"/>
            <a:ext cx="3925126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58642" y="4071477"/>
            <a:ext cx="786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Hit Rate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8031" y="6007158"/>
            <a:ext cx="1588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Cache Size (Blocks)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자유형 11"/>
          <p:cNvSpPr/>
          <p:nvPr/>
        </p:nvSpPr>
        <p:spPr>
          <a:xfrm>
            <a:off x="1592442" y="2824430"/>
            <a:ext cx="3134815" cy="2880129"/>
          </a:xfrm>
          <a:custGeom>
            <a:avLst/>
            <a:gdLst>
              <a:gd name="connsiteX0" fmla="*/ 0 w 2127849"/>
              <a:gd name="connsiteY0" fmla="*/ 2012830 h 2012830"/>
              <a:gd name="connsiteX1" fmla="*/ 644105 w 2127849"/>
              <a:gd name="connsiteY1" fmla="*/ 586596 h 2012830"/>
              <a:gd name="connsiteX2" fmla="*/ 2127849 w 2127849"/>
              <a:gd name="connsiteY2" fmla="*/ 0 h 2012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27849" h="2012830">
                <a:moveTo>
                  <a:pt x="0" y="2012830"/>
                </a:moveTo>
                <a:cubicBezTo>
                  <a:pt x="144731" y="1467449"/>
                  <a:pt x="289463" y="922068"/>
                  <a:pt x="644105" y="586596"/>
                </a:cubicBezTo>
                <a:cubicBezTo>
                  <a:pt x="998747" y="251124"/>
                  <a:pt x="1563298" y="125562"/>
                  <a:pt x="2127849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3651726" y="4243922"/>
            <a:ext cx="255543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67750" y="409879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OPT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3651726" y="4431660"/>
            <a:ext cx="255543" cy="0"/>
          </a:xfrm>
          <a:prstGeom prst="line">
            <a:avLst/>
          </a:prstGeom>
          <a:ln w="38100">
            <a:solidFill>
              <a:srgbClr val="3333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67750" y="4286534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LRU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3652178" y="4624679"/>
            <a:ext cx="255543" cy="0"/>
          </a:xfrm>
          <a:prstGeom prst="line">
            <a:avLst/>
          </a:prstGeom>
          <a:ln w="381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68202" y="4479553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FIFO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3657477" y="4820455"/>
            <a:ext cx="25554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73501" y="467532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RAND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1192239" y="5680686"/>
            <a:ext cx="0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1463235" y="5696330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1595245" y="5684778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1458257" y="5294646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1458257" y="4736584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1458257" y="4178522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1458257" y="3620460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1458257" y="3062398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10669" y="2916049"/>
            <a:ext cx="5180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82436" y="3483366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82974" y="4042177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80850" y="4603321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86601" y="5159136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8" name="직선 연결선 37"/>
          <p:cNvCxnSpPr/>
          <p:nvPr/>
        </p:nvCxnSpPr>
        <p:spPr>
          <a:xfrm>
            <a:off x="2221880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2848515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>
            <a:off x="3475150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4101785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>
            <a:off x="4728421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49440" y="5766561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83014" y="5760810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08939" y="5761200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38901" y="5753242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18986" y="5760810"/>
            <a:ext cx="4058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65552" y="2521325"/>
            <a:ext cx="2159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No-Locality Workload 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자유형 48"/>
          <p:cNvSpPr/>
          <p:nvPr/>
        </p:nvSpPr>
        <p:spPr>
          <a:xfrm>
            <a:off x="1604384" y="2802517"/>
            <a:ext cx="3122762" cy="2881223"/>
          </a:xfrm>
          <a:custGeom>
            <a:avLst/>
            <a:gdLst>
              <a:gd name="connsiteX0" fmla="*/ 0 w 3122762"/>
              <a:gd name="connsiteY0" fmla="*/ 2881223 h 2881223"/>
              <a:gd name="connsiteX1" fmla="*/ 3122762 w 3122762"/>
              <a:gd name="connsiteY1" fmla="*/ 0 h 2881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22762" h="2881223">
                <a:moveTo>
                  <a:pt x="0" y="2881223"/>
                </a:moveTo>
                <a:lnTo>
                  <a:pt x="3122762" y="0"/>
                </a:lnTo>
              </a:path>
            </a:pathLst>
          </a:custGeom>
          <a:ln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0" name="자유형 49"/>
          <p:cNvSpPr/>
          <p:nvPr/>
        </p:nvSpPr>
        <p:spPr>
          <a:xfrm>
            <a:off x="1589488" y="2836588"/>
            <a:ext cx="3122762" cy="2881223"/>
          </a:xfrm>
          <a:custGeom>
            <a:avLst/>
            <a:gdLst>
              <a:gd name="connsiteX0" fmla="*/ 0 w 3122762"/>
              <a:gd name="connsiteY0" fmla="*/ 2881223 h 2881223"/>
              <a:gd name="connsiteX1" fmla="*/ 3122762 w 3122762"/>
              <a:gd name="connsiteY1" fmla="*/ 0 h 2881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22762" h="2881223">
                <a:moveTo>
                  <a:pt x="0" y="2881223"/>
                </a:moveTo>
                <a:lnTo>
                  <a:pt x="3122762" y="0"/>
                </a:lnTo>
              </a:path>
            </a:pathLst>
          </a:cu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1" name="자유형 50"/>
          <p:cNvSpPr/>
          <p:nvPr/>
        </p:nvSpPr>
        <p:spPr>
          <a:xfrm>
            <a:off x="1638492" y="2805740"/>
            <a:ext cx="3122762" cy="2881223"/>
          </a:xfrm>
          <a:custGeom>
            <a:avLst/>
            <a:gdLst>
              <a:gd name="connsiteX0" fmla="*/ 0 w 3122762"/>
              <a:gd name="connsiteY0" fmla="*/ 2881223 h 2881223"/>
              <a:gd name="connsiteX1" fmla="*/ 3122762 w 3122762"/>
              <a:gd name="connsiteY1" fmla="*/ 0 h 2881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22762" h="2881223">
                <a:moveTo>
                  <a:pt x="0" y="2881223"/>
                </a:moveTo>
                <a:lnTo>
                  <a:pt x="3122762" y="0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3" name="모서리가 둥근 직사각형 52"/>
          <p:cNvSpPr/>
          <p:nvPr/>
        </p:nvSpPr>
        <p:spPr>
          <a:xfrm>
            <a:off x="4761254" y="3642496"/>
            <a:ext cx="3600400" cy="113496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When the cache is large enough to fit the entire workload, </a:t>
            </a:r>
          </a:p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it also </a:t>
            </a:r>
            <a:r>
              <a:rPr lang="en-US" altLang="ko-KR" sz="14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doesn’t matter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which policy you use.</a:t>
            </a:r>
            <a:endParaRPr lang="en-US" altLang="ko-KR" sz="1400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360628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Workload Example : The 80-20 Workload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Exhibits locality: 80% of the </a:t>
            </a:r>
            <a:r>
              <a:rPr lang="en-US" altLang="ko-KR" sz="1800" dirty="0">
                <a:solidFill>
                  <a:schemeClr val="accent6"/>
                </a:solidFill>
              </a:rPr>
              <a:t>reference</a:t>
            </a:r>
            <a:r>
              <a:rPr lang="en-US" altLang="ko-KR" sz="1800" dirty="0"/>
              <a:t> are made to 20% of the page</a:t>
            </a:r>
          </a:p>
          <a:p>
            <a:r>
              <a:rPr lang="en-US" altLang="ko-KR" sz="1800" dirty="0"/>
              <a:t>The remaining 20% of the </a:t>
            </a:r>
            <a:r>
              <a:rPr lang="en-US" altLang="ko-KR" sz="1800" dirty="0">
                <a:solidFill>
                  <a:schemeClr val="accent6"/>
                </a:solidFill>
              </a:rPr>
              <a:t>reference</a:t>
            </a:r>
            <a:r>
              <a:rPr lang="en-US" altLang="ko-KR" sz="1800" dirty="0"/>
              <a:t> are made to the remaining 80% of the pages.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 flipV="1">
            <a:off x="1590954" y="2805395"/>
            <a:ext cx="0" cy="2884986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590954" y="5690380"/>
            <a:ext cx="3925126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558642" y="4071477"/>
            <a:ext cx="786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Hit Rate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8031" y="6007158"/>
            <a:ext cx="1588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Cache Size (Blocks)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3651726" y="4243922"/>
            <a:ext cx="255543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67750" y="409879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OPT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3651726" y="4431660"/>
            <a:ext cx="255543" cy="0"/>
          </a:xfrm>
          <a:prstGeom prst="line">
            <a:avLst/>
          </a:prstGeom>
          <a:ln w="38100">
            <a:solidFill>
              <a:srgbClr val="3333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67750" y="4286534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LRU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3652178" y="4624679"/>
            <a:ext cx="255543" cy="0"/>
          </a:xfrm>
          <a:prstGeom prst="line">
            <a:avLst/>
          </a:prstGeom>
          <a:ln w="381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68202" y="4479553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FIFO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3657477" y="4820455"/>
            <a:ext cx="25554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73501" y="467532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RAND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1192239" y="5680686"/>
            <a:ext cx="0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1463235" y="5696330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1595245" y="5684778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1458257" y="5294646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1458257" y="4736584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1458257" y="4178522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1458257" y="3620460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1458257" y="3062398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10669" y="2916049"/>
            <a:ext cx="5180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82436" y="3483366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82974" y="4042177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80850" y="4603321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86601" y="5159136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8" name="직선 연결선 37"/>
          <p:cNvCxnSpPr/>
          <p:nvPr/>
        </p:nvCxnSpPr>
        <p:spPr>
          <a:xfrm>
            <a:off x="2221880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2848515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>
            <a:off x="3475150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4101785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>
            <a:off x="4728421" y="5693057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49440" y="5766561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83014" y="5760810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08939" y="5761200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38901" y="5753242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18986" y="5760810"/>
            <a:ext cx="4058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65552" y="2521325"/>
            <a:ext cx="1744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80-20 Workload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2" name="모서리가 둥근 직사각형 51"/>
          <p:cNvSpPr/>
          <p:nvPr/>
        </p:nvSpPr>
        <p:spPr>
          <a:xfrm>
            <a:off x="4657361" y="3431620"/>
            <a:ext cx="3240360" cy="746902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LRU is more likely to </a:t>
            </a:r>
          </a:p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hold onto the </a:t>
            </a:r>
            <a:r>
              <a:rPr lang="en-US" altLang="ko-KR" sz="14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hot pages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. </a:t>
            </a:r>
            <a:endParaRPr lang="en-US" altLang="ko-KR" sz="1400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자유형 9"/>
          <p:cNvSpPr/>
          <p:nvPr/>
        </p:nvSpPr>
        <p:spPr>
          <a:xfrm>
            <a:off x="1593011" y="2955985"/>
            <a:ext cx="3013495" cy="2720196"/>
          </a:xfrm>
          <a:custGeom>
            <a:avLst/>
            <a:gdLst>
              <a:gd name="connsiteX0" fmla="*/ 0 w 3013495"/>
              <a:gd name="connsiteY0" fmla="*/ 2720196 h 2720196"/>
              <a:gd name="connsiteX1" fmla="*/ 644106 w 3013495"/>
              <a:gd name="connsiteY1" fmla="*/ 621102 h 2720196"/>
              <a:gd name="connsiteX2" fmla="*/ 3013495 w 3013495"/>
              <a:gd name="connsiteY2" fmla="*/ 0 h 2720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3495" h="2720196">
                <a:moveTo>
                  <a:pt x="0" y="2720196"/>
                </a:moveTo>
                <a:cubicBezTo>
                  <a:pt x="70928" y="1897332"/>
                  <a:pt x="141857" y="1074468"/>
                  <a:pt x="644106" y="621102"/>
                </a:cubicBezTo>
                <a:cubicBezTo>
                  <a:pt x="1146355" y="167736"/>
                  <a:pt x="2079925" y="83868"/>
                  <a:pt x="3013495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자유형 10"/>
          <p:cNvSpPr/>
          <p:nvPr/>
        </p:nvSpPr>
        <p:spPr>
          <a:xfrm>
            <a:off x="1581509" y="2955985"/>
            <a:ext cx="3082506" cy="2731698"/>
          </a:xfrm>
          <a:custGeom>
            <a:avLst/>
            <a:gdLst>
              <a:gd name="connsiteX0" fmla="*/ 0 w 3082506"/>
              <a:gd name="connsiteY0" fmla="*/ 2731698 h 2731698"/>
              <a:gd name="connsiteX1" fmla="*/ 937404 w 3082506"/>
              <a:gd name="connsiteY1" fmla="*/ 747623 h 2731698"/>
              <a:gd name="connsiteX2" fmla="*/ 3082506 w 3082506"/>
              <a:gd name="connsiteY2" fmla="*/ 0 h 2731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2506" h="2731698">
                <a:moveTo>
                  <a:pt x="0" y="2731698"/>
                </a:moveTo>
                <a:cubicBezTo>
                  <a:pt x="211826" y="1967302"/>
                  <a:pt x="423653" y="1202906"/>
                  <a:pt x="937404" y="747623"/>
                </a:cubicBezTo>
                <a:cubicBezTo>
                  <a:pt x="1451155" y="292340"/>
                  <a:pt x="2266830" y="146170"/>
                  <a:pt x="3082506" y="0"/>
                </a:cubicBezTo>
              </a:path>
            </a:pathLst>
          </a:custGeom>
          <a:ln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3" name="자유형 12"/>
          <p:cNvSpPr/>
          <p:nvPr/>
        </p:nvSpPr>
        <p:spPr>
          <a:xfrm>
            <a:off x="1570008" y="2950234"/>
            <a:ext cx="3088256" cy="2743200"/>
          </a:xfrm>
          <a:custGeom>
            <a:avLst/>
            <a:gdLst>
              <a:gd name="connsiteX0" fmla="*/ 0 w 3088256"/>
              <a:gd name="connsiteY0" fmla="*/ 2743200 h 2743200"/>
              <a:gd name="connsiteX1" fmla="*/ 1098430 w 3088256"/>
              <a:gd name="connsiteY1" fmla="*/ 1000664 h 2743200"/>
              <a:gd name="connsiteX2" fmla="*/ 3088256 w 3088256"/>
              <a:gd name="connsiteY2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8256" h="2743200">
                <a:moveTo>
                  <a:pt x="0" y="2743200"/>
                </a:moveTo>
                <a:cubicBezTo>
                  <a:pt x="291860" y="2100532"/>
                  <a:pt x="583721" y="1457864"/>
                  <a:pt x="1098430" y="1000664"/>
                </a:cubicBezTo>
                <a:cubicBezTo>
                  <a:pt x="1613139" y="543464"/>
                  <a:pt x="3088256" y="0"/>
                  <a:pt x="3088256" y="0"/>
                </a:cubicBezTo>
              </a:path>
            </a:pathLst>
          </a:cu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4" name="자유형 53"/>
          <p:cNvSpPr/>
          <p:nvPr/>
        </p:nvSpPr>
        <p:spPr>
          <a:xfrm>
            <a:off x="1593254" y="2947948"/>
            <a:ext cx="3088256" cy="2743200"/>
          </a:xfrm>
          <a:custGeom>
            <a:avLst/>
            <a:gdLst>
              <a:gd name="connsiteX0" fmla="*/ 0 w 3088256"/>
              <a:gd name="connsiteY0" fmla="*/ 2743200 h 2743200"/>
              <a:gd name="connsiteX1" fmla="*/ 1098430 w 3088256"/>
              <a:gd name="connsiteY1" fmla="*/ 1000664 h 2743200"/>
              <a:gd name="connsiteX2" fmla="*/ 3088256 w 3088256"/>
              <a:gd name="connsiteY2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8256" h="2743200">
                <a:moveTo>
                  <a:pt x="0" y="2743200"/>
                </a:moveTo>
                <a:cubicBezTo>
                  <a:pt x="291860" y="2100532"/>
                  <a:pt x="583721" y="1457864"/>
                  <a:pt x="1098430" y="1000664"/>
                </a:cubicBezTo>
                <a:cubicBezTo>
                  <a:pt x="1613139" y="543464"/>
                  <a:pt x="3088256" y="0"/>
                  <a:pt x="3088256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881701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Workload Example : The Looping Sequential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Refer to 50 pages in sequence.</a:t>
            </a:r>
          </a:p>
          <a:p>
            <a:pPr lvl="1"/>
            <a:r>
              <a:rPr lang="en-US" altLang="ko-KR" sz="1600" dirty="0"/>
              <a:t>Starting at 0, then 1, … up to page 49, and then we Loop, repeating those accesses, for total of 10,000 accesses to 50 unique pages.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 flipV="1">
            <a:off x="2668031" y="2795701"/>
            <a:ext cx="0" cy="2884986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668031" y="5680686"/>
            <a:ext cx="3925126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1635719" y="4061783"/>
            <a:ext cx="786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Hit Rate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5108" y="5997464"/>
            <a:ext cx="1588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Cache Size (Blocks)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4728803" y="4234228"/>
            <a:ext cx="255543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944827" y="4089102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OPT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4728803" y="4421966"/>
            <a:ext cx="255543" cy="0"/>
          </a:xfrm>
          <a:prstGeom prst="line">
            <a:avLst/>
          </a:prstGeom>
          <a:ln w="38100">
            <a:solidFill>
              <a:srgbClr val="3333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44827" y="4276840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LRU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4729255" y="4614985"/>
            <a:ext cx="255543" cy="0"/>
          </a:xfrm>
          <a:prstGeom prst="line">
            <a:avLst/>
          </a:prstGeom>
          <a:ln w="381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45279" y="4469859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FIFO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4734554" y="4810761"/>
            <a:ext cx="25554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50578" y="4665635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RAND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2269316" y="5670992"/>
            <a:ext cx="0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2540312" y="5686636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2672322" y="5675084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2535334" y="5284952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2535334" y="4726890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2535334" y="4168828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2535334" y="3610766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2535334" y="3052704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087746" y="2906355"/>
            <a:ext cx="5180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59513" y="3473672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60051" y="4032483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57927" y="4593627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63678" y="5149442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8" name="직선 연결선 37"/>
          <p:cNvCxnSpPr/>
          <p:nvPr/>
        </p:nvCxnSpPr>
        <p:spPr>
          <a:xfrm>
            <a:off x="3298957" y="5683363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3925592" y="5683363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>
            <a:off x="4552227" y="5683363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5178862" y="5683363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>
            <a:off x="5805498" y="5683363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126517" y="5756867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760091" y="5751116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386016" y="5751506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15978" y="5743548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96063" y="5751116"/>
            <a:ext cx="4058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056789" y="2511631"/>
            <a:ext cx="2744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Looping-Sequential Workload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50" name="그룹 49"/>
          <p:cNvGrpSpPr/>
          <p:nvPr/>
        </p:nvGrpSpPr>
        <p:grpSpPr>
          <a:xfrm>
            <a:off x="2675839" y="2980797"/>
            <a:ext cx="3045246" cy="2708694"/>
            <a:chOff x="1598762" y="2990491"/>
            <a:chExt cx="3045246" cy="2708694"/>
          </a:xfrm>
        </p:grpSpPr>
        <p:sp>
          <p:nvSpPr>
            <p:cNvPr id="12" name="자유형 11"/>
            <p:cNvSpPr/>
            <p:nvPr/>
          </p:nvSpPr>
          <p:spPr>
            <a:xfrm>
              <a:off x="1598762" y="2990491"/>
              <a:ext cx="1414732" cy="2708694"/>
            </a:xfrm>
            <a:custGeom>
              <a:avLst/>
              <a:gdLst>
                <a:gd name="connsiteX0" fmla="*/ 0 w 1414732"/>
                <a:gd name="connsiteY0" fmla="*/ 2708694 h 2708694"/>
                <a:gd name="connsiteX1" fmla="*/ 1414732 w 1414732"/>
                <a:gd name="connsiteY1" fmla="*/ 0 h 2708694"/>
                <a:gd name="connsiteX2" fmla="*/ 1414732 w 1414732"/>
                <a:gd name="connsiteY2" fmla="*/ 0 h 2708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4732" h="2708694">
                  <a:moveTo>
                    <a:pt x="0" y="2708694"/>
                  </a:moveTo>
                  <a:lnTo>
                    <a:pt x="1414732" y="0"/>
                  </a:lnTo>
                  <a:lnTo>
                    <a:pt x="1414732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49" name="직선 연결선 48"/>
            <p:cNvCxnSpPr>
              <a:stCxn id="12" idx="1"/>
            </p:cNvCxnSpPr>
            <p:nvPr/>
          </p:nvCxnSpPr>
          <p:spPr>
            <a:xfrm>
              <a:off x="3013494" y="2990491"/>
              <a:ext cx="1630514" cy="0"/>
            </a:xfrm>
            <a:prstGeom prst="line">
              <a:avLst/>
            </a:prstGeom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자유형 52"/>
          <p:cNvSpPr/>
          <p:nvPr/>
        </p:nvSpPr>
        <p:spPr>
          <a:xfrm>
            <a:off x="2681590" y="2969295"/>
            <a:ext cx="1420483" cy="2702943"/>
          </a:xfrm>
          <a:custGeom>
            <a:avLst/>
            <a:gdLst>
              <a:gd name="connsiteX0" fmla="*/ 0 w 1420483"/>
              <a:gd name="connsiteY0" fmla="*/ 2702943 h 2702943"/>
              <a:gd name="connsiteX1" fmla="*/ 868393 w 1420483"/>
              <a:gd name="connsiteY1" fmla="*/ 2058837 h 2702943"/>
              <a:gd name="connsiteX2" fmla="*/ 1420483 w 1420483"/>
              <a:gd name="connsiteY2" fmla="*/ 0 h 270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0483" h="2702943">
                <a:moveTo>
                  <a:pt x="0" y="2702943"/>
                </a:moveTo>
                <a:cubicBezTo>
                  <a:pt x="315823" y="2606135"/>
                  <a:pt x="631646" y="2509327"/>
                  <a:pt x="868393" y="2058837"/>
                </a:cubicBezTo>
                <a:cubicBezTo>
                  <a:pt x="1105140" y="1608347"/>
                  <a:pt x="1262811" y="804173"/>
                  <a:pt x="1420483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56" name="직선 연결선 55"/>
          <p:cNvCxnSpPr>
            <a:stCxn id="53" idx="0"/>
          </p:cNvCxnSpPr>
          <p:nvPr/>
        </p:nvCxnSpPr>
        <p:spPr>
          <a:xfrm flipV="1">
            <a:off x="2681590" y="5670992"/>
            <a:ext cx="1455319" cy="1246"/>
          </a:xfrm>
          <a:prstGeom prst="line">
            <a:avLst/>
          </a:prstGeom>
          <a:ln w="12700">
            <a:solidFill>
              <a:srgbClr val="3333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4090571" y="2986477"/>
            <a:ext cx="1630514" cy="781"/>
          </a:xfrm>
          <a:prstGeom prst="line">
            <a:avLst/>
          </a:prstGeom>
          <a:ln w="12700">
            <a:solidFill>
              <a:srgbClr val="3333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4096322" y="2993009"/>
            <a:ext cx="1630514" cy="781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V="1">
            <a:off x="2653496" y="5682059"/>
            <a:ext cx="1455319" cy="1246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 flipV="1">
            <a:off x="4140744" y="2994985"/>
            <a:ext cx="1455319" cy="1246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118069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Approximating LRU: Clock Algorithm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692696"/>
            <a:ext cx="8786812" cy="5501258"/>
          </a:xfrm>
        </p:spPr>
        <p:txBody>
          <a:bodyPr/>
          <a:lstStyle/>
          <a:p>
            <a:r>
              <a:rPr lang="en-US" altLang="ko-KR" sz="1800" dirty="0"/>
              <a:t>Require hardware support: a </a:t>
            </a:r>
            <a:r>
              <a:rPr lang="en-US" altLang="ko-KR" sz="1800" b="1" u="sng" dirty="0"/>
              <a:t>use bit</a:t>
            </a:r>
          </a:p>
          <a:p>
            <a:pPr lvl="1"/>
            <a:r>
              <a:rPr lang="en-US" altLang="ko-KR" sz="1600" dirty="0"/>
              <a:t>Whenever a </a:t>
            </a:r>
            <a:r>
              <a:rPr lang="en-US" altLang="ko-KR" sz="1600" dirty="0">
                <a:solidFill>
                  <a:schemeClr val="accent6"/>
                </a:solidFill>
              </a:rPr>
              <a:t>page is referenced</a:t>
            </a:r>
            <a:r>
              <a:rPr lang="en-US" altLang="ko-KR" sz="1600" dirty="0"/>
              <a:t>, the use bit is set by hardware to 1.</a:t>
            </a:r>
          </a:p>
          <a:p>
            <a:pPr lvl="1"/>
            <a:r>
              <a:rPr lang="en-US" altLang="ko-KR" sz="1600" dirty="0"/>
              <a:t>Hardware </a:t>
            </a:r>
            <a:r>
              <a:rPr lang="en-US" altLang="ko-KR" sz="1600" dirty="0">
                <a:solidFill>
                  <a:schemeClr val="accent6"/>
                </a:solidFill>
              </a:rPr>
              <a:t>never</a:t>
            </a:r>
            <a:r>
              <a:rPr lang="en-US" altLang="ko-KR" sz="1600" dirty="0"/>
              <a:t> clears the bit, though; that is the responsibility of the OS</a:t>
            </a:r>
          </a:p>
          <a:p>
            <a:r>
              <a:rPr lang="en-US" altLang="ko-KR" sz="1800" dirty="0"/>
              <a:t>Clock Algorithm</a:t>
            </a:r>
          </a:p>
          <a:p>
            <a:pPr lvl="1"/>
            <a:r>
              <a:rPr lang="en-US" altLang="ko-KR" sz="1600" dirty="0"/>
              <a:t>All pages of the system arranges in a circular list.</a:t>
            </a:r>
          </a:p>
          <a:p>
            <a:pPr lvl="1"/>
            <a:r>
              <a:rPr lang="en-US" altLang="ko-KR" sz="1600" dirty="0"/>
              <a:t>A clock hand points to some particular page to begin with.</a:t>
            </a:r>
          </a:p>
          <a:p>
            <a:pPr lvl="1"/>
            <a:r>
              <a:rPr lang="en-US" altLang="ko-KR" sz="1600" dirty="0"/>
              <a:t>The algorithm continues until it finds a use bit that is set to 0.</a:t>
            </a:r>
            <a:endParaRPr lang="ko-KR" altLang="en-US" sz="1600" dirty="0"/>
          </a:p>
          <a:p>
            <a:pPr lvl="1"/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37ABD7FC-86BE-E748-BFB5-C9CDB414DD18}"/>
              </a:ext>
            </a:extLst>
          </p:cNvPr>
          <p:cNvGrpSpPr/>
          <p:nvPr/>
        </p:nvGrpSpPr>
        <p:grpSpPr>
          <a:xfrm>
            <a:off x="1024944" y="4039970"/>
            <a:ext cx="2376264" cy="2212206"/>
            <a:chOff x="2339752" y="1320726"/>
            <a:chExt cx="3528392" cy="3548434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xmlns="" id="{09882260-A1BF-BE45-8021-154142516A50}"/>
                </a:ext>
              </a:extLst>
            </p:cNvPr>
            <p:cNvSpPr/>
            <p:nvPr/>
          </p:nvSpPr>
          <p:spPr>
            <a:xfrm>
              <a:off x="3851920" y="1320726"/>
              <a:ext cx="504056" cy="50405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5200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xmlns="" id="{5B19A73D-C289-4640-A4F0-E6EAA2ABA171}"/>
                </a:ext>
              </a:extLst>
            </p:cNvPr>
            <p:cNvSpPr/>
            <p:nvPr/>
          </p:nvSpPr>
          <p:spPr>
            <a:xfrm>
              <a:off x="4860032" y="1824782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5200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xmlns="" id="{BFA3D857-FCE8-BB47-B99B-05EFB093AB67}"/>
                </a:ext>
              </a:extLst>
            </p:cNvPr>
            <p:cNvSpPr/>
            <p:nvPr/>
          </p:nvSpPr>
          <p:spPr>
            <a:xfrm>
              <a:off x="5364088" y="2780928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5200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xmlns="" id="{4A09713C-4C9E-4543-84B7-D23C9F83C176}"/>
                </a:ext>
              </a:extLst>
            </p:cNvPr>
            <p:cNvSpPr/>
            <p:nvPr/>
          </p:nvSpPr>
          <p:spPr>
            <a:xfrm>
              <a:off x="4860032" y="3789040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5200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xmlns="" id="{99304AC1-DF3F-C945-9B2A-26155A9488A3}"/>
                </a:ext>
              </a:extLst>
            </p:cNvPr>
            <p:cNvSpPr/>
            <p:nvPr/>
          </p:nvSpPr>
          <p:spPr>
            <a:xfrm>
              <a:off x="3851920" y="436510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5200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xmlns="" id="{206271B0-3F46-BD45-A1DD-0A2DBDD17711}"/>
                </a:ext>
              </a:extLst>
            </p:cNvPr>
            <p:cNvSpPr/>
            <p:nvPr/>
          </p:nvSpPr>
          <p:spPr>
            <a:xfrm>
              <a:off x="2915816" y="3789040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5200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xmlns="" id="{26EF6AF5-C201-E242-B2DC-A9D42FFD1714}"/>
                </a:ext>
              </a:extLst>
            </p:cNvPr>
            <p:cNvSpPr/>
            <p:nvPr/>
          </p:nvSpPr>
          <p:spPr>
            <a:xfrm>
              <a:off x="2339752" y="2780928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5200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xmlns="" id="{645BC963-FDF5-A14D-9201-3C44C896CA1E}"/>
                </a:ext>
              </a:extLst>
            </p:cNvPr>
            <p:cNvSpPr/>
            <p:nvPr/>
          </p:nvSpPr>
          <p:spPr>
            <a:xfrm>
              <a:off x="2915816" y="1824782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5200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cxnSp>
        <p:nvCxnSpPr>
          <p:cNvPr id="15" name="직선 연결선 15">
            <a:extLst>
              <a:ext uri="{FF2B5EF4-FFF2-40B4-BE49-F238E27FC236}">
                <a16:creationId xmlns:a16="http://schemas.microsoft.com/office/drawing/2014/main" xmlns="" id="{F0AF3B74-6DE4-C046-8703-B69F7DAD88A8}"/>
              </a:ext>
            </a:extLst>
          </p:cNvPr>
          <p:cNvCxnSpPr/>
          <p:nvPr/>
        </p:nvCxnSpPr>
        <p:spPr>
          <a:xfrm flipV="1">
            <a:off x="2246860" y="4646045"/>
            <a:ext cx="417320" cy="483912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xmlns="" id="{393CF344-FA5D-594D-9CB5-5C9F23E59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631218"/>
              </p:ext>
            </p:extLst>
          </p:nvPr>
        </p:nvGraphicFramePr>
        <p:xfrm>
          <a:off x="3685456" y="4683068"/>
          <a:ext cx="46085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7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68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59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Use</a:t>
                      </a:r>
                      <a:r>
                        <a:rPr lang="en-US" altLang="ko-KR" sz="1400" b="0" baseline="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bit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Meaning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Evict</a:t>
                      </a:r>
                      <a:r>
                        <a:rPr lang="en-US" altLang="ko-KR" sz="14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the page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Clear </a:t>
                      </a:r>
                      <a:r>
                        <a:rPr lang="en-US" altLang="ko-KR" sz="1400" b="1" u="sng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Use</a:t>
                      </a:r>
                      <a:r>
                        <a:rPr lang="en-US" altLang="ko-KR" sz="1400" b="1" u="sng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bit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and advance</a:t>
                      </a:r>
                      <a:r>
                        <a:rPr lang="en-US" altLang="ko-KR" sz="14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hand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9F82BED-15B4-CD42-9E71-E595DD54FF99}"/>
              </a:ext>
            </a:extLst>
          </p:cNvPr>
          <p:cNvSpPr txBox="1"/>
          <p:nvPr/>
        </p:nvSpPr>
        <p:spPr>
          <a:xfrm>
            <a:off x="2664180" y="6145559"/>
            <a:ext cx="3672408" cy="30777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Clock page replacement algorithm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FECC6B2-9CB2-CB49-BAB1-D86BE7859A06}"/>
              </a:ext>
            </a:extLst>
          </p:cNvPr>
          <p:cNvSpPr txBox="1"/>
          <p:nvPr/>
        </p:nvSpPr>
        <p:spPr>
          <a:xfrm>
            <a:off x="2043343" y="401242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ED460F64-C02B-904C-B2C4-7B7A5E595804}"/>
              </a:ext>
            </a:extLst>
          </p:cNvPr>
          <p:cNvSpPr txBox="1"/>
          <p:nvPr/>
        </p:nvSpPr>
        <p:spPr>
          <a:xfrm>
            <a:off x="2718724" y="432667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508D651-94B9-3D49-8614-7B40A0C02998}"/>
              </a:ext>
            </a:extLst>
          </p:cNvPr>
          <p:cNvSpPr txBox="1"/>
          <p:nvPr/>
        </p:nvSpPr>
        <p:spPr>
          <a:xfrm>
            <a:off x="3064602" y="492276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56BA6B8-B2CD-9545-912E-55B3CEAAE1D8}"/>
              </a:ext>
            </a:extLst>
          </p:cNvPr>
          <p:cNvSpPr txBox="1"/>
          <p:nvPr/>
        </p:nvSpPr>
        <p:spPr>
          <a:xfrm>
            <a:off x="2736516" y="555125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99AF517-1E08-964E-A998-4592EFA486C9}"/>
              </a:ext>
            </a:extLst>
          </p:cNvPr>
          <p:cNvSpPr txBox="1"/>
          <p:nvPr/>
        </p:nvSpPr>
        <p:spPr>
          <a:xfrm>
            <a:off x="2049693" y="5901533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DE574C5-4B9E-E742-805A-7CE05B69DC5D}"/>
              </a:ext>
            </a:extLst>
          </p:cNvPr>
          <p:cNvSpPr txBox="1"/>
          <p:nvPr/>
        </p:nvSpPr>
        <p:spPr>
          <a:xfrm>
            <a:off x="1415765" y="55453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6459214-399F-4E4F-881C-C2B6C291615B}"/>
              </a:ext>
            </a:extLst>
          </p:cNvPr>
          <p:cNvSpPr txBox="1"/>
          <p:nvPr/>
        </p:nvSpPr>
        <p:spPr>
          <a:xfrm>
            <a:off x="1024254" y="4916001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G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1EBC6CA-A5C0-D84D-9D00-F7C5955FCD5D}"/>
              </a:ext>
            </a:extLst>
          </p:cNvPr>
          <p:cNvSpPr txBox="1"/>
          <p:nvPr/>
        </p:nvSpPr>
        <p:spPr>
          <a:xfrm>
            <a:off x="1418625" y="433003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0802168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Clock algorithm doesn’t do as well as perfect LRU, it does better then approach that don’t consider history at all.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Workload with Clock Algorithm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 flipV="1">
            <a:off x="2905464" y="2451917"/>
            <a:ext cx="0" cy="2884986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905464" y="5336902"/>
            <a:ext cx="3925126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1873152" y="3717999"/>
            <a:ext cx="786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Hit Rate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82541" y="5653680"/>
            <a:ext cx="1588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Cache Size (Blocks)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자유형 9"/>
          <p:cNvSpPr/>
          <p:nvPr/>
        </p:nvSpPr>
        <p:spPr>
          <a:xfrm>
            <a:off x="2915424" y="2446265"/>
            <a:ext cx="3067035" cy="2888360"/>
          </a:xfrm>
          <a:custGeom>
            <a:avLst/>
            <a:gdLst>
              <a:gd name="connsiteX0" fmla="*/ 0 w 2081841"/>
              <a:gd name="connsiteY0" fmla="*/ 2018582 h 2018582"/>
              <a:gd name="connsiteX1" fmla="*/ 483079 w 2081841"/>
              <a:gd name="connsiteY1" fmla="*/ 362310 h 2018582"/>
              <a:gd name="connsiteX2" fmla="*/ 2081841 w 2081841"/>
              <a:gd name="connsiteY2" fmla="*/ 0 h 2018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1841" h="2018582">
                <a:moveTo>
                  <a:pt x="0" y="2018582"/>
                </a:moveTo>
                <a:cubicBezTo>
                  <a:pt x="68052" y="1358661"/>
                  <a:pt x="136105" y="698740"/>
                  <a:pt x="483079" y="362310"/>
                </a:cubicBezTo>
                <a:cubicBezTo>
                  <a:pt x="830053" y="25880"/>
                  <a:pt x="1455947" y="12940"/>
                  <a:pt x="2081841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자유형 10"/>
          <p:cNvSpPr/>
          <p:nvPr/>
        </p:nvSpPr>
        <p:spPr>
          <a:xfrm>
            <a:off x="2906952" y="2446265"/>
            <a:ext cx="3126343" cy="2896587"/>
          </a:xfrm>
          <a:custGeom>
            <a:avLst/>
            <a:gdLst>
              <a:gd name="connsiteX0" fmla="*/ 0 w 2122098"/>
              <a:gd name="connsiteY0" fmla="*/ 2024332 h 2024332"/>
              <a:gd name="connsiteX1" fmla="*/ 557841 w 2122098"/>
              <a:gd name="connsiteY1" fmla="*/ 638355 h 2024332"/>
              <a:gd name="connsiteX2" fmla="*/ 2122098 w 2122098"/>
              <a:gd name="connsiteY2" fmla="*/ 0 h 202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22098" h="2024332">
                <a:moveTo>
                  <a:pt x="0" y="2024332"/>
                </a:moveTo>
                <a:cubicBezTo>
                  <a:pt x="102079" y="1500038"/>
                  <a:pt x="204158" y="975744"/>
                  <a:pt x="557841" y="638355"/>
                </a:cubicBezTo>
                <a:cubicBezTo>
                  <a:pt x="911524" y="300966"/>
                  <a:pt x="1516811" y="150483"/>
                  <a:pt x="2122098" y="0"/>
                </a:cubicBezTo>
              </a:path>
            </a:pathLst>
          </a:cu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자유형 12"/>
          <p:cNvSpPr/>
          <p:nvPr/>
        </p:nvSpPr>
        <p:spPr>
          <a:xfrm>
            <a:off x="2906952" y="2470952"/>
            <a:ext cx="3134815" cy="2880129"/>
          </a:xfrm>
          <a:custGeom>
            <a:avLst/>
            <a:gdLst>
              <a:gd name="connsiteX0" fmla="*/ 0 w 2127849"/>
              <a:gd name="connsiteY0" fmla="*/ 2012830 h 2012830"/>
              <a:gd name="connsiteX1" fmla="*/ 644105 w 2127849"/>
              <a:gd name="connsiteY1" fmla="*/ 586596 h 2012830"/>
              <a:gd name="connsiteX2" fmla="*/ 2127849 w 2127849"/>
              <a:gd name="connsiteY2" fmla="*/ 0 h 2012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27849" h="2012830">
                <a:moveTo>
                  <a:pt x="0" y="2012830"/>
                </a:moveTo>
                <a:cubicBezTo>
                  <a:pt x="144731" y="1467449"/>
                  <a:pt x="289463" y="922068"/>
                  <a:pt x="644105" y="586596"/>
                </a:cubicBezTo>
                <a:cubicBezTo>
                  <a:pt x="998747" y="251124"/>
                  <a:pt x="1563298" y="125562"/>
                  <a:pt x="2127849" y="0"/>
                </a:cubicBezTo>
              </a:path>
            </a:pathLst>
          </a:cu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자유형 15"/>
          <p:cNvSpPr/>
          <p:nvPr/>
        </p:nvSpPr>
        <p:spPr>
          <a:xfrm>
            <a:off x="2906952" y="2470952"/>
            <a:ext cx="3126343" cy="2871900"/>
          </a:xfrm>
          <a:custGeom>
            <a:avLst/>
            <a:gdLst>
              <a:gd name="connsiteX0" fmla="*/ 0 w 2122098"/>
              <a:gd name="connsiteY0" fmla="*/ 2007079 h 2007079"/>
              <a:gd name="connsiteX1" fmla="*/ 724619 w 2122098"/>
              <a:gd name="connsiteY1" fmla="*/ 713117 h 2007079"/>
              <a:gd name="connsiteX2" fmla="*/ 2122098 w 2122098"/>
              <a:gd name="connsiteY2" fmla="*/ 0 h 2007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22098" h="2007079">
                <a:moveTo>
                  <a:pt x="0" y="2007079"/>
                </a:moveTo>
                <a:cubicBezTo>
                  <a:pt x="185468" y="1527354"/>
                  <a:pt x="370936" y="1047630"/>
                  <a:pt x="724619" y="713117"/>
                </a:cubicBezTo>
                <a:cubicBezTo>
                  <a:pt x="1078302" y="378604"/>
                  <a:pt x="1600200" y="189302"/>
                  <a:pt x="2122098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자유형 16"/>
          <p:cNvSpPr/>
          <p:nvPr/>
        </p:nvSpPr>
        <p:spPr>
          <a:xfrm>
            <a:off x="2878004" y="2447079"/>
            <a:ext cx="3160233" cy="2880129"/>
          </a:xfrm>
          <a:custGeom>
            <a:avLst/>
            <a:gdLst>
              <a:gd name="connsiteX0" fmla="*/ 0 w 2145102"/>
              <a:gd name="connsiteY0" fmla="*/ 2012830 h 2012830"/>
              <a:gd name="connsiteX1" fmla="*/ 718868 w 2145102"/>
              <a:gd name="connsiteY1" fmla="*/ 764876 h 2012830"/>
              <a:gd name="connsiteX2" fmla="*/ 2145102 w 2145102"/>
              <a:gd name="connsiteY2" fmla="*/ 0 h 2012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5102" h="2012830">
                <a:moveTo>
                  <a:pt x="0" y="2012830"/>
                </a:moveTo>
                <a:cubicBezTo>
                  <a:pt x="180675" y="1556589"/>
                  <a:pt x="361351" y="1100348"/>
                  <a:pt x="718868" y="764876"/>
                </a:cubicBezTo>
                <a:cubicBezTo>
                  <a:pt x="1076385" y="429404"/>
                  <a:pt x="1610743" y="214702"/>
                  <a:pt x="2145102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4966236" y="3890444"/>
            <a:ext cx="255543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82260" y="3745318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OPT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4966236" y="4078182"/>
            <a:ext cx="255543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82260" y="3933056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LRU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7" name="직선 연결선 26"/>
          <p:cNvCxnSpPr/>
          <p:nvPr/>
        </p:nvCxnSpPr>
        <p:spPr>
          <a:xfrm>
            <a:off x="4966688" y="4271201"/>
            <a:ext cx="255543" cy="0"/>
          </a:xfrm>
          <a:prstGeom prst="line">
            <a:avLst/>
          </a:prstGeom>
          <a:ln w="381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82712" y="4126075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Clock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4971987" y="4466977"/>
            <a:ext cx="25554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88011" y="4321851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FIFO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4971987" y="4656206"/>
            <a:ext cx="255543" cy="0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88011" y="4511080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RAND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1" name="직선 연결선 40"/>
          <p:cNvCxnSpPr/>
          <p:nvPr/>
        </p:nvCxnSpPr>
        <p:spPr>
          <a:xfrm>
            <a:off x="2506749" y="5327208"/>
            <a:ext cx="0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2777745" y="5342852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2909755" y="5331300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2772767" y="4941168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2772767" y="4383106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2772767" y="3825044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>
            <a:off x="2772767" y="3266982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2772767" y="2708920"/>
            <a:ext cx="133992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25179" y="2562571"/>
            <a:ext cx="5180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96946" y="3129888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97484" y="3688699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395360" y="4249843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401111" y="4805658"/>
            <a:ext cx="457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20%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6" name="직선 연결선 55"/>
          <p:cNvCxnSpPr/>
          <p:nvPr/>
        </p:nvCxnSpPr>
        <p:spPr>
          <a:xfrm>
            <a:off x="3536390" y="5339579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4163025" y="5339579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>
            <a:off x="4789660" y="5339579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5416295" y="5339579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>
            <a:off x="6042931" y="5339579"/>
            <a:ext cx="0" cy="12542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363950" y="5413083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997524" y="5407332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23449" y="5407722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253411" y="5399764"/>
            <a:ext cx="3321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833496" y="5407332"/>
            <a:ext cx="4058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105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48541" y="2167847"/>
            <a:ext cx="1744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80-20 Workload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9978684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Considering Dirty Pages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hardware </a:t>
            </a:r>
            <a:r>
              <a:rPr lang="en-US" altLang="ko-KR" dirty="0" smtClean="0"/>
              <a:t>includes </a:t>
            </a:r>
            <a:r>
              <a:rPr lang="en-US" altLang="ko-KR" dirty="0"/>
              <a:t>a </a:t>
            </a:r>
            <a:r>
              <a:rPr lang="en-US" altLang="ko-KR" b="1" u="sng" dirty="0"/>
              <a:t>modified bit</a:t>
            </a:r>
            <a:r>
              <a:rPr lang="en-US" altLang="ko-KR" dirty="0"/>
              <a:t> (</a:t>
            </a:r>
            <a:r>
              <a:rPr lang="en-US" altLang="ko-KR" dirty="0" err="1"/>
              <a:t>a.k.a</a:t>
            </a:r>
            <a:r>
              <a:rPr lang="en-US" altLang="ko-KR" dirty="0"/>
              <a:t> </a:t>
            </a:r>
            <a:r>
              <a:rPr lang="en-US" altLang="ko-KR" b="1" u="sng" dirty="0"/>
              <a:t>dirty bit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Page has been </a:t>
            </a:r>
            <a:r>
              <a:rPr lang="en-US" altLang="ko-KR" b="1" u="sng" dirty="0"/>
              <a:t>modified</a:t>
            </a:r>
            <a:r>
              <a:rPr lang="en-US" altLang="ko-KR" dirty="0"/>
              <a:t> and is thus </a:t>
            </a:r>
            <a:r>
              <a:rPr lang="en-US" altLang="ko-KR" b="1" u="sng" dirty="0"/>
              <a:t>dirty</a:t>
            </a:r>
            <a:r>
              <a:rPr lang="en-US" altLang="ko-KR" dirty="0"/>
              <a:t>, it must be written back to disk to evict it.</a:t>
            </a:r>
          </a:p>
          <a:p>
            <a:pPr lvl="1"/>
            <a:r>
              <a:rPr lang="en-US" altLang="ko-KR" dirty="0"/>
              <a:t>Page has not been modified, the eviction is free.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97392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Prefetching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OS </a:t>
            </a:r>
            <a:r>
              <a:rPr lang="en-US" altLang="ko-KR" dirty="0" smtClean="0"/>
              <a:t>guesses </a:t>
            </a:r>
            <a:r>
              <a:rPr lang="en-US" altLang="ko-KR" dirty="0"/>
              <a:t>that a page is about to be used, and thus bring it in ahead of time.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2775883" y="2119021"/>
            <a:ext cx="2989602" cy="1531711"/>
            <a:chOff x="1619672" y="2183759"/>
            <a:chExt cx="4896544" cy="2279301"/>
          </a:xfrm>
        </p:grpSpPr>
        <p:sp>
          <p:nvSpPr>
            <p:cNvPr id="7" name="직사각형 6"/>
            <p:cNvSpPr/>
            <p:nvPr/>
          </p:nvSpPr>
          <p:spPr>
            <a:xfrm rot="5400000">
              <a:off x="3527884" y="944724"/>
              <a:ext cx="1080120" cy="48965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 rot="5400000">
              <a:off x="1452669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 rot="5400000">
              <a:off x="1939610" y="3176972"/>
              <a:ext cx="972108" cy="4320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 rot="5400000">
              <a:off x="2460781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3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 rot="5400000">
              <a:off x="2964837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4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 rot="5400000">
              <a:off x="3468893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5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 rot="5400000">
              <a:off x="5598114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4" name="아래쪽 화살표 13"/>
            <p:cNvSpPr/>
            <p:nvPr/>
          </p:nvSpPr>
          <p:spPr>
            <a:xfrm>
              <a:off x="1823097" y="2463856"/>
              <a:ext cx="216024" cy="432048"/>
            </a:xfrm>
            <a:prstGeom prst="downArrow">
              <a:avLst/>
            </a:prstGeom>
            <a:solidFill>
              <a:srgbClr val="FF0000"/>
            </a:solidFill>
            <a:ln w="9525"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86529" y="2183759"/>
              <a:ext cx="3935297" cy="412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 is brought into memory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39105" y="4005065"/>
              <a:ext cx="2811902" cy="457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Physical Memory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4007" y="3140968"/>
              <a:ext cx="1058778" cy="41219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</a:p>
          </p:txBody>
        </p:sp>
      </p:grpSp>
      <p:sp>
        <p:nvSpPr>
          <p:cNvPr id="18" name="순서도: 자기 디스크 17"/>
          <p:cNvSpPr/>
          <p:nvPr/>
        </p:nvSpPr>
        <p:spPr>
          <a:xfrm>
            <a:off x="3252118" y="4010974"/>
            <a:ext cx="1961348" cy="1152128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63084" y="5163102"/>
            <a:ext cx="107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Secondary</a:t>
            </a:r>
          </a:p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Storage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 rot="5400000">
            <a:off x="3394548" y="4637760"/>
            <a:ext cx="653265" cy="2637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직사각형 24"/>
          <p:cNvSpPr/>
          <p:nvPr/>
        </p:nvSpPr>
        <p:spPr>
          <a:xfrm rot="5400000">
            <a:off x="3658338" y="4637759"/>
            <a:ext cx="653265" cy="2637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직사각형 25"/>
          <p:cNvSpPr/>
          <p:nvPr/>
        </p:nvSpPr>
        <p:spPr>
          <a:xfrm rot="5400000">
            <a:off x="3922127" y="4637760"/>
            <a:ext cx="653265" cy="2637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3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직사각형 26"/>
          <p:cNvSpPr/>
          <p:nvPr/>
        </p:nvSpPr>
        <p:spPr>
          <a:xfrm rot="5400000">
            <a:off x="4185916" y="4637760"/>
            <a:ext cx="653265" cy="2637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4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40302" y="4515030"/>
            <a:ext cx="646441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</p:txBody>
      </p:sp>
      <p:sp>
        <p:nvSpPr>
          <p:cNvPr id="31" name="아래쪽 화살표 30"/>
          <p:cNvSpPr/>
          <p:nvPr/>
        </p:nvSpPr>
        <p:spPr>
          <a:xfrm>
            <a:off x="3630152" y="4139135"/>
            <a:ext cx="131894" cy="290340"/>
          </a:xfrm>
          <a:prstGeom prst="downArrow">
            <a:avLst/>
          </a:prstGeom>
          <a:solidFill>
            <a:srgbClr val="FF0000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2" name="아래쪽 화살표 31"/>
          <p:cNvSpPr/>
          <p:nvPr/>
        </p:nvSpPr>
        <p:spPr>
          <a:xfrm>
            <a:off x="3887544" y="4139135"/>
            <a:ext cx="131894" cy="290340"/>
          </a:xfrm>
          <a:prstGeom prst="downArrow">
            <a:avLst/>
          </a:prstGeom>
          <a:solidFill>
            <a:srgbClr val="FF0000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1728479" y="5733256"/>
            <a:ext cx="5040560" cy="504056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 likely </a:t>
            </a:r>
            <a:r>
              <a:rPr lang="en-US" altLang="ko-KR" sz="1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soon be accessed</a:t>
            </a:r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and</a:t>
            </a:r>
          </a:p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thus should be brought into memory too</a:t>
            </a:r>
          </a:p>
        </p:txBody>
      </p:sp>
    </p:spTree>
    <p:extLst>
      <p:ext uri="{BB962C8B-B14F-4D97-AF65-F5344CB8AC3E}">
        <p14:creationId xmlns:p14="http://schemas.microsoft.com/office/powerpoint/2010/main" val="4164949386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22. Swapping: Policies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28118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Clustering, Grouping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Collect a number of </a:t>
            </a:r>
            <a:r>
              <a:rPr lang="en-US" altLang="ko-KR" dirty="0">
                <a:solidFill>
                  <a:schemeClr val="accent6"/>
                </a:solidFill>
              </a:rPr>
              <a:t>pending writes </a:t>
            </a:r>
            <a:r>
              <a:rPr lang="en-US" altLang="ko-KR" dirty="0"/>
              <a:t>together in memory and write them to disk in </a:t>
            </a:r>
            <a:r>
              <a:rPr lang="en-US" altLang="ko-KR" dirty="0">
                <a:solidFill>
                  <a:schemeClr val="accent6"/>
                </a:solidFill>
              </a:rPr>
              <a:t>one write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Perform a </a:t>
            </a:r>
            <a:r>
              <a:rPr lang="en-US" altLang="ko-KR" b="1" u="sng" dirty="0"/>
              <a:t>single large write</a:t>
            </a:r>
            <a:r>
              <a:rPr lang="en-US" altLang="ko-KR" dirty="0"/>
              <a:t> more efficiently than </a:t>
            </a:r>
            <a:r>
              <a:rPr lang="en-US" altLang="ko-KR" b="1" u="sng" dirty="0"/>
              <a:t>many small ones</a:t>
            </a:r>
            <a:r>
              <a:rPr lang="en-US" altLang="ko-KR" dirty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2802149" y="2643231"/>
            <a:ext cx="2989602" cy="1562838"/>
            <a:chOff x="1619672" y="2065433"/>
            <a:chExt cx="4896544" cy="2325620"/>
          </a:xfrm>
        </p:grpSpPr>
        <p:sp>
          <p:nvSpPr>
            <p:cNvPr id="7" name="직사각형 6"/>
            <p:cNvSpPr/>
            <p:nvPr/>
          </p:nvSpPr>
          <p:spPr>
            <a:xfrm rot="5400000">
              <a:off x="3527884" y="944724"/>
              <a:ext cx="1080120" cy="48965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 rot="5400000">
              <a:off x="1452669" y="3176972"/>
              <a:ext cx="972108" cy="43204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 rot="5400000">
              <a:off x="1939610" y="3176972"/>
              <a:ext cx="972108" cy="43204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 rot="5400000">
              <a:off x="2460781" y="3176972"/>
              <a:ext cx="972108" cy="43204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3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 rot="5400000">
              <a:off x="2964837" y="3176972"/>
              <a:ext cx="972108" cy="43204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4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 rot="5400000">
              <a:off x="3468893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5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 rot="5400000">
              <a:off x="5598114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4" name="아래쪽 화살표 13"/>
            <p:cNvSpPr/>
            <p:nvPr/>
          </p:nvSpPr>
          <p:spPr>
            <a:xfrm>
              <a:off x="2317652" y="2463856"/>
              <a:ext cx="216024" cy="432048"/>
            </a:xfrm>
            <a:prstGeom prst="downArrow">
              <a:avLst/>
            </a:prstGeom>
            <a:solidFill>
              <a:srgbClr val="FF0000"/>
            </a:solidFill>
            <a:ln w="9525"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77947" y="2065433"/>
              <a:ext cx="1988967" cy="412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Pending writes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89351" y="3933058"/>
              <a:ext cx="2811903" cy="457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Physical Memory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4007" y="3140968"/>
              <a:ext cx="1058778" cy="41219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</a:p>
          </p:txBody>
        </p:sp>
        <p:sp>
          <p:nvSpPr>
            <p:cNvPr id="28" name="아래쪽 화살표 27"/>
            <p:cNvSpPr/>
            <p:nvPr/>
          </p:nvSpPr>
          <p:spPr>
            <a:xfrm>
              <a:off x="3342877" y="2463856"/>
              <a:ext cx="216024" cy="432048"/>
            </a:xfrm>
            <a:prstGeom prst="downArrow">
              <a:avLst/>
            </a:prstGeom>
            <a:solidFill>
              <a:srgbClr val="FF0000"/>
            </a:solidFill>
            <a:ln w="9525"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아래쪽 화살표 28"/>
            <p:cNvSpPr/>
            <p:nvPr/>
          </p:nvSpPr>
          <p:spPr>
            <a:xfrm>
              <a:off x="2850228" y="2463856"/>
              <a:ext cx="216024" cy="432048"/>
            </a:xfrm>
            <a:prstGeom prst="downArrow">
              <a:avLst/>
            </a:prstGeom>
            <a:solidFill>
              <a:srgbClr val="FF0000"/>
            </a:solidFill>
            <a:ln w="9525"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아래쪽 화살표 32"/>
            <p:cNvSpPr/>
            <p:nvPr/>
          </p:nvSpPr>
          <p:spPr>
            <a:xfrm>
              <a:off x="1830710" y="2463856"/>
              <a:ext cx="216024" cy="432048"/>
            </a:xfrm>
            <a:prstGeom prst="downArrow">
              <a:avLst/>
            </a:prstGeom>
            <a:solidFill>
              <a:srgbClr val="FF0000"/>
            </a:solidFill>
            <a:ln w="9525"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18" name="순서도: 자기 디스크 17"/>
          <p:cNvSpPr/>
          <p:nvPr/>
        </p:nvSpPr>
        <p:spPr>
          <a:xfrm>
            <a:off x="3307329" y="4337701"/>
            <a:ext cx="1961348" cy="1152128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18295" y="5489829"/>
            <a:ext cx="107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Secondary</a:t>
            </a:r>
          </a:p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Storage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 rot="5400000">
            <a:off x="3449759" y="4964487"/>
            <a:ext cx="653265" cy="2637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 rot="5400000">
            <a:off x="3713549" y="4964486"/>
            <a:ext cx="653265" cy="2637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직사각형 21"/>
          <p:cNvSpPr/>
          <p:nvPr/>
        </p:nvSpPr>
        <p:spPr>
          <a:xfrm rot="5400000">
            <a:off x="3977338" y="4964487"/>
            <a:ext cx="653265" cy="2637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3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직사각형 22"/>
          <p:cNvSpPr/>
          <p:nvPr/>
        </p:nvSpPr>
        <p:spPr>
          <a:xfrm rot="5400000">
            <a:off x="4241127" y="4964487"/>
            <a:ext cx="653265" cy="2637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4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95513" y="4841757"/>
            <a:ext cx="646441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</p:txBody>
      </p:sp>
      <p:cxnSp>
        <p:nvCxnSpPr>
          <p:cNvPr id="35" name="직선 연결선 34"/>
          <p:cNvCxnSpPr/>
          <p:nvPr/>
        </p:nvCxnSpPr>
        <p:spPr>
          <a:xfrm>
            <a:off x="3360197" y="3946681"/>
            <a:ext cx="735868" cy="775063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83850" y="4103840"/>
            <a:ext cx="1421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write in </a:t>
            </a:r>
            <a:r>
              <a:rPr lang="en-US" altLang="ko-KR" sz="1200" dirty="0">
                <a:solidFill>
                  <a:srgbClr val="F79646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one write</a:t>
            </a:r>
            <a:endParaRPr lang="ko-KR" altLang="en-US" sz="1200" dirty="0">
              <a:solidFill>
                <a:srgbClr val="F79646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778202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Thrashing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Memory is </a:t>
            </a:r>
            <a:r>
              <a:rPr lang="en-US" altLang="ko-KR" sz="1800" dirty="0">
                <a:solidFill>
                  <a:schemeClr val="accent6"/>
                </a:solidFill>
              </a:rPr>
              <a:t>oversubscribed</a:t>
            </a:r>
            <a:r>
              <a:rPr lang="en-US" altLang="ko-KR" sz="1800" dirty="0"/>
              <a:t> and the memory demands of the set of running processes </a:t>
            </a:r>
            <a:r>
              <a:rPr lang="en-US" altLang="ko-KR" sz="1800" dirty="0">
                <a:solidFill>
                  <a:schemeClr val="accent6"/>
                </a:solidFill>
              </a:rPr>
              <a:t>exceeds</a:t>
            </a:r>
            <a:r>
              <a:rPr lang="en-US" altLang="ko-KR" sz="1800" dirty="0"/>
              <a:t> the available physical memory.</a:t>
            </a:r>
          </a:p>
          <a:p>
            <a:pPr lvl="1"/>
            <a:r>
              <a:rPr lang="en-US" altLang="ko-KR" sz="1600" dirty="0"/>
              <a:t>Decide not to run a subset of processes.</a:t>
            </a:r>
          </a:p>
          <a:p>
            <a:pPr lvl="1"/>
            <a:r>
              <a:rPr lang="en-US" altLang="ko-KR" sz="1600" dirty="0"/>
              <a:t>Reduced set of processes working sets fit in memory.</a:t>
            </a:r>
          </a:p>
          <a:p>
            <a:pPr lvl="1"/>
            <a:endParaRPr lang="en-US" altLang="ko-KR" sz="1600" dirty="0"/>
          </a:p>
          <a:p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3167760" y="3212976"/>
            <a:ext cx="0" cy="2016224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3167760" y="5229200"/>
            <a:ext cx="2664296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자유형 13"/>
          <p:cNvSpPr/>
          <p:nvPr/>
        </p:nvSpPr>
        <p:spPr>
          <a:xfrm>
            <a:off x="3455792" y="4272779"/>
            <a:ext cx="1857555" cy="959071"/>
          </a:xfrm>
          <a:custGeom>
            <a:avLst/>
            <a:gdLst>
              <a:gd name="connsiteX0" fmla="*/ 0 w 1857555"/>
              <a:gd name="connsiteY0" fmla="*/ 959071 h 959071"/>
              <a:gd name="connsiteX1" fmla="*/ 414068 w 1857555"/>
              <a:gd name="connsiteY1" fmla="*/ 498995 h 959071"/>
              <a:gd name="connsiteX2" fmla="*/ 1541253 w 1857555"/>
              <a:gd name="connsiteY2" fmla="*/ 4414 h 959071"/>
              <a:gd name="connsiteX3" fmla="*/ 1587260 w 1857555"/>
              <a:gd name="connsiteY3" fmla="*/ 798044 h 959071"/>
              <a:gd name="connsiteX4" fmla="*/ 1857555 w 1857555"/>
              <a:gd name="connsiteY4" fmla="*/ 947569 h 959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555" h="959071">
                <a:moveTo>
                  <a:pt x="0" y="959071"/>
                </a:moveTo>
                <a:cubicBezTo>
                  <a:pt x="78596" y="808587"/>
                  <a:pt x="157193" y="658104"/>
                  <a:pt x="414068" y="498995"/>
                </a:cubicBezTo>
                <a:cubicBezTo>
                  <a:pt x="670943" y="339886"/>
                  <a:pt x="1345721" y="-45428"/>
                  <a:pt x="1541253" y="4414"/>
                </a:cubicBezTo>
                <a:cubicBezTo>
                  <a:pt x="1736785" y="54255"/>
                  <a:pt x="1534543" y="640851"/>
                  <a:pt x="1587260" y="798044"/>
                </a:cubicBezTo>
                <a:cubicBezTo>
                  <a:pt x="1639977" y="955236"/>
                  <a:pt x="1748766" y="951402"/>
                  <a:pt x="1857555" y="94756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5039968" y="4005064"/>
            <a:ext cx="0" cy="288032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5616032" y="4005064"/>
            <a:ext cx="0" cy="288032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5039968" y="4149080"/>
            <a:ext cx="576064" cy="0"/>
          </a:xfrm>
          <a:prstGeom prst="line">
            <a:avLst/>
          </a:prstGeom>
          <a:ln w="12700">
            <a:solidFill>
              <a:srgbClr val="FF0000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18956" y="377706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Trashing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03664" y="3140967"/>
            <a:ext cx="8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Utilization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86675" y="5229200"/>
            <a:ext cx="2257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Degree of multiprogramming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6911355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Swapping: use part of disk as memory</a:t>
            </a:r>
          </a:p>
          <a:p>
            <a:r>
              <a:rPr lang="en-US" dirty="0" smtClean="0"/>
              <a:t>LRU, LFU, RANDOM, FIFO</a:t>
            </a:r>
          </a:p>
          <a:p>
            <a:r>
              <a:rPr lang="en-US" dirty="0" smtClean="0"/>
              <a:t>Approximation to LRU: Clock</a:t>
            </a:r>
          </a:p>
          <a:p>
            <a:r>
              <a:rPr lang="en-US" dirty="0" smtClean="0"/>
              <a:t>Making the disk IO in larger unit</a:t>
            </a:r>
          </a:p>
          <a:p>
            <a:pPr lvl="1"/>
            <a:r>
              <a:rPr lang="en-US" dirty="0" smtClean="0"/>
              <a:t>Clustering</a:t>
            </a:r>
          </a:p>
          <a:p>
            <a:pPr lvl="1"/>
            <a:r>
              <a:rPr lang="en-US" dirty="0" smtClean="0"/>
              <a:t>Grouping</a:t>
            </a:r>
          </a:p>
          <a:p>
            <a:pPr lvl="1"/>
            <a:r>
              <a:rPr lang="en-US" smtClean="0"/>
              <a:t>prefetching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96660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Goal of Cache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minimize the number of cache misses.</a:t>
            </a:r>
          </a:p>
          <a:p>
            <a:r>
              <a:rPr lang="en-US" altLang="ko-KR" dirty="0"/>
              <a:t>the </a:t>
            </a:r>
            <a:r>
              <a:rPr lang="en-US" altLang="ko-KR" i="1" dirty="0"/>
              <a:t>average memory access time(AMAT)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직사각형 5"/>
              <p:cNvSpPr/>
              <p:nvPr/>
            </p:nvSpPr>
            <p:spPr>
              <a:xfrm>
                <a:off x="2627784" y="2633935"/>
                <a:ext cx="3816424" cy="46166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𝐴𝑀𝐴𝑇</m:t>
                      </m:r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</m:t>
                      </m:r>
                      <m:d>
                        <m:d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맑은 고딕" pitchFamily="50" charset="-127"/>
                              <a:cs typeface="Courier New" pitchFamily="49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1600" i="1" smtClean="0">
                                  <a:solidFill>
                                    <a:prstClr val="black"/>
                                  </a:solidFill>
                                  <a:latin typeface="Cambria Math" charset="0"/>
                                  <a:ea typeface="맑은 고딕" pitchFamily="50" charset="-127"/>
                                  <a:cs typeface="Courier New" pitchFamily="49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맑은 고딕" pitchFamily="50" charset="-127"/>
                                  <a:cs typeface="Courier New" pitchFamily="49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맑은 고딕" pitchFamily="50" charset="-127"/>
                                  <a:cs typeface="Courier New" pitchFamily="49" charset="0"/>
                                </a:rPr>
                                <m:t>𝐻𝑖𝑡</m:t>
                              </m:r>
                            </m:sub>
                          </m:sSub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맑은 고딕" pitchFamily="50" charset="-127"/>
                              <a:cs typeface="Courier New" pitchFamily="49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altLang="ko-KR" sz="1600" i="1" smtClean="0">
                                  <a:solidFill>
                                    <a:prstClr val="black"/>
                                  </a:solidFill>
                                  <a:latin typeface="Cambria Math" charset="0"/>
                                  <a:ea typeface="맑은 고딕" pitchFamily="50" charset="-127"/>
                                  <a:cs typeface="Courier New" pitchFamily="49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맑은 고딕" pitchFamily="50" charset="-127"/>
                                  <a:cs typeface="Courier New" pitchFamily="49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ko-KR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맑은 고딕" pitchFamily="50" charset="-127"/>
                                  <a:cs typeface="Courier New" pitchFamily="49" charset="0"/>
                                </a:rPr>
                                <m:t>𝑀</m:t>
                              </m:r>
                            </m:sub>
                          </m:sSub>
                        </m:e>
                      </m:d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+(</m:t>
                      </m:r>
                      <m:sSub>
                        <m:sSub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맑은 고딕" pitchFamily="50" charset="-127"/>
                              <a:cs typeface="Courier New" pitchFamily="49" charset="0"/>
                            </a:rPr>
                          </m:ctrlPr>
                        </m:sSubPr>
                        <m:e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맑은 고딕" pitchFamily="50" charset="-127"/>
                              <a:cs typeface="Courier New" pitchFamily="49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맑은 고딕" pitchFamily="50" charset="-127"/>
                              <a:cs typeface="Courier New" pitchFamily="49" charset="0"/>
                            </a:rPr>
                            <m:t>𝑀𝑖𝑠𝑠</m:t>
                          </m:r>
                        </m:sub>
                      </m:sSub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∗</m:t>
                      </m:r>
                      <m:sSub>
                        <m:sSub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맑은 고딕" pitchFamily="50" charset="-127"/>
                              <a:cs typeface="Courier New" pitchFamily="49" charset="0"/>
                            </a:rPr>
                          </m:ctrlPr>
                        </m:sSubPr>
                        <m:e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맑은 고딕" pitchFamily="50" charset="-127"/>
                              <a:cs typeface="Courier New" pitchFamily="49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맑은 고딕" pitchFamily="50" charset="-127"/>
                              <a:cs typeface="Courier New" pitchFamily="49" charset="0"/>
                            </a:rPr>
                            <m:t>𝐷</m:t>
                          </m:r>
                        </m:sub>
                      </m:sSub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)</m:t>
                      </m:r>
                    </m:oMath>
                  </m:oMathPara>
                </a14:m>
                <a:endParaRPr lang="en-US" altLang="ko-KR" sz="16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6" name="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633935"/>
                <a:ext cx="3816424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2346260"/>
                  </p:ext>
                </p:extLst>
              </p:nvPr>
            </p:nvGraphicFramePr>
            <p:xfrm>
              <a:off x="1007319" y="3762401"/>
              <a:ext cx="7200800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5874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592492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</a:tblGrid>
                  <a:tr h="144016"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 err="1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Argue</a:t>
                          </a:r>
                          <a:r>
                            <a:rPr lang="en-US" altLang="ko-KR" sz="1600" baseline="0" dirty="0" err="1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ment</a:t>
                          </a:r>
                          <a:endParaRPr lang="ko-KR" altLang="en-US" sz="1600" dirty="0">
                            <a:solidFill>
                              <a:schemeClr val="bg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Meaning</a:t>
                          </a:r>
                          <a:endParaRPr lang="ko-KR" altLang="en-US" sz="1600" dirty="0">
                            <a:solidFill>
                              <a:schemeClr val="bg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127248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 charset="0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  <m:t>𝑀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latin typeface="맑은 고딕" pitchFamily="50" charset="-127"/>
                              <a:ea typeface="맑은 고딕" pitchFamily="50" charset="-127"/>
                            </a:rPr>
                            <a:t>The</a:t>
                          </a:r>
                          <a:r>
                            <a:rPr lang="en-US" altLang="ko-KR" sz="1600" baseline="0" dirty="0">
                              <a:latin typeface="맑은 고딕" pitchFamily="50" charset="-127"/>
                              <a:ea typeface="맑은 고딕" pitchFamily="50" charset="-127"/>
                            </a:rPr>
                            <a:t> cost of accessing memory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 charset="0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  <m:t>𝐷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latin typeface="맑은 고딕" pitchFamily="50" charset="-127"/>
                              <a:ea typeface="맑은 고딕" pitchFamily="50" charset="-127"/>
                            </a:rPr>
                            <a:t>The cost of accessing disk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6572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 charset="0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  <m:t>𝐻𝑖𝑡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latin typeface="맑은 고딕" pitchFamily="50" charset="-127"/>
                              <a:ea typeface="맑은 고딕" pitchFamily="50" charset="-127"/>
                            </a:rPr>
                            <a:t>The probability</a:t>
                          </a:r>
                          <a:r>
                            <a:rPr lang="en-US" altLang="ko-KR" sz="1600" baseline="0" dirty="0">
                              <a:latin typeface="맑은 고딕" pitchFamily="50" charset="-127"/>
                              <a:ea typeface="맑은 고딕" pitchFamily="50" charset="-127"/>
                            </a:rPr>
                            <a:t> of finding the data item in the cache(a hit)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148952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 charset="0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ko-KR" sz="1600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맑은 고딕" pitchFamily="50" charset="-127"/>
                                        <a:cs typeface="Courier New" pitchFamily="49" charset="0"/>
                                      </a:rPr>
                                      <m:t>𝑀𝑖𝑠𝑠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latin typeface="맑은 고딕" pitchFamily="50" charset="-127"/>
                              <a:ea typeface="맑은 고딕" pitchFamily="50" charset="-127"/>
                            </a:rPr>
                            <a:t>The probability</a:t>
                          </a:r>
                          <a:r>
                            <a:rPr lang="en-US" altLang="ko-KR" sz="1600" baseline="0" dirty="0">
                              <a:latin typeface="맑은 고딕" pitchFamily="50" charset="-127"/>
                              <a:ea typeface="맑은 고딕" pitchFamily="50" charset="-127"/>
                            </a:rPr>
                            <a:t> of not finding the data in the cache(a miss)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2346260"/>
                  </p:ext>
                </p:extLst>
              </p:nvPr>
            </p:nvGraphicFramePr>
            <p:xfrm>
              <a:off x="1007319" y="3762401"/>
              <a:ext cx="7200800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587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9249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 err="1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Argue</a:t>
                          </a:r>
                          <a:r>
                            <a:rPr lang="en-US" altLang="ko-KR" sz="1600" baseline="0" dirty="0" err="1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ment</a:t>
                          </a:r>
                          <a:endParaRPr lang="ko-KR" altLang="en-US" sz="1600" dirty="0">
                            <a:solidFill>
                              <a:schemeClr val="bg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Meaning</a:t>
                          </a:r>
                          <a:endParaRPr lang="ko-KR" altLang="en-US" sz="1600" dirty="0">
                            <a:solidFill>
                              <a:schemeClr val="bg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90" t="-111538" r="-462376" b="-32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latin typeface="맑은 고딕" pitchFamily="50" charset="-127"/>
                              <a:ea typeface="맑은 고딕" pitchFamily="50" charset="-127"/>
                            </a:rPr>
                            <a:t>The</a:t>
                          </a:r>
                          <a:r>
                            <a:rPr lang="en-US" altLang="ko-KR" sz="1600" baseline="0" dirty="0">
                              <a:latin typeface="맑은 고딕" pitchFamily="50" charset="-127"/>
                              <a:ea typeface="맑은 고딕" pitchFamily="50" charset="-127"/>
                            </a:rPr>
                            <a:t> cost of accessing memory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90" t="-203704" r="-462376" b="-2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latin typeface="맑은 고딕" pitchFamily="50" charset="-127"/>
                              <a:ea typeface="맑은 고딕" pitchFamily="50" charset="-127"/>
                            </a:rPr>
                            <a:t>The cost of accessing disk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90" t="-315385" r="-462376" b="-1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latin typeface="맑은 고딕" pitchFamily="50" charset="-127"/>
                              <a:ea typeface="맑은 고딕" pitchFamily="50" charset="-127"/>
                            </a:rPr>
                            <a:t>The probability</a:t>
                          </a:r>
                          <a:r>
                            <a:rPr lang="en-US" altLang="ko-KR" sz="1600" baseline="0" dirty="0">
                              <a:latin typeface="맑은 고딕" pitchFamily="50" charset="-127"/>
                              <a:ea typeface="맑은 고딕" pitchFamily="50" charset="-127"/>
                            </a:rPr>
                            <a:t> of finding the data item in the cache(a hit)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90" t="-400000" r="-462376" b="-18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600" dirty="0">
                              <a:latin typeface="맑은 고딕" pitchFamily="50" charset="-127"/>
                              <a:ea typeface="맑은 고딕" pitchFamily="50" charset="-127"/>
                            </a:rPr>
                            <a:t>The probability</a:t>
                          </a:r>
                          <a:r>
                            <a:rPr lang="en-US" altLang="ko-KR" sz="1600" baseline="0" dirty="0">
                              <a:latin typeface="맑은 고딕" pitchFamily="50" charset="-127"/>
                              <a:ea typeface="맑은 고딕" pitchFamily="50" charset="-127"/>
                            </a:rPr>
                            <a:t> of not finding the data in the cache(a miss)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93599352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Optimal Replacement Policy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Lead </a:t>
            </a:r>
            <a:r>
              <a:rPr lang="en-US" altLang="ko-KR" dirty="0"/>
              <a:t>to the fewest number of misses </a:t>
            </a:r>
            <a:r>
              <a:rPr lang="en-US" altLang="ko-KR" dirty="0" smtClean="0"/>
              <a:t>overall.</a:t>
            </a:r>
            <a:endParaRPr lang="en-US" altLang="ko-KR" dirty="0"/>
          </a:p>
          <a:p>
            <a:pPr lvl="1"/>
            <a:r>
              <a:rPr lang="en-US" altLang="ko-KR" dirty="0" smtClean="0"/>
              <a:t>Replace </a:t>
            </a:r>
            <a:r>
              <a:rPr lang="en-US" altLang="ko-KR" dirty="0"/>
              <a:t>the page that will be accessed </a:t>
            </a:r>
            <a:r>
              <a:rPr lang="en-US" altLang="ko-KR" u="sng" dirty="0"/>
              <a:t>furthest in the </a:t>
            </a:r>
            <a:r>
              <a:rPr lang="en-US" altLang="ko-KR" u="sng" dirty="0" smtClean="0"/>
              <a:t>future.</a:t>
            </a:r>
            <a:endParaRPr lang="en-US" altLang="ko-KR" u="sng" dirty="0"/>
          </a:p>
          <a:p>
            <a:pPr lvl="1"/>
            <a:r>
              <a:rPr lang="en-US" altLang="ko-KR" dirty="0" smtClean="0"/>
              <a:t>Result </a:t>
            </a:r>
            <a:r>
              <a:rPr lang="en-US" altLang="ko-KR" dirty="0"/>
              <a:t>in the </a:t>
            </a:r>
            <a:r>
              <a:rPr lang="en-US" altLang="ko-KR" dirty="0">
                <a:solidFill>
                  <a:schemeClr val="accent6"/>
                </a:solidFill>
              </a:rPr>
              <a:t>fewest-possible</a:t>
            </a:r>
            <a:r>
              <a:rPr lang="en-US" altLang="ko-KR" dirty="0"/>
              <a:t> cache </a:t>
            </a:r>
            <a:r>
              <a:rPr lang="en-US" altLang="ko-KR" dirty="0" smtClean="0"/>
              <a:t>misses.</a:t>
            </a:r>
            <a:endParaRPr lang="en-US" altLang="ko-KR" dirty="0"/>
          </a:p>
          <a:p>
            <a:r>
              <a:rPr lang="en-US" altLang="ko-KR" dirty="0"/>
              <a:t>Serve only as a comparison point, to know how close we are to </a:t>
            </a:r>
            <a:r>
              <a:rPr lang="en-US" altLang="ko-KR" dirty="0">
                <a:solidFill>
                  <a:schemeClr val="accent6"/>
                </a:solidFill>
              </a:rPr>
              <a:t>perfect.</a:t>
            </a:r>
            <a:endParaRPr lang="ko-KR" altLang="en-US" dirty="0">
              <a:solidFill>
                <a:schemeClr val="accent6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94737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Tracing the Optimal Policy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2195736" y="861601"/>
            <a:ext cx="4608512" cy="1008113"/>
            <a:chOff x="1187624" y="2749451"/>
            <a:chExt cx="4608512" cy="1008113"/>
          </a:xfrm>
        </p:grpSpPr>
        <p:sp>
          <p:nvSpPr>
            <p:cNvPr id="7" name="모서리가 둥근 직사각형 6"/>
            <p:cNvSpPr/>
            <p:nvPr/>
          </p:nvSpPr>
          <p:spPr>
            <a:xfrm>
              <a:off x="1187624" y="2898156"/>
              <a:ext cx="4608512" cy="859408"/>
            </a:xfrm>
            <a:prstGeom prst="roundRect">
              <a:avLst>
                <a:gd name="adj" fmla="val 555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                                                                          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50948" y="2749451"/>
              <a:ext cx="1924907" cy="307777"/>
            </a:xfrm>
            <a:prstGeom prst="rect">
              <a:avLst/>
            </a:prstGeom>
            <a:solidFill>
              <a:schemeClr val="bg1"/>
            </a:solidFill>
            <a:effectLst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Reference Row</a:t>
              </a: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350925" y="3158583"/>
              <a:ext cx="433753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730104" y="3158583"/>
              <a:ext cx="433753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109283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492800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2876317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3259834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643351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026868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410385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4793902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177419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</p:grp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87157"/>
              </p:ext>
            </p:extLst>
          </p:nvPr>
        </p:nvGraphicFramePr>
        <p:xfrm>
          <a:off x="1966711" y="2018789"/>
          <a:ext cx="504056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Access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Hit/Miss?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Evict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Resulting Cache State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21" name="모서리가 둥근 직사각형 20"/>
          <p:cNvSpPr/>
          <p:nvPr/>
        </p:nvSpPr>
        <p:spPr>
          <a:xfrm>
            <a:off x="5047541" y="5805264"/>
            <a:ext cx="2476787" cy="504056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Future is not known.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모서리가 둥근 직사각형 21"/>
              <p:cNvSpPr/>
              <p:nvPr/>
            </p:nvSpPr>
            <p:spPr>
              <a:xfrm>
                <a:off x="1031687" y="5805264"/>
                <a:ext cx="4260393" cy="504056"/>
              </a:xfrm>
              <a:prstGeom prst="roundRect">
                <a:avLst/>
              </a:prstGeom>
              <a:noFill/>
              <a:ln w="15875"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:r>
                  <a:rPr lang="en-US" altLang="ko-KR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Hit rate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solidFill>
                              <a:prstClr val="black"/>
                            </a:solidFill>
                            <a:latin typeface="Cambria Math" charset="0"/>
                            <a:ea typeface="맑은 고딕" pitchFamily="50" charset="-127"/>
                            <a:cs typeface="Courier New" pitchFamily="49" charset="0"/>
                          </a:rPr>
                        </m:ctrlPr>
                      </m:fPr>
                      <m:num>
                        <m:r>
                          <a:rPr lang="en-US" altLang="ko-KR" i="1" smtClean="0">
                            <a:solidFill>
                              <a:prstClr val="black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𝐻𝑖𝑡𝑠</m:t>
                        </m:r>
                      </m:num>
                      <m:den>
                        <m:r>
                          <a:rPr lang="en-US" altLang="ko-KR" i="1" smtClean="0">
                            <a:solidFill>
                              <a:prstClr val="black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𝐻𝑖𝑡𝑠</m:t>
                        </m:r>
                        <m:r>
                          <a:rPr lang="en-US" altLang="ko-KR" i="1" smtClean="0">
                            <a:solidFill>
                              <a:prstClr val="black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+</m:t>
                        </m:r>
                        <m:r>
                          <a:rPr lang="en-US" altLang="ko-KR" i="1" smtClean="0">
                            <a:solidFill>
                              <a:prstClr val="black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𝑀𝑖𝑠𝑠𝑒𝑠</m:t>
                        </m:r>
                      </m:den>
                    </m:f>
                    <m:r>
                      <a:rPr lang="en-US" altLang="ko-KR" i="1" smtClean="0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=</m:t>
                    </m:r>
                    <m:r>
                      <a:rPr lang="en-US" altLang="ko-KR" b="1" i="1" smtClean="0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𝟓𝟒</m:t>
                    </m:r>
                    <m:r>
                      <a:rPr lang="en-US" altLang="ko-KR" b="1" i="1" smtClean="0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.</m:t>
                    </m:r>
                    <m:r>
                      <a:rPr lang="en-US" altLang="ko-KR" b="1" i="1" smtClean="0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𝟔</m:t>
                    </m:r>
                    <m:r>
                      <a:rPr lang="en-US" altLang="ko-KR" b="1" i="1" smtClean="0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%</m:t>
                    </m:r>
                  </m:oMath>
                </a14:m>
                <a:endParaRPr lang="en-US" altLang="ko-KR" b="1" dirty="0">
                  <a:solidFill>
                    <a:srgbClr val="C00000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22" name="모서리가 둥근 직사각형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687" y="5805264"/>
                <a:ext cx="4260393" cy="504056"/>
              </a:xfrm>
              <a:prstGeom prst="roundRect">
                <a:avLst/>
              </a:prstGeom>
              <a:blipFill rotWithShape="1">
                <a:blip r:embed="rId2"/>
                <a:stretch>
                  <a:fillRect b="-3614"/>
                </a:stretch>
              </a:blipFill>
              <a:ln w="15875">
                <a:noFill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293151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Simple Policy: FIFO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Pages were placed in a queue when they enter the system.</a:t>
            </a:r>
          </a:p>
          <a:p>
            <a:r>
              <a:rPr lang="en-US" altLang="ko-KR" dirty="0"/>
              <a:t>When a replacement occurs, the page on the tail of the queue(the “</a:t>
            </a:r>
            <a:r>
              <a:rPr lang="en-US" altLang="ko-KR" b="1" u="sng" dirty="0"/>
              <a:t>First-in</a:t>
            </a:r>
            <a:r>
              <a:rPr lang="en-US" altLang="ko-KR" dirty="0"/>
              <a:t>” pages) is evicted.</a:t>
            </a:r>
          </a:p>
          <a:p>
            <a:pPr lvl="1"/>
            <a:r>
              <a:rPr lang="en-US" altLang="ko-KR" dirty="0"/>
              <a:t>It is simple to implement, but can’t determine the importance of blocks.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04351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Tracing the </a:t>
            </a:r>
            <a:r>
              <a:rPr lang="en-US" altLang="ko-KR" dirty="0" smtClean="0"/>
              <a:t>FIFO </a:t>
            </a:r>
            <a:r>
              <a:rPr lang="en-US" altLang="ko-KR" dirty="0"/>
              <a:t>Policy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2195736" y="861601"/>
            <a:ext cx="4608512" cy="1008113"/>
            <a:chOff x="1187624" y="2749451"/>
            <a:chExt cx="4608512" cy="1008113"/>
          </a:xfrm>
        </p:grpSpPr>
        <p:sp>
          <p:nvSpPr>
            <p:cNvPr id="7" name="모서리가 둥근 직사각형 6"/>
            <p:cNvSpPr/>
            <p:nvPr/>
          </p:nvSpPr>
          <p:spPr>
            <a:xfrm>
              <a:off x="1187624" y="2898156"/>
              <a:ext cx="4608512" cy="859408"/>
            </a:xfrm>
            <a:prstGeom prst="roundRect">
              <a:avLst>
                <a:gd name="adj" fmla="val 555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                                                                          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50948" y="2749451"/>
              <a:ext cx="1924907" cy="307777"/>
            </a:xfrm>
            <a:prstGeom prst="rect">
              <a:avLst/>
            </a:prstGeom>
            <a:solidFill>
              <a:schemeClr val="bg1"/>
            </a:solidFill>
            <a:effectLst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Reference Row</a:t>
              </a: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350925" y="3158583"/>
              <a:ext cx="433753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730104" y="3158583"/>
              <a:ext cx="433753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109283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492800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2876317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3259834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643351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026868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410385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4793902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177419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</p:grp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139336"/>
              </p:ext>
            </p:extLst>
          </p:nvPr>
        </p:nvGraphicFramePr>
        <p:xfrm>
          <a:off x="1966711" y="2018789"/>
          <a:ext cx="504056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Access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Hit/Miss?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Evict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Resulting Cache State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1,2,3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2,3,0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2,3,0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3,0,1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21" name="모서리가 둥근 직사각형 20"/>
          <p:cNvSpPr/>
          <p:nvPr/>
        </p:nvSpPr>
        <p:spPr>
          <a:xfrm>
            <a:off x="4086884" y="5805264"/>
            <a:ext cx="4877604" cy="576064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Even though page 0 had been accessed a number of times, </a:t>
            </a:r>
            <a:r>
              <a:rPr lang="en-US" altLang="ko-KR" sz="14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FIFO still kicks it out.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모서리가 둥근 직사각형 21"/>
              <p:cNvSpPr/>
              <p:nvPr/>
            </p:nvSpPr>
            <p:spPr>
              <a:xfrm>
                <a:off x="311607" y="5805264"/>
                <a:ext cx="4260393" cy="504056"/>
              </a:xfrm>
              <a:prstGeom prst="roundRect">
                <a:avLst/>
              </a:prstGeom>
              <a:noFill/>
              <a:ln w="15875"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:r>
                  <a:rPr lang="en-US" altLang="ko-KR" sz="16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Hit rate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600" i="1">
                            <a:solidFill>
                              <a:prstClr val="black"/>
                            </a:solidFill>
                            <a:latin typeface="Cambria Math" charset="0"/>
                            <a:ea typeface="맑은 고딕" pitchFamily="50" charset="-127"/>
                            <a:cs typeface="Courier New" pitchFamily="49" charset="0"/>
                          </a:rPr>
                        </m:ctrlPr>
                      </m:fPr>
                      <m:num>
                        <m:r>
                          <a:rPr lang="en-US" altLang="ko-KR" sz="1600" i="1">
                            <a:solidFill>
                              <a:prstClr val="black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𝐻𝑖𝑡𝑠</m:t>
                        </m:r>
                      </m:num>
                      <m:den>
                        <m:r>
                          <a:rPr lang="en-US" altLang="ko-KR" sz="1600" i="1">
                            <a:solidFill>
                              <a:prstClr val="black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𝐻𝑖𝑡𝑠</m:t>
                        </m:r>
                        <m:r>
                          <a:rPr lang="en-US" altLang="ko-KR" sz="1600" i="1">
                            <a:solidFill>
                              <a:prstClr val="black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+</m:t>
                        </m:r>
                        <m:r>
                          <a:rPr lang="en-US" altLang="ko-KR" sz="1600" i="1">
                            <a:solidFill>
                              <a:prstClr val="black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𝑀𝑖𝑠𝑠𝑒𝑠</m:t>
                        </m:r>
                      </m:den>
                    </m:f>
                    <m:r>
                      <a:rPr lang="en-US" altLang="ko-KR" sz="1600" i="1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=</m:t>
                    </m:r>
                    <m:r>
                      <a:rPr lang="en-US" altLang="ko-KR" sz="1600" b="1" i="1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𝟑𝟔</m:t>
                    </m:r>
                    <m:r>
                      <a:rPr lang="en-US" altLang="ko-KR" sz="1600" b="1" i="1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.</m:t>
                    </m:r>
                    <m:r>
                      <a:rPr lang="en-US" altLang="ko-KR" sz="1600" b="1" i="1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𝟒</m:t>
                    </m:r>
                    <m:r>
                      <a:rPr lang="en-US" altLang="ko-KR" sz="1600" b="1" i="1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%</m:t>
                    </m:r>
                  </m:oMath>
                </a14:m>
                <a:endParaRPr lang="en-US" altLang="ko-KR" sz="1600" b="1" dirty="0">
                  <a:solidFill>
                    <a:srgbClr val="C00000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22" name="모서리가 둥근 직사각형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07" y="5805264"/>
                <a:ext cx="4260393" cy="504056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5875">
                <a:noFill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455768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BELADY’S</a:t>
            </a:r>
            <a:r>
              <a:rPr lang="en-US" altLang="ko-KR" dirty="0"/>
              <a:t> ANOMALY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would expect the cache hit rate to </a:t>
            </a:r>
            <a:r>
              <a:rPr lang="en-US" altLang="ko-KR" dirty="0">
                <a:solidFill>
                  <a:schemeClr val="accent6"/>
                </a:solidFill>
              </a:rPr>
              <a:t>increase</a:t>
            </a:r>
            <a:r>
              <a:rPr lang="en-US" altLang="ko-KR" dirty="0"/>
              <a:t> when the cache gets larger. But in this case, with FIFO, it gets worse.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차트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044170"/>
              </p:ext>
            </p:extLst>
          </p:nvPr>
        </p:nvGraphicFramePr>
        <p:xfrm>
          <a:off x="2385942" y="32129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그룹 6"/>
          <p:cNvGrpSpPr/>
          <p:nvPr/>
        </p:nvGrpSpPr>
        <p:grpSpPr>
          <a:xfrm>
            <a:off x="2303954" y="2060848"/>
            <a:ext cx="4834515" cy="1007761"/>
            <a:chOff x="1187623" y="2749451"/>
            <a:chExt cx="4834515" cy="1007761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1187623" y="2897804"/>
              <a:ext cx="4834515" cy="859408"/>
            </a:xfrm>
            <a:prstGeom prst="roundRect">
              <a:avLst>
                <a:gd name="adj" fmla="val 555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                                                                          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50948" y="2749451"/>
              <a:ext cx="1924907" cy="307777"/>
            </a:xfrm>
            <a:prstGeom prst="rect">
              <a:avLst/>
            </a:prstGeom>
            <a:solidFill>
              <a:schemeClr val="bg1"/>
            </a:solidFill>
            <a:effectLst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Reference Row</a:t>
              </a: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350925" y="3158583"/>
              <a:ext cx="433753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730104" y="3158583"/>
              <a:ext cx="433753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109283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2492800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4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2876317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259834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643351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5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026868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4410385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4793902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5177419" y="3158583"/>
              <a:ext cx="438091" cy="338554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4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</p:grpSp>
      <p:sp>
        <p:nvSpPr>
          <p:cNvPr id="21" name="직사각형 20"/>
          <p:cNvSpPr/>
          <p:nvPr/>
        </p:nvSpPr>
        <p:spPr>
          <a:xfrm>
            <a:off x="6641071" y="2474124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5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609172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Another Simple Policy: Random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Picks a random page to replace under memory pressure.</a:t>
            </a:r>
          </a:p>
          <a:p>
            <a:pPr lvl="1"/>
            <a:r>
              <a:rPr lang="en-US" altLang="ko-KR" dirty="0"/>
              <a:t>It doesn’t really try to be too intelligent in picking which blocks to evict.</a:t>
            </a:r>
          </a:p>
          <a:p>
            <a:pPr lvl="1"/>
            <a:r>
              <a:rPr lang="en-US" altLang="ko-KR" dirty="0"/>
              <a:t>Random does depends entirely upon how lucky </a:t>
            </a:r>
            <a:r>
              <a:rPr lang="en-US" altLang="ko-KR" u="sng" dirty="0"/>
              <a:t>Random</a:t>
            </a:r>
            <a:r>
              <a:rPr lang="en-US" altLang="ko-KR" dirty="0"/>
              <a:t> gets in its choice.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757491"/>
              </p:ext>
            </p:extLst>
          </p:nvPr>
        </p:nvGraphicFramePr>
        <p:xfrm>
          <a:off x="1907704" y="2492896"/>
          <a:ext cx="504056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Access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Hit/Miss?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Evict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Resulting Cache State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724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0,1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0,1,2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1,2,3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2,3,0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2,3,0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Miss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2,0,1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2,0,1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39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Hit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2,0,1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390560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1"/>
          </a:solidFill>
        </a:ln>
        <a:effectLst>
          <a:outerShdw sx="1000" sy="1000" rotWithShape="0">
            <a:srgbClr val="000000"/>
          </a:outerShdw>
        </a:effectLst>
      </a:spPr>
      <a:bodyPr wrap="square" lIns="252000" rtlCol="0" anchor="ctr">
        <a:spAutoFit/>
      </a:bodyPr>
      <a:lstStyle>
        <a:defPPr algn="ctr">
          <a:defRPr sz="1600" dirty="0" smtClean="0">
            <a:solidFill>
              <a:prstClr val="black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109980</TotalTime>
  <Words>1386</Words>
  <Application>Microsoft Macintosh PowerPoint</Application>
  <PresentationFormat>On-screen Show (4:3)</PresentationFormat>
  <Paragraphs>484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Adobe Arabic</vt:lpstr>
      <vt:lpstr>Adobe 고딕 Std B</vt:lpstr>
      <vt:lpstr>Cambria Math</vt:lpstr>
      <vt:lpstr>Courier New</vt:lpstr>
      <vt:lpstr>HY견고딕</vt:lpstr>
      <vt:lpstr>Wingdings</vt:lpstr>
      <vt:lpstr>굴림</vt:lpstr>
      <vt:lpstr>맑은 고딕</vt:lpstr>
      <vt:lpstr>Arial</vt:lpstr>
      <vt:lpstr>양식_공청회_발표자료-총괄-양식</vt:lpstr>
      <vt:lpstr>1_양식_공청회_발표자료-총괄-양식</vt:lpstr>
      <vt:lpstr>Operating Systems </vt:lpstr>
      <vt:lpstr>PowerPoint Presentation</vt:lpstr>
      <vt:lpstr>Goal of Cache Management</vt:lpstr>
      <vt:lpstr>The Optimal Replacement Policy</vt:lpstr>
      <vt:lpstr>Tracing the Optimal Policy</vt:lpstr>
      <vt:lpstr>A Simple Policy: FIFO</vt:lpstr>
      <vt:lpstr>Tracing the FIFO Policy</vt:lpstr>
      <vt:lpstr>BELADY’S ANOMALY</vt:lpstr>
      <vt:lpstr>Another Simple Policy: Random</vt:lpstr>
      <vt:lpstr>Random Performance</vt:lpstr>
      <vt:lpstr>Using History</vt:lpstr>
      <vt:lpstr>Using History : LRU</vt:lpstr>
      <vt:lpstr>Workload Example : The No-Locality Workload</vt:lpstr>
      <vt:lpstr>Workload Example : The 80-20 Workload</vt:lpstr>
      <vt:lpstr>Workload Example : The Looping Sequential</vt:lpstr>
      <vt:lpstr>Approximating LRU: Clock Algorithm</vt:lpstr>
      <vt:lpstr>Workload with Clock Algorithm</vt:lpstr>
      <vt:lpstr>Considering Dirty Pages</vt:lpstr>
      <vt:lpstr>Prefetching</vt:lpstr>
      <vt:lpstr>Clustering, Grouping</vt:lpstr>
      <vt:lpstr>Thrashing</vt:lpstr>
      <vt:lpstr>Summary</vt:lpstr>
    </vt:vector>
  </TitlesOfParts>
  <Manager/>
  <Company/>
  <LinksUpToDate>false</LinksUpToDate>
  <SharedDoc>false</SharedDoc>
  <HyperlinkBase/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Won Youjip</cp:lastModifiedBy>
  <cp:revision>4150</cp:revision>
  <cp:lastPrinted>2019-09-09T02:10:38Z</cp:lastPrinted>
  <dcterms:created xsi:type="dcterms:W3CDTF">2011-05-01T06:09:10Z</dcterms:created>
  <dcterms:modified xsi:type="dcterms:W3CDTF">2020-04-19T11:22:52Z</dcterms:modified>
  <cp:category/>
</cp:coreProperties>
</file>