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  <p:sldMasterId id="2147483674" r:id="rId2"/>
  </p:sldMasterIdLst>
  <p:notesMasterIdLst>
    <p:notesMasterId r:id="rId14"/>
  </p:notesMasterIdLst>
  <p:sldIdLst>
    <p:sldId id="2877" r:id="rId3"/>
    <p:sldId id="2671" r:id="rId4"/>
    <p:sldId id="2223" r:id="rId5"/>
    <p:sldId id="2225" r:id="rId6"/>
    <p:sldId id="2226" r:id="rId7"/>
    <p:sldId id="2227" r:id="rId8"/>
    <p:sldId id="2233" r:id="rId9"/>
    <p:sldId id="2229" r:id="rId10"/>
    <p:sldId id="2230" r:id="rId11"/>
    <p:sldId id="2232" r:id="rId12"/>
    <p:sldId id="2878" r:id="rId1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15" autoAdjust="0"/>
    <p:restoredTop sz="91978" autoAdjust="0"/>
  </p:normalViewPr>
  <p:slideViewPr>
    <p:cSldViewPr>
      <p:cViewPr varScale="1">
        <p:scale>
          <a:sx n="181" d="100"/>
          <a:sy n="181" d="100"/>
        </p:scale>
        <p:origin x="176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2020. 4. 19.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280434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252461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000427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hyperlink" Target="https://oslab.kaist.ac.kr/" TargetMode="Externa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hyperlink" Target="https://oslab.kaist.ac.kr/" TargetMode="Externa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xmlns="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9" y="6441219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xmlns="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9" y="6441219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30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Page Fault Control Flow – Software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67544" y="1039271"/>
            <a:ext cx="7992888" cy="235449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1:	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PFN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FindFreePhysicalPage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2:	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PFN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== -1)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no free page found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3:	 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PFN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EvictPage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run replacement algorithm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4:	 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DiskRead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PTE.DiskAddr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pfn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sleep (waiting for I/O)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5:	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PTE.present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True // update page table with present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6:	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PTE.PFN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PFN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bit and translation (PFN)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7:	</a:t>
            </a:r>
            <a:r>
              <a:rPr lang="en-US" altLang="ko-KR" sz="14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RetryInstruction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retry instruction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70582" y="3429000"/>
            <a:ext cx="87868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altLang="ko-KR" dirty="0">
                <a:solidFill>
                  <a:prstClr val="black"/>
                </a:solidFill>
              </a:rPr>
              <a:t>The OS must find a physical frame for the </a:t>
            </a:r>
            <a:r>
              <a:rPr lang="en-US" altLang="ko-KR" dirty="0">
                <a:solidFill>
                  <a:srgbClr val="F79646"/>
                </a:solidFill>
              </a:rPr>
              <a:t>soon-be-faulted-in page </a:t>
            </a:r>
            <a:r>
              <a:rPr lang="en-US" altLang="ko-KR" dirty="0">
                <a:solidFill>
                  <a:prstClr val="black"/>
                </a:solidFill>
              </a:rPr>
              <a:t>to reside within.</a:t>
            </a:r>
          </a:p>
          <a:p>
            <a:pPr lvl="1"/>
            <a:r>
              <a:rPr lang="en-US" altLang="ko-KR" dirty="0">
                <a:solidFill>
                  <a:prstClr val="black"/>
                </a:solidFill>
              </a:rPr>
              <a:t>If there is no such page, waiting for the </a:t>
            </a:r>
            <a:r>
              <a:rPr lang="en-US" altLang="ko-KR" dirty="0">
                <a:solidFill>
                  <a:srgbClr val="F79646"/>
                </a:solidFill>
              </a:rPr>
              <a:t>replacement algorithm </a:t>
            </a:r>
            <a:r>
              <a:rPr lang="en-US" altLang="ko-KR" dirty="0">
                <a:solidFill>
                  <a:prstClr val="black"/>
                </a:solidFill>
              </a:rPr>
              <a:t>to run and kick some pages out of memory.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302102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Swapping: making the part of disk as memory</a:t>
            </a:r>
          </a:p>
          <a:p>
            <a:r>
              <a:rPr lang="en-US" smtClean="0"/>
              <a:t>Present bit required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200196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21. Swapping: Mechanisms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797529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Beyond Physical Memory: Mechanisms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Use part of disk as memory.</a:t>
            </a:r>
          </a:p>
          <a:p>
            <a:pPr lvl="1"/>
            <a:r>
              <a:rPr lang="en-US" altLang="ko-KR" dirty="0"/>
              <a:t>OS need a place to stash away portions of address space that currently aren’t in great demand.</a:t>
            </a:r>
          </a:p>
          <a:p>
            <a:pPr lvl="1"/>
            <a:r>
              <a:rPr lang="en-US" altLang="ko-KR" dirty="0"/>
              <a:t>In modern systems, this role is usually served by a </a:t>
            </a:r>
            <a:r>
              <a:rPr lang="en-US" altLang="ko-KR" dirty="0">
                <a:solidFill>
                  <a:schemeClr val="accent6"/>
                </a:solidFill>
              </a:rPr>
              <a:t>hard disk </a:t>
            </a:r>
            <a:r>
              <a:rPr lang="en-US" altLang="ko-KR" dirty="0" smtClean="0">
                <a:solidFill>
                  <a:schemeClr val="accent6"/>
                </a:solidFill>
              </a:rPr>
              <a:t>drive.</a:t>
            </a:r>
            <a:endParaRPr lang="en-US" altLang="ko-KR" dirty="0">
              <a:solidFill>
                <a:schemeClr val="accent6"/>
              </a:solidFill>
            </a:endParaRPr>
          </a:p>
          <a:p>
            <a:endParaRPr lang="ko-KR" altLang="en-US" dirty="0">
              <a:solidFill>
                <a:schemeClr val="accent6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이등변 삼각형 5"/>
          <p:cNvSpPr/>
          <p:nvPr/>
        </p:nvSpPr>
        <p:spPr>
          <a:xfrm>
            <a:off x="2573410" y="2996952"/>
            <a:ext cx="4104456" cy="2736304"/>
          </a:xfrm>
          <a:prstGeom prst="triangl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2951084" y="5229200"/>
            <a:ext cx="3350867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95763" y="5327338"/>
            <a:ext cx="408858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Mass Storage( hard disk, tape, etc...)</a:t>
            </a:r>
          </a:p>
        </p:txBody>
      </p:sp>
      <p:cxnSp>
        <p:nvCxnSpPr>
          <p:cNvPr id="17" name="직선 연결선 16"/>
          <p:cNvCxnSpPr/>
          <p:nvPr/>
        </p:nvCxnSpPr>
        <p:spPr>
          <a:xfrm>
            <a:off x="3279396" y="4797152"/>
            <a:ext cx="2692074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45269" y="4849415"/>
            <a:ext cx="408858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Main Memory</a:t>
            </a:r>
          </a:p>
        </p:txBody>
      </p:sp>
      <p:cxnSp>
        <p:nvCxnSpPr>
          <p:cNvPr id="19" name="직선 연결선 18"/>
          <p:cNvCxnSpPr/>
          <p:nvPr/>
        </p:nvCxnSpPr>
        <p:spPr>
          <a:xfrm>
            <a:off x="3656148" y="4293096"/>
            <a:ext cx="1938571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33152" y="4354065"/>
            <a:ext cx="408858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Cache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89285" y="3763639"/>
            <a:ext cx="408858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Registers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71651" y="5857527"/>
            <a:ext cx="408858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Memory Hierarchy in modern system</a:t>
            </a:r>
          </a:p>
        </p:txBody>
      </p:sp>
    </p:spTree>
    <p:extLst>
      <p:ext uri="{BB962C8B-B14F-4D97-AF65-F5344CB8AC3E}">
        <p14:creationId xmlns:p14="http://schemas.microsoft.com/office/powerpoint/2010/main" val="54777337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Swap Space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Reserve some space on the disk for moving pages back and forth.</a:t>
            </a:r>
          </a:p>
          <a:p>
            <a:r>
              <a:rPr lang="en-US" altLang="ko-KR" dirty="0"/>
              <a:t>OS </a:t>
            </a:r>
            <a:r>
              <a:rPr lang="en-US" altLang="ko-KR" dirty="0" smtClean="0"/>
              <a:t>needs </a:t>
            </a:r>
            <a:r>
              <a:rPr lang="en-US" altLang="ko-KR" dirty="0"/>
              <a:t>to remember </a:t>
            </a:r>
            <a:r>
              <a:rPr lang="en-US" altLang="ko-KR" dirty="0" smtClean="0"/>
              <a:t>the </a:t>
            </a:r>
            <a:r>
              <a:rPr lang="en-US" altLang="ko-KR" dirty="0"/>
              <a:t>swap space, in </a:t>
            </a:r>
            <a:r>
              <a:rPr lang="en-US" altLang="ko-KR" dirty="0">
                <a:solidFill>
                  <a:schemeClr val="accent6"/>
                </a:solidFill>
              </a:rPr>
              <a:t>page-sized </a:t>
            </a:r>
            <a:r>
              <a:rPr lang="en-US" altLang="ko-KR" dirty="0" smtClean="0">
                <a:solidFill>
                  <a:schemeClr val="accent6"/>
                </a:solidFill>
              </a:rPr>
              <a:t>unit.</a:t>
            </a:r>
            <a:endParaRPr lang="ko-KR" altLang="en-US" dirty="0">
              <a:solidFill>
                <a:schemeClr val="accent6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47666"/>
              </p:ext>
            </p:extLst>
          </p:nvPr>
        </p:nvGraphicFramePr>
        <p:xfrm>
          <a:off x="2267744" y="2636912"/>
          <a:ext cx="4464496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61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161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61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</a:t>
                      </a:r>
                    </a:p>
                    <a:p>
                      <a:pPr algn="ctr" latinLnBrk="1"/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baseline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2]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</a:p>
                    <a:p>
                      <a:pPr algn="ctr" latinLnBrk="1"/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baseline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3]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2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1598" y="2780928"/>
            <a:ext cx="161994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Physical</a:t>
            </a: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Memory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15953" y="2393330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PFN</a:t>
            </a:r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1840" y="2386360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PFN</a:t>
            </a:r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3968" y="2385740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err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PFN</a:t>
            </a:r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64088" y="2385740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PFN</a:t>
            </a:r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3</a:t>
            </a: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520122"/>
              </p:ext>
            </p:extLst>
          </p:nvPr>
        </p:nvGraphicFramePr>
        <p:xfrm>
          <a:off x="1259632" y="4201343"/>
          <a:ext cx="6678864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8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48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48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3485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3485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485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3485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3485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</a:t>
                      </a:r>
                    </a:p>
                    <a:p>
                      <a:pPr algn="ctr" latinLnBrk="1"/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baseline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2]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[Free]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3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2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3</a:t>
                      </a:r>
                    </a:p>
                    <a:p>
                      <a:pPr algn="ctr" latinLnBrk="1"/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baseline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7504" y="4273351"/>
            <a:ext cx="161994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Swap</a:t>
            </a: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Space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9592" y="3924344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91680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55776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84105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48201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40289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04385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96473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99792" y="5065439"/>
            <a:ext cx="3564633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Physical Memory and Swap Space</a:t>
            </a:r>
          </a:p>
        </p:txBody>
      </p:sp>
    </p:spTree>
    <p:extLst>
      <p:ext uri="{BB962C8B-B14F-4D97-AF65-F5344CB8AC3E}">
        <p14:creationId xmlns:p14="http://schemas.microsoft.com/office/powerpoint/2010/main" val="2726646259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Present Bit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Add some machinery higher up in the system in order to support swapping </a:t>
            </a:r>
            <a:r>
              <a:rPr lang="en-US" altLang="ko-KR" dirty="0" smtClean="0"/>
              <a:t>the pages </a:t>
            </a:r>
            <a:r>
              <a:rPr lang="en-US" altLang="ko-KR" dirty="0"/>
              <a:t>to and from the disk.</a:t>
            </a:r>
          </a:p>
          <a:p>
            <a:pPr lvl="1"/>
            <a:r>
              <a:rPr lang="en-US" altLang="ko-KR" dirty="0"/>
              <a:t>When the hardware looks in the </a:t>
            </a:r>
            <a:r>
              <a:rPr lang="en-US" altLang="ko-KR" dirty="0" err="1"/>
              <a:t>PTE</a:t>
            </a:r>
            <a:r>
              <a:rPr lang="en-US" altLang="ko-KR" dirty="0"/>
              <a:t>, it may find that the page is not </a:t>
            </a:r>
            <a:r>
              <a:rPr lang="en-US" altLang="ko-KR" u="sng" dirty="0"/>
              <a:t>present</a:t>
            </a:r>
            <a:r>
              <a:rPr lang="en-US" altLang="ko-KR" dirty="0"/>
              <a:t> in physical memory.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551357"/>
              </p:ext>
            </p:extLst>
          </p:nvPr>
        </p:nvGraphicFramePr>
        <p:xfrm>
          <a:off x="2051720" y="3090664"/>
          <a:ext cx="518457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3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271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baseline="0" dirty="0">
                          <a:solidFill>
                            <a:schemeClr val="bg1"/>
                          </a:solidFill>
                        </a:rPr>
                        <a:t>Value</a:t>
                      </a:r>
                      <a:endParaRPr lang="ko-KR" alt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bg1"/>
                          </a:solidFill>
                        </a:rPr>
                        <a:t>Meaning</a:t>
                      </a:r>
                      <a:endParaRPr lang="ko-KR" alt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53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page</a:t>
                      </a:r>
                      <a:r>
                        <a:rPr lang="en-US" altLang="ko-KR" sz="1400" b="0" baseline="0" dirty="0">
                          <a:solidFill>
                            <a:schemeClr val="tx1"/>
                          </a:solidFill>
                        </a:rPr>
                        <a:t> is present in physical memory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The page is not in memory but rather on disk.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104064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concept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Page fault</a:t>
            </a:r>
          </a:p>
          <a:p>
            <a:pPr lvl="1"/>
            <a:r>
              <a:rPr lang="en-US" altLang="ko-KR" dirty="0"/>
              <a:t>Accessing page that is </a:t>
            </a:r>
            <a:r>
              <a:rPr lang="en-US" altLang="ko-KR" dirty="0">
                <a:solidFill>
                  <a:schemeClr val="accent6"/>
                </a:solidFill>
              </a:rPr>
              <a:t>not in physical memory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If a page is not present and has been swapped disk, the OS needs to swap the page </a:t>
            </a:r>
            <a:r>
              <a:rPr lang="en-US" altLang="ko-KR" dirty="0" smtClean="0"/>
              <a:t>back into </a:t>
            </a:r>
            <a:r>
              <a:rPr lang="en-US" altLang="ko-KR" dirty="0"/>
              <a:t>memory in order to service the page fault.</a:t>
            </a:r>
          </a:p>
          <a:p>
            <a:r>
              <a:rPr lang="en-US" altLang="ko-KR" dirty="0"/>
              <a:t>Page replacement</a:t>
            </a:r>
          </a:p>
          <a:p>
            <a:pPr lvl="1"/>
            <a:r>
              <a:rPr lang="en-US" altLang="ko-KR" dirty="0"/>
              <a:t>The OS likes to page out pages to make room for the new pages the OS is about to bring in.</a:t>
            </a:r>
          </a:p>
          <a:p>
            <a:pPr lvl="1"/>
            <a:r>
              <a:rPr lang="en-US" altLang="ko-KR" dirty="0"/>
              <a:t>The process of picking a page to kick out, or replace is known as </a:t>
            </a:r>
            <a:r>
              <a:rPr lang="en-US" altLang="ko-KR" dirty="0">
                <a:solidFill>
                  <a:schemeClr val="accent6"/>
                </a:solidFill>
              </a:rPr>
              <a:t>page-replacement</a:t>
            </a:r>
            <a:r>
              <a:rPr lang="en-US" altLang="ko-KR" dirty="0"/>
              <a:t> </a:t>
            </a:r>
            <a:r>
              <a:rPr lang="en-US" altLang="ko-KR" dirty="0" smtClean="0"/>
              <a:t>policy.</a:t>
            </a:r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800627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When to perform replacement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Lazy approach</a:t>
            </a:r>
          </a:p>
          <a:p>
            <a:pPr lvl="1"/>
            <a:r>
              <a:rPr lang="en-US" altLang="ko-KR" sz="1600" dirty="0"/>
              <a:t>OS waits until memory is entirely full, and only then replaces a page to make room for some other page.</a:t>
            </a:r>
          </a:p>
          <a:p>
            <a:pPr lvl="1"/>
            <a:r>
              <a:rPr lang="en-US" altLang="ko-KR" sz="1600" dirty="0"/>
              <a:t>This is unrealistic.</a:t>
            </a:r>
          </a:p>
          <a:p>
            <a:r>
              <a:rPr lang="en-US" altLang="ko-KR" sz="1800" dirty="0"/>
              <a:t>Swap Daemon, Page Daemon</a:t>
            </a:r>
          </a:p>
          <a:p>
            <a:pPr lvl="1"/>
            <a:r>
              <a:rPr lang="en-US" altLang="ko-KR" sz="1600" dirty="0"/>
              <a:t>There are fewer than </a:t>
            </a:r>
            <a:r>
              <a:rPr lang="en-US" altLang="ko-KR" sz="1600" dirty="0">
                <a:solidFill>
                  <a:schemeClr val="accent6"/>
                </a:solidFill>
              </a:rPr>
              <a:t>LW (low watermark) pages</a:t>
            </a:r>
            <a:r>
              <a:rPr lang="en-US" altLang="ko-KR" sz="1600" dirty="0"/>
              <a:t> available, a background thread that is responsible for freeing memory runs.</a:t>
            </a:r>
          </a:p>
          <a:p>
            <a:pPr lvl="1"/>
            <a:r>
              <a:rPr lang="en-US" altLang="ko-KR" sz="1600" dirty="0"/>
              <a:t>The thread evicts pages until there are </a:t>
            </a:r>
            <a:r>
              <a:rPr lang="en-US" altLang="ko-KR" sz="1600" dirty="0">
                <a:solidFill>
                  <a:schemeClr val="accent6"/>
                </a:solidFill>
              </a:rPr>
              <a:t>HW(high watermark) pages </a:t>
            </a:r>
            <a:r>
              <a:rPr lang="en-US" altLang="ko-KR" sz="1600" dirty="0"/>
              <a:t>available.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155094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내용 개체 틀 2"/>
          <p:cNvSpPr txBox="1">
            <a:spLocks/>
          </p:cNvSpPr>
          <p:nvPr/>
        </p:nvSpPr>
        <p:spPr bwMode="auto">
          <a:xfrm>
            <a:off x="235269" y="853802"/>
            <a:ext cx="8786812" cy="550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dirty="0" err="1">
                <a:solidFill>
                  <a:prstClr val="black"/>
                </a:solidFill>
              </a:rPr>
              <a:t>PTE</a:t>
            </a:r>
            <a:r>
              <a:rPr lang="en-US" altLang="ko-KR" dirty="0">
                <a:solidFill>
                  <a:prstClr val="black"/>
                </a:solidFill>
              </a:rPr>
              <a:t> used for data such as the </a:t>
            </a:r>
            <a:r>
              <a:rPr lang="en-US" altLang="ko-KR" dirty="0" err="1">
                <a:solidFill>
                  <a:prstClr val="black"/>
                </a:solidFill>
              </a:rPr>
              <a:t>PFN</a:t>
            </a:r>
            <a:r>
              <a:rPr lang="en-US" altLang="ko-KR" dirty="0">
                <a:solidFill>
                  <a:prstClr val="black"/>
                </a:solidFill>
              </a:rPr>
              <a:t> of the page for a disk address.</a:t>
            </a:r>
          </a:p>
          <a:p>
            <a:pPr lvl="1"/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Page Fault Control Flow</a:t>
            </a:r>
            <a:endParaRPr lang="ko-KR" altLang="en-US" dirty="0"/>
          </a:p>
        </p:txBody>
      </p:sp>
      <p:graphicFrame>
        <p:nvGraphicFramePr>
          <p:cNvPr id="37" name="내용 개체 틀 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047895"/>
              </p:ext>
            </p:extLst>
          </p:nvPr>
        </p:nvGraphicFramePr>
        <p:xfrm>
          <a:off x="2438955" y="3737012"/>
          <a:ext cx="1653264" cy="1274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7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4959"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4959"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4959">
                <a:tc>
                  <a:txBody>
                    <a:bodyPr/>
                    <a:lstStyle/>
                    <a:p>
                      <a:pPr latinLnBrk="1"/>
                      <a:endParaRPr lang="ko-KR" altLang="en-US" sz="105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/>
                        <a:t>i</a:t>
                      </a:r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4959">
                <a:tc>
                  <a:txBody>
                    <a:bodyPr/>
                    <a:lstStyle/>
                    <a:p>
                      <a:pPr latinLnBrk="1"/>
                      <a:endParaRPr lang="ko-KR" altLang="en-US" sz="105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4959"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22043" y="1713128"/>
            <a:ext cx="979153" cy="69653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24" y="1439389"/>
            <a:ext cx="31683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Operating System</a:t>
            </a:r>
          </a:p>
        </p:txBody>
      </p:sp>
      <p:sp>
        <p:nvSpPr>
          <p:cNvPr id="8" name="순서도: 자기 디스크 7"/>
          <p:cNvSpPr/>
          <p:nvPr/>
        </p:nvSpPr>
        <p:spPr>
          <a:xfrm>
            <a:off x="5482483" y="2385010"/>
            <a:ext cx="1296144" cy="1560011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18387" y="2101887"/>
            <a:ext cx="31683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Secondary Storage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5986539" y="3165015"/>
            <a:ext cx="288032" cy="23984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2" name="직선 연결선 11"/>
          <p:cNvCxnSpPr>
            <a:stCxn id="6" idx="3"/>
          </p:cNvCxnSpPr>
          <p:nvPr/>
        </p:nvCxnSpPr>
        <p:spPr>
          <a:xfrm>
            <a:off x="2501196" y="2061396"/>
            <a:ext cx="202793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4529126" y="2061396"/>
            <a:ext cx="1385405" cy="1103619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/>
          <p:cNvSpPr/>
          <p:nvPr/>
        </p:nvSpPr>
        <p:spPr>
          <a:xfrm>
            <a:off x="729955" y="3009272"/>
            <a:ext cx="864096" cy="28803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729956" y="3507335"/>
            <a:ext cx="864096" cy="6405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11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Load 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-422173" y="5869847"/>
            <a:ext cx="31683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Address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06646" y="5025496"/>
            <a:ext cx="31683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Page Table</a:t>
            </a:r>
          </a:p>
        </p:txBody>
      </p:sp>
      <p:cxnSp>
        <p:nvCxnSpPr>
          <p:cNvPr id="39" name="직선 연결선 38"/>
          <p:cNvCxnSpPr/>
          <p:nvPr/>
        </p:nvCxnSpPr>
        <p:spPr>
          <a:xfrm>
            <a:off x="1594051" y="3511708"/>
            <a:ext cx="432049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2011619" y="3507335"/>
            <a:ext cx="395349" cy="726073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666059" y="3225296"/>
            <a:ext cx="10915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1. Reference 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2011619" y="4374905"/>
            <a:ext cx="432049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>
            <a:off x="4097077" y="4374106"/>
            <a:ext cx="432049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>
            <a:off x="4529126" y="2721240"/>
            <a:ext cx="0" cy="1653169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flipH="1" flipV="1">
            <a:off x="2501196" y="2217184"/>
            <a:ext cx="2027930" cy="504056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 flipH="1" flipV="1">
            <a:off x="1594052" y="3657344"/>
            <a:ext cx="417567" cy="717561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897513" y="4425104"/>
            <a:ext cx="12308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6. reinstruction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85730" y="3117336"/>
            <a:ext cx="598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2.Trap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18187" y="1747166"/>
            <a:ext cx="29335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3. Check storage whether page is exist.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1" name="직선 연결선 60"/>
          <p:cNvCxnSpPr/>
          <p:nvPr/>
        </p:nvCxnSpPr>
        <p:spPr>
          <a:xfrm flipH="1">
            <a:off x="6130555" y="3404859"/>
            <a:ext cx="4837" cy="2052685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직사각형 61"/>
          <p:cNvSpPr/>
          <p:nvPr/>
        </p:nvSpPr>
        <p:spPr>
          <a:xfrm>
            <a:off x="4809837" y="4575915"/>
            <a:ext cx="864096" cy="1248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63" name="직선 연결선 62"/>
          <p:cNvCxnSpPr/>
          <p:nvPr/>
        </p:nvCxnSpPr>
        <p:spPr>
          <a:xfrm flipH="1">
            <a:off x="5673933" y="5457544"/>
            <a:ext cx="456622" cy="0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직사각형 64"/>
          <p:cNvSpPr/>
          <p:nvPr/>
        </p:nvSpPr>
        <p:spPr>
          <a:xfrm>
            <a:off x="4809837" y="4570444"/>
            <a:ext cx="864096" cy="2000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7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Frame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4809026" y="4767931"/>
            <a:ext cx="864096" cy="2000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7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Frame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4809026" y="5424470"/>
            <a:ext cx="864096" cy="2000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7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Frame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50435" y="510853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</a:rPr>
              <a:t>...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4809026" y="5624525"/>
            <a:ext cx="864096" cy="2000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7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Frame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104404" y="5113676"/>
            <a:ext cx="1278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4. Get the page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연결선 71"/>
          <p:cNvCxnSpPr/>
          <p:nvPr/>
        </p:nvCxnSpPr>
        <p:spPr>
          <a:xfrm>
            <a:off x="2225287" y="5524497"/>
            <a:ext cx="2578799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/>
          <p:cNvCxnSpPr/>
          <p:nvPr/>
        </p:nvCxnSpPr>
        <p:spPr>
          <a:xfrm>
            <a:off x="2225287" y="4702103"/>
            <a:ext cx="0" cy="826584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/>
          <p:cNvCxnSpPr/>
          <p:nvPr/>
        </p:nvCxnSpPr>
        <p:spPr>
          <a:xfrm flipV="1">
            <a:off x="2225287" y="4521440"/>
            <a:ext cx="218382" cy="180663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674171" y="5529552"/>
            <a:ext cx="1569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5. Reset Page Table.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2128363" y="6023735"/>
            <a:ext cx="6504641" cy="283279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When the OS receives a page fault, it looks in the </a:t>
            </a:r>
            <a:r>
              <a:rPr lang="en-US" altLang="ko-KR" sz="12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PTE</a:t>
            </a:r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and issues the request to disk.</a:t>
            </a:r>
          </a:p>
        </p:txBody>
      </p:sp>
    </p:spTree>
    <p:extLst>
      <p:ext uri="{BB962C8B-B14F-4D97-AF65-F5344CB8AC3E}">
        <p14:creationId xmlns:p14="http://schemas.microsoft.com/office/powerpoint/2010/main" val="492554363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Page Fault Control Flow – Hardware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275" y="884453"/>
            <a:ext cx="7992888" cy="54457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1: 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VPN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VirtualAddress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VPN_MASK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&gt;&gt; SHIFT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2: 	(Success,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TLB_Lookup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VPN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3: 	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(Success == True)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TLB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Hit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4: 	</a:t>
            </a:r>
            <a:r>
              <a:rPr lang="ko-KR" altLang="en-US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CanAccess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TlbEntry.ProtectBits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== True)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5: 		Offset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VirtualAddress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OFFSET_MASK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6: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PhysAddr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TlbEntry.PFN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&lt;&lt; SHIFT) | Offset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7: 		Register =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AccessMemory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PhysAddr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8: 	</a:t>
            </a:r>
            <a:r>
              <a:rPr lang="ko-KR" altLang="en-US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PROTECTION_FAULT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9: 	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TLB Miss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10: </a:t>
            </a:r>
            <a:r>
              <a:rPr lang="ko-KR" altLang="en-US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PTEAddr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PTBR + (VPN *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(PTE))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11: 	</a:t>
            </a:r>
            <a:r>
              <a:rPr lang="ko-KR" altLang="en-US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 =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AccessMemory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PTEAddr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12: 	</a:t>
            </a:r>
            <a:r>
              <a:rPr lang="ko-KR" altLang="en-US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ko-KR" altLang="en-US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PTE.Valid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== False) 				  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13: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SEGMENTATION_FAULT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14: 	</a:t>
            </a:r>
            <a:r>
              <a:rPr lang="ko-KR" altLang="en-US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15: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 	      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CanAccess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PTE.ProtectBits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== False)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16: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PROTECTION_FAULT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17: 	  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PTE.Present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== True)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18: 	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assuming hardware-managed TLB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19: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TLB_Insert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(VPN, PTE.PFN,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PTE.ProtectBits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20: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RetryInstruction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21: 	  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PTE.Present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== False) 			  </a:t>
            </a:r>
          </a:p>
          <a:p>
            <a:pPr>
              <a:lnSpc>
                <a:spcPts val="188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22: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PAGE_FAULT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47987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tx1"/>
          </a:solidFill>
        </a:ln>
        <a:effectLst>
          <a:outerShdw sx="1000" sy="1000" rotWithShape="0">
            <a:srgbClr val="000000"/>
          </a:outerShdw>
        </a:effectLst>
      </a:spPr>
      <a:bodyPr wrap="square" lIns="252000" rtlCol="0" anchor="ctr">
        <a:spAutoFit/>
      </a:bodyPr>
      <a:lstStyle>
        <a:defPPr algn="ctr">
          <a:defRPr sz="1600" dirty="0" smtClean="0">
            <a:solidFill>
              <a:prstClr val="black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109993</TotalTime>
  <Words>605</Words>
  <Application>Microsoft Macintosh PowerPoint</Application>
  <PresentationFormat>On-screen Show (4:3)</PresentationFormat>
  <Paragraphs>153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Adobe Arabic</vt:lpstr>
      <vt:lpstr>Adobe 고딕 Std B</vt:lpstr>
      <vt:lpstr>Courier New</vt:lpstr>
      <vt:lpstr>HY견고딕</vt:lpstr>
      <vt:lpstr>Wingdings</vt:lpstr>
      <vt:lpstr>굴림</vt:lpstr>
      <vt:lpstr>맑은 고딕</vt:lpstr>
      <vt:lpstr>Arial</vt:lpstr>
      <vt:lpstr>양식_공청회_발표자료-총괄-양식</vt:lpstr>
      <vt:lpstr>1_양식_공청회_발표자료-총괄-양식</vt:lpstr>
      <vt:lpstr>Operating Systems </vt:lpstr>
      <vt:lpstr>PowerPoint Presentation</vt:lpstr>
      <vt:lpstr>Beyond Physical Memory: Mechanisms</vt:lpstr>
      <vt:lpstr>Swap Space</vt:lpstr>
      <vt:lpstr>Present Bit</vt:lpstr>
      <vt:lpstr>concept</vt:lpstr>
      <vt:lpstr>When to perform replacement</vt:lpstr>
      <vt:lpstr>Page Fault Control Flow</vt:lpstr>
      <vt:lpstr>Page Fault Control Flow – Hardware</vt:lpstr>
      <vt:lpstr>Page Fault Control Flow – Software</vt:lpstr>
      <vt:lpstr>Summary </vt:lpstr>
    </vt:vector>
  </TitlesOfParts>
  <Manager/>
  <Company/>
  <LinksUpToDate>false</LinksUpToDate>
  <SharedDoc>false</SharedDoc>
  <HyperlinkBase/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Won Youjip</cp:lastModifiedBy>
  <cp:revision>4153</cp:revision>
  <cp:lastPrinted>2019-09-09T02:10:38Z</cp:lastPrinted>
  <dcterms:created xsi:type="dcterms:W3CDTF">2011-05-01T06:09:10Z</dcterms:created>
  <dcterms:modified xsi:type="dcterms:W3CDTF">2020-04-19T10:58:13Z</dcterms:modified>
  <cp:category/>
</cp:coreProperties>
</file>