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71"/>
  </p:notesMasterIdLst>
  <p:sldIdLst>
    <p:sldId id="987" r:id="rId2"/>
    <p:sldId id="1818" r:id="rId3"/>
    <p:sldId id="1846" r:id="rId4"/>
    <p:sldId id="1854" r:id="rId5"/>
    <p:sldId id="1855" r:id="rId6"/>
    <p:sldId id="1821" r:id="rId7"/>
    <p:sldId id="1015" r:id="rId8"/>
    <p:sldId id="1016" r:id="rId9"/>
    <p:sldId id="1025" r:id="rId10"/>
    <p:sldId id="1026" r:id="rId11"/>
    <p:sldId id="1027" r:id="rId12"/>
    <p:sldId id="1028" r:id="rId13"/>
    <p:sldId id="1023" r:id="rId14"/>
    <p:sldId id="1029" r:id="rId15"/>
    <p:sldId id="1030" r:id="rId16"/>
    <p:sldId id="1032" r:id="rId17"/>
    <p:sldId id="1033" r:id="rId18"/>
    <p:sldId id="1038" r:id="rId19"/>
    <p:sldId id="1040" r:id="rId20"/>
    <p:sldId id="1041" r:id="rId21"/>
    <p:sldId id="1820" r:id="rId22"/>
    <p:sldId id="1827" r:id="rId23"/>
    <p:sldId id="1852" r:id="rId24"/>
    <p:sldId id="1826" r:id="rId25"/>
    <p:sldId id="1819" r:id="rId26"/>
    <p:sldId id="1849" r:id="rId27"/>
    <p:sldId id="1043" r:id="rId28"/>
    <p:sldId id="1823" r:id="rId29"/>
    <p:sldId id="1850" r:id="rId30"/>
    <p:sldId id="1851" r:id="rId31"/>
    <p:sldId id="1824" r:id="rId32"/>
    <p:sldId id="1807" r:id="rId33"/>
    <p:sldId id="1049" r:id="rId34"/>
    <p:sldId id="1053" r:id="rId35"/>
    <p:sldId id="1054" r:id="rId36"/>
    <p:sldId id="1055" r:id="rId37"/>
    <p:sldId id="1056" r:id="rId38"/>
    <p:sldId id="1058" r:id="rId39"/>
    <p:sldId id="1060" r:id="rId40"/>
    <p:sldId id="1061" r:id="rId41"/>
    <p:sldId id="1062" r:id="rId42"/>
    <p:sldId id="1837" r:id="rId43"/>
    <p:sldId id="1838" r:id="rId44"/>
    <p:sldId id="1839" r:id="rId45"/>
    <p:sldId id="1063" r:id="rId46"/>
    <p:sldId id="1809" r:id="rId47"/>
    <p:sldId id="1114" r:id="rId48"/>
    <p:sldId id="1119" r:id="rId49"/>
    <p:sldId id="1829" r:id="rId50"/>
    <p:sldId id="1115" r:id="rId51"/>
    <p:sldId id="1109" r:id="rId52"/>
    <p:sldId id="1831" r:id="rId53"/>
    <p:sldId id="1108" r:id="rId54"/>
    <p:sldId id="1833" r:id="rId55"/>
    <p:sldId id="1794" r:id="rId56"/>
    <p:sldId id="1835" r:id="rId57"/>
    <p:sldId id="1848" r:id="rId58"/>
    <p:sldId id="1137" r:id="rId59"/>
    <p:sldId id="1138" r:id="rId60"/>
    <p:sldId id="1139" r:id="rId61"/>
    <p:sldId id="1141" r:id="rId62"/>
    <p:sldId id="1172" r:id="rId63"/>
    <p:sldId id="1793" r:id="rId64"/>
    <p:sldId id="1814" r:id="rId65"/>
    <p:sldId id="1815" r:id="rId66"/>
    <p:sldId id="1816" r:id="rId67"/>
    <p:sldId id="1175" r:id="rId68"/>
    <p:sldId id="1185" r:id="rId69"/>
    <p:sldId id="1024" r:id="rId70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20" autoAdjust="0"/>
    <p:restoredTop sz="91841" autoAdjust="0"/>
  </p:normalViewPr>
  <p:slideViewPr>
    <p:cSldViewPr>
      <p:cViewPr varScale="1">
        <p:scale>
          <a:sx n="213" d="100"/>
          <a:sy n="213" d="100"/>
        </p:scale>
        <p:origin x="23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5178" y="120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2020. 4. 8.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80252" y="4715353"/>
            <a:ext cx="5437179" cy="4468177"/>
          </a:xfrm>
          <a:prstGeom prst="rect">
            <a:avLst/>
          </a:prstGeom>
        </p:spPr>
        <p:txBody>
          <a:bodyPr lIns="91430" tIns="45716" rIns="91430" bIns="45716"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3320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64" y="4778547"/>
            <a:ext cx="5438748" cy="3908459"/>
          </a:xfrm>
          <a:prstGeom prst="rect">
            <a:avLst/>
          </a:prstGeom>
        </p:spPr>
        <p:txBody>
          <a:bodyPr lIns="88230" tIns="44115" rIns="88230" bIns="44115"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35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6154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64" y="4778547"/>
            <a:ext cx="5438748" cy="3908459"/>
          </a:xfrm>
          <a:prstGeom prst="rect">
            <a:avLst/>
          </a:prstGeom>
        </p:spPr>
        <p:txBody>
          <a:bodyPr lIns="88230" tIns="44115" rIns="88230" bIns="44115"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62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0181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64" y="4752568"/>
            <a:ext cx="5438748" cy="3887211"/>
          </a:xfrm>
          <a:prstGeom prst="rect">
            <a:avLst/>
          </a:prstGeom>
        </p:spPr>
        <p:txBody>
          <a:bodyPr lIns="88230" tIns="44115" rIns="88230" bIns="44115"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68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9604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0251" y="4715353"/>
            <a:ext cx="5437179" cy="4468177"/>
          </a:xfrm>
          <a:prstGeom prst="rect">
            <a:avLst/>
          </a:prstGeom>
        </p:spPr>
        <p:txBody>
          <a:bodyPr lIns="91430" tIns="45716" rIns="91430" bIns="45716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>
                <a:solidFill>
                  <a:prstClr val="black"/>
                </a:solidFill>
              </a:rPr>
              <a:pPr/>
              <a:t>69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704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slab.kaist.ac.kr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slab.kaist.ac.kr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24" name="TextBox 23"/>
          <p:cNvSpPr txBox="1"/>
          <p:nvPr userDrawn="1"/>
        </p:nvSpPr>
        <p:spPr>
          <a:xfrm>
            <a:off x="1066874" y="5373216"/>
            <a:ext cx="7003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8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8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8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Arial Bold" pitchFamily="34" charset="0"/>
            </a:endParaRP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Picture 4" descr="ì¹´ì´ì¤í¸ì ëí ì´ë¯¸ì§ ê²ìê²°ê³¼">
            <a:extLst>
              <a:ext uri="{FF2B5EF4-FFF2-40B4-BE49-F238E27FC236}">
                <a16:creationId xmlns:a16="http://schemas.microsoft.com/office/drawing/2014/main" id="{5048F134-F361-DA4E-90CD-40BAB60B40D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861" y="4221088"/>
            <a:ext cx="2662278" cy="807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1026" name="Picture 2">
            <a:hlinkClick r:id="rId2"/>
            <a:extLst>
              <a:ext uri="{FF2B5EF4-FFF2-40B4-BE49-F238E27FC236}">
                <a16:creationId xmlns:a16="http://schemas.microsoft.com/office/drawing/2014/main" id="{02C5B705-6683-0E42-9CAB-8553C64C4F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9" y="6441219"/>
            <a:ext cx="2429396" cy="50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12" name="Picture 2">
            <a:hlinkClick r:id="rId2"/>
            <a:extLst>
              <a:ext uri="{FF2B5EF4-FFF2-40B4-BE49-F238E27FC236}">
                <a16:creationId xmlns:a16="http://schemas.microsoft.com/office/drawing/2014/main" id="{DAAE29B0-9086-FD41-ABEC-DBF55749FF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9" y="6441219"/>
            <a:ext cx="2429396" cy="50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6346B4-C0A2-4A41-9919-B1E40DA228C8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2020. 4. 8.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sz="3600" b="0" dirty="0"/>
              <a:t>Operating Systems Lab</a:t>
            </a:r>
            <a:br>
              <a:rPr lang="en-US" altLang="ko-KR" sz="3600" b="0" dirty="0"/>
            </a:br>
            <a:r>
              <a:rPr lang="en-US" altLang="ko-KR" sz="3600" b="0" dirty="0"/>
              <a:t>Part 2: User Programs</a:t>
            </a:r>
            <a:endParaRPr lang="ko-KR" altLang="en-US" sz="3600" b="0" dirty="0"/>
          </a:p>
        </p:txBody>
      </p:sp>
    </p:spTree>
    <p:extLst>
      <p:ext uri="{BB962C8B-B14F-4D97-AF65-F5344CB8AC3E}">
        <p14:creationId xmlns:p14="http://schemas.microsoft.com/office/powerpoint/2010/main" val="2738001580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133918" y="764703"/>
            <a:ext cx="8030096" cy="5414925"/>
          </a:xfrm>
        </p:spPr>
        <p:txBody>
          <a:bodyPr/>
          <a:lstStyle/>
          <a:p>
            <a:r>
              <a:rPr lang="en-US" altLang="ko-K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thread_create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altLang="ko-KR" sz="1600" dirty="0"/>
              <a:t>Create “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struct thread</a:t>
            </a:r>
            <a:r>
              <a:rPr lang="en-US" altLang="ko-KR" sz="1600" dirty="0"/>
              <a:t>” and initialize it.</a:t>
            </a:r>
          </a:p>
          <a:p>
            <a:pPr lvl="1"/>
            <a:r>
              <a:rPr lang="en-US" altLang="ko-KR" sz="1600" dirty="0"/>
              <a:t>Allocate the kernel stack.</a:t>
            </a:r>
          </a:p>
          <a:p>
            <a:pPr lvl="1"/>
            <a:r>
              <a:rPr lang="en-US" altLang="ko-KR" sz="1600" dirty="0"/>
              <a:t>Register the function to run: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start_process</a:t>
            </a:r>
            <a:r>
              <a:rPr lang="en-US" altLang="ko-KR" sz="1600" dirty="0"/>
              <a:t>.</a:t>
            </a:r>
          </a:p>
          <a:p>
            <a:pPr lvl="1"/>
            <a:r>
              <a:rPr lang="en-US" altLang="ko-KR" sz="1600" dirty="0"/>
              <a:t>Add it to ready list.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Creating a thread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579179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Creating a thread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55576" y="1501538"/>
            <a:ext cx="7495576" cy="418576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tid_t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thread_create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const char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*name,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priority,</a:t>
            </a:r>
          </a:p>
          <a:p>
            <a:pPr lvl="0"/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thread_func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*function,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*aux) </a:t>
            </a:r>
          </a:p>
          <a:p>
            <a:pPr lvl="0"/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thread *t;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kernel_thread_frame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kf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...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t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palloc_get_page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(PAL_ZERO);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/* allocating one page*/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init_thread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(t, name, priority);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/* initialize thread structure*/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t-&gt;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allocate_tid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(); 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/* allocate </a:t>
            </a:r>
            <a:r>
              <a:rPr lang="en-US" altLang="ko-KR" sz="14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tid</a:t>
            </a:r>
            <a:r>
              <a:rPr lang="ko-KR" altLang="en-US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*/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/* Stack frame for </a:t>
            </a:r>
            <a:r>
              <a:rPr lang="en-US" altLang="ko-KR" sz="14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kernel_thread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(). */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kf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alloc_frame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(t,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sizeof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kf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/* allocate stack</a:t>
            </a:r>
            <a:r>
              <a:rPr lang="ko-KR" altLang="en-US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*/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kf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eip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NULL;                  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kf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-&gt;function = function;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/* function to run*/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kf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-&gt;aux = aux;         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/* parameters for the function to run</a:t>
            </a:r>
            <a:r>
              <a:rPr lang="ko-KR" altLang="en-US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*/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...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/* Add to run queue. */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thread_unblock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(t);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844632"/>
            <a:ext cx="5760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/threads/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thread.c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 – 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thread_create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()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0009606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Starting a process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load()</a:t>
            </a:r>
            <a:r>
              <a:rPr lang="en-US" altLang="ko-KR" sz="1600" dirty="0"/>
              <a:t>: load the program of name ‘</a:t>
            </a:r>
            <a:r>
              <a:rPr lang="en-US" altLang="ko-KR" sz="1600" dirty="0" err="1">
                <a:latin typeface="Courier New" pitchFamily="49" charset="0"/>
                <a:cs typeface="Courier New" pitchFamily="49" charset="0"/>
              </a:rPr>
              <a:t>file_name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’</a:t>
            </a:r>
            <a:r>
              <a:rPr lang="ko-KR" altLang="en-US" sz="1600" dirty="0">
                <a:latin typeface="Courier New" pitchFamily="49" charset="0"/>
                <a:cs typeface="Courier New" pitchFamily="49" charset="0"/>
              </a:rPr>
              <a:t> </a:t>
            </a:r>
            <a:endParaRPr lang="en-US" altLang="ko-KR" sz="16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altLang="ko-KR" sz="1600" dirty="0">
                <a:latin typeface="Helvetica" pitchFamily="2" charset="0"/>
                <a:cs typeface="Courier New" pitchFamily="49" charset="0"/>
              </a:rPr>
              <a:t>If it successfully loads the program, run it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. </a:t>
            </a:r>
            <a:r>
              <a:rPr lang="en-US" altLang="ko-KR" sz="1600" dirty="0">
                <a:latin typeface="Helvetica" pitchFamily="2" charset="0"/>
                <a:cs typeface="Courier New" pitchFamily="49" charset="0"/>
              </a:rPr>
              <a:t>Otherwise, 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exit().</a:t>
            </a:r>
            <a:r>
              <a:rPr lang="ko-KR" altLang="en-US" sz="1600" dirty="0"/>
              <a:t> </a:t>
            </a:r>
            <a:endParaRPr lang="en-US" altLang="ko-KR" sz="1600" dirty="0"/>
          </a:p>
          <a:p>
            <a:pPr lvl="1"/>
            <a:r>
              <a:rPr lang="en-US" altLang="ko-KR" sz="1600" dirty="0" err="1">
                <a:latin typeface="Courier New" pitchFamily="49" charset="0"/>
                <a:cs typeface="Courier New" pitchFamily="49" charset="0"/>
              </a:rPr>
              <a:t>thread_exit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altLang="ko-KR" sz="1600" dirty="0"/>
              <a:t> : quit the thread.</a:t>
            </a:r>
          </a:p>
          <a:p>
            <a:endParaRPr lang="ko-KR" altLang="en-US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827584" y="2830284"/>
            <a:ext cx="7632848" cy="30469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static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start_process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 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file_name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_)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 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file_name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file_name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_;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...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/* if_.</a:t>
            </a:r>
            <a:r>
              <a:rPr lang="en-US" altLang="ko-KR" sz="16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 address of the top of the user stack</a:t>
            </a:r>
            <a:r>
              <a:rPr lang="ko-KR" altLang="en-US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*/</a:t>
            </a:r>
          </a:p>
          <a:p>
            <a:pPr lvl="0"/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success = load (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file_name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&amp;if_.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eip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&amp;if_.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   </a:t>
            </a:r>
          </a:p>
          <a:p>
            <a:pPr lvl="0"/>
            <a:r>
              <a:rPr lang="en-US" altLang="ko-KR" sz="16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if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(!success) </a:t>
            </a:r>
          </a:p>
          <a:p>
            <a:pPr lvl="0"/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thread_exit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(); </a:t>
            </a:r>
          </a:p>
          <a:p>
            <a:pPr lvl="0"/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/*</a:t>
            </a:r>
            <a:r>
              <a:rPr lang="ko-KR" altLang="en-US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start user program */</a:t>
            </a:r>
          </a:p>
          <a:p>
            <a:pPr lvl="0"/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asm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volatile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("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movl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%0, %%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jmp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intr_exit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" : : "g"   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(&amp;if_) : "memory");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  </a:t>
            </a:r>
            <a:endParaRPr lang="ko-KR" altLang="en-US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2348880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userprog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process.c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26765198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start_process</a:t>
            </a:r>
            <a:endParaRPr lang="ko-KR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14313" y="1619132"/>
            <a:ext cx="4429695" cy="229293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ko-KR" sz="11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static void 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start_process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1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file_name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_)</a:t>
            </a:r>
          </a:p>
          <a:p>
            <a:pPr lvl="0"/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</a:t>
            </a:r>
          </a:p>
          <a:p>
            <a:pPr lvl="0"/>
            <a:r>
              <a:rPr lang="en-US" altLang="ko-KR" sz="11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char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file_name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file_name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_;</a:t>
            </a:r>
          </a:p>
          <a:p>
            <a:pPr lvl="0"/>
            <a:r>
              <a:rPr lang="en-US" altLang="ko-KR" sz="11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1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intr_frame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if_;</a:t>
            </a:r>
          </a:p>
          <a:p>
            <a:pPr lvl="0"/>
            <a:r>
              <a:rPr lang="en-US" altLang="ko-KR" sz="11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1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bool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success;</a:t>
            </a:r>
          </a:p>
          <a:p>
            <a:pPr lvl="0"/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...</a:t>
            </a:r>
          </a:p>
          <a:p>
            <a:pPr lvl="0"/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success = load (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file_name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&amp;if_.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eip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&amp;if_.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lvl="0"/>
            <a:r>
              <a:rPr lang="en-US" altLang="ko-KR" sz="11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if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(!success) </a:t>
            </a:r>
          </a:p>
          <a:p>
            <a:pPr lvl="0"/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thread_exit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(); </a:t>
            </a:r>
          </a:p>
          <a:p>
            <a:pPr lvl="0"/>
            <a:r>
              <a:rPr lang="en-US" altLang="ko-KR" sz="11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/* Start the user process */</a:t>
            </a:r>
          </a:p>
          <a:p>
            <a:pPr lvl="0"/>
            <a:r>
              <a:rPr lang="en-US" altLang="ko-KR" sz="11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1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asm</a:t>
            </a:r>
            <a:r>
              <a:rPr lang="en-US" altLang="ko-KR" sz="11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volatile 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movl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%0, %%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jmp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intr_exit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" : : "g" (&amp;if_) : "memory");</a:t>
            </a:r>
          </a:p>
          <a:p>
            <a:pPr lvl="0"/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5004048" y="1614859"/>
            <a:ext cx="3826972" cy="24622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ko-KR" sz="11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bool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load (</a:t>
            </a:r>
            <a:r>
              <a:rPr lang="en-US" altLang="ko-KR" sz="11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const</a:t>
            </a:r>
            <a:r>
              <a:rPr lang="en-US" altLang="ko-KR" sz="11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char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file_name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1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(**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eip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(</a:t>
            </a:r>
            <a:r>
              <a:rPr lang="en-US" altLang="ko-KR" sz="11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), </a:t>
            </a:r>
            <a:r>
              <a:rPr lang="en-US" altLang="ko-KR" sz="11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**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</a:p>
          <a:p>
            <a:pPr lvl="0"/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</a:t>
            </a:r>
          </a:p>
          <a:p>
            <a:pPr lvl="0"/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...</a:t>
            </a:r>
          </a:p>
          <a:p>
            <a:pPr lvl="0"/>
            <a:r>
              <a:rPr lang="en-US" altLang="ko-KR" sz="11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1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file *file = NULL;</a:t>
            </a:r>
          </a:p>
          <a:p>
            <a:pPr lvl="0"/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...</a:t>
            </a:r>
          </a:p>
          <a:p>
            <a:pPr lvl="0"/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file = 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filesys_open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file_name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lvl="0"/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...</a:t>
            </a:r>
          </a:p>
          <a:p>
            <a:pPr lvl="0"/>
            <a:r>
              <a:rPr lang="en-US" altLang="ko-KR" sz="11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/* Set up stack. */</a:t>
            </a:r>
          </a:p>
          <a:p>
            <a:pPr lvl="0"/>
            <a:r>
              <a:rPr lang="en-US" altLang="ko-KR" sz="11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if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(!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setup_stack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))</a:t>
            </a:r>
          </a:p>
          <a:p>
            <a:pPr lvl="0"/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...</a:t>
            </a:r>
          </a:p>
          <a:p>
            <a:pPr lvl="0"/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success = true;</a:t>
            </a:r>
          </a:p>
          <a:p>
            <a:pPr lvl="0"/>
            <a:r>
              <a:rPr lang="en-US" altLang="ko-KR" sz="11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return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success;</a:t>
            </a:r>
          </a:p>
          <a:p>
            <a:pPr lvl="0"/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</p:txBody>
      </p:sp>
      <p:sp>
        <p:nvSpPr>
          <p:cNvPr id="28" name="직사각형 27"/>
          <p:cNvSpPr/>
          <p:nvPr/>
        </p:nvSpPr>
        <p:spPr>
          <a:xfrm>
            <a:off x="2632150" y="4437112"/>
            <a:ext cx="4316114" cy="161582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ko-KR" sz="11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thread_exit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1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</a:p>
          <a:p>
            <a:pPr lvl="0"/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</a:t>
            </a:r>
          </a:p>
          <a:p>
            <a:pPr lvl="0"/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...</a:t>
            </a:r>
          </a:p>
          <a:p>
            <a:pPr lvl="0"/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process_exit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();</a:t>
            </a:r>
          </a:p>
          <a:p>
            <a:pPr lvl="0"/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intr_disable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();</a:t>
            </a:r>
          </a:p>
          <a:p>
            <a:pPr lvl="0"/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list_remove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(&amp;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thread_current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()-&gt;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allelem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lvl="0"/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1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thread_current</a:t>
            </a:r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()-&gt;status = THREAD_DYING;</a:t>
            </a:r>
          </a:p>
          <a:p>
            <a:pPr lvl="0"/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schedule ();</a:t>
            </a:r>
          </a:p>
          <a:p>
            <a:pPr lvl="0"/>
            <a:r>
              <a:rPr lang="en-US" altLang="ko-KR" sz="11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</p:txBody>
      </p:sp>
      <p:cxnSp>
        <p:nvCxnSpPr>
          <p:cNvPr id="16" name="꺾인 연결선 15"/>
          <p:cNvCxnSpPr/>
          <p:nvPr/>
        </p:nvCxnSpPr>
        <p:spPr>
          <a:xfrm rot="16200000" flipH="1">
            <a:off x="1915304" y="2674943"/>
            <a:ext cx="1337693" cy="2361005"/>
          </a:xfrm>
          <a:prstGeom prst="bentConnector3">
            <a:avLst>
              <a:gd name="adj1" fmla="val 7169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꺾인 연결선 14"/>
          <p:cNvCxnSpPr/>
          <p:nvPr/>
        </p:nvCxnSpPr>
        <p:spPr>
          <a:xfrm flipV="1">
            <a:off x="4569117" y="1772816"/>
            <a:ext cx="677143" cy="992783"/>
          </a:xfrm>
          <a:prstGeom prst="bentConnector3">
            <a:avLst>
              <a:gd name="adj1" fmla="val 37016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972433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Loading a program.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Load a ELF file.</a:t>
            </a:r>
          </a:p>
          <a:p>
            <a:pPr lvl="1"/>
            <a:r>
              <a:rPr lang="en-US" altLang="ko-KR" sz="1400" dirty="0"/>
              <a:t>Create page table (2 level paging).</a:t>
            </a:r>
          </a:p>
          <a:p>
            <a:pPr lvl="1"/>
            <a:r>
              <a:rPr lang="en-US" altLang="ko-KR" sz="1400" dirty="0"/>
              <a:t>Open the file, read the ELF header.</a:t>
            </a:r>
          </a:p>
          <a:p>
            <a:pPr lvl="1"/>
            <a:r>
              <a:rPr lang="en-US" altLang="ko-KR" sz="1400" dirty="0"/>
              <a:t>Parse the file, load the ‘data’ to the data segment.</a:t>
            </a:r>
          </a:p>
          <a:p>
            <a:pPr lvl="1"/>
            <a:r>
              <a:rPr lang="en-US" altLang="ko-KR" sz="1400" dirty="0"/>
              <a:t>Create user stack and initialize it.</a:t>
            </a:r>
            <a:endParaRPr lang="ko-KR" altLang="en-US" sz="14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677613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575556" y="44624"/>
            <a:ext cx="7992888" cy="655564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bool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load 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const char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file_name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(**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eip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thread *t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thread_current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();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Elf32_Ehdr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ehdr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file *file = NULL;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...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t-&gt;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pagedir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pagedir_create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(); 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/* create page directory</a:t>
            </a:r>
            <a:r>
              <a:rPr lang="ko-KR" altLang="en-US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*/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process_activate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();            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/* set cr3 register*/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file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filesys_open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file_name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 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/* Open the file*/ </a:t>
            </a:r>
          </a:p>
          <a:p>
            <a:pPr lvl="0"/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/* parse the ELF file and get the ELF header*/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file_read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(file, 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ehdr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sizeof</a:t>
            </a:r>
            <a:r>
              <a:rPr lang="en-US" altLang="ko-KR" sz="1400" i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ehdr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!= </a:t>
            </a:r>
            <a:r>
              <a:rPr lang="en-US" altLang="ko-KR" sz="1400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sizeof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ehdr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||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memcmp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ehdr.e_ident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"\177ELF\1\1\1", 7)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||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ehdr.e_type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!= 2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||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ehdr.e_machine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!= 3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||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ehdr.e_version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!= 1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||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ehdr.e_phentsize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!= </a:t>
            </a:r>
            <a:r>
              <a:rPr lang="en-US" altLang="ko-KR" sz="1400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sizeof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Elf32_Phdr)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||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ehdr.e_phnum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&gt; 1024) </a:t>
            </a:r>
          </a:p>
          <a:p>
            <a:pPr lvl="0"/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/* load segment information */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Elf32_Phdr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phdr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file_ofs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0 ||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file_ofs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&gt;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file_length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(file))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file_seek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(file,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file_ofs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file_read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(file, 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phdr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sizeof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phdr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!=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sizeof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phdr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...</a:t>
            </a:r>
          </a:p>
          <a:p>
            <a:pPr lvl="0"/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/* load the executable file */</a:t>
            </a:r>
          </a:p>
          <a:p>
            <a:pPr lvl="0"/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(!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load_segment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(file,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file_page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mem_page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</a:t>
            </a:r>
          </a:p>
          <a:p>
            <a:pPr lvl="0"/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       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read_bytes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zero_bytes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writable))</a:t>
            </a:r>
          </a:p>
          <a:p>
            <a:pPr lvl="0"/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...</a:t>
            </a:r>
          </a:p>
          <a:p>
            <a:pPr lvl="0"/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(!</a:t>
            </a:r>
            <a:r>
              <a:rPr lang="en-US" altLang="ko-KR" sz="1400" dirty="0" err="1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setup_stack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 initializing user stack*/</a:t>
            </a:r>
          </a:p>
          <a:p>
            <a:pPr lvl="0"/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400" dirty="0" err="1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eip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(void (*) (void)) </a:t>
            </a:r>
            <a:r>
              <a:rPr lang="en-US" altLang="ko-KR" sz="1400" dirty="0" err="1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ehdr.e_entry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/*initialize entry point*/</a:t>
            </a:r>
          </a:p>
          <a:p>
            <a:pPr lvl="0"/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  <a:endParaRPr lang="ko-KR" altLang="en-US" sz="1400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236543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107504" y="2906713"/>
            <a:ext cx="8856984" cy="1500187"/>
          </a:xfrm>
        </p:spPr>
        <p:txBody>
          <a:bodyPr/>
          <a:lstStyle/>
          <a:p>
            <a:r>
              <a:rPr lang="en-US" altLang="ko-KR" dirty="0"/>
              <a:t>Passing the arguments and creating a thread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757564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</a:t>
            </a:r>
            <a:endParaRPr lang="ko-KR" alt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For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“echo x y z”</a:t>
            </a:r>
            <a:endParaRPr lang="en-US" altLang="ko-KR" dirty="0"/>
          </a:p>
          <a:p>
            <a:pPr lvl="1"/>
            <a:r>
              <a:rPr lang="en-US" altLang="ko-KR" dirty="0"/>
              <a:t>Original:</a:t>
            </a:r>
          </a:p>
          <a:p>
            <a:pPr lvl="2"/>
            <a:r>
              <a:rPr lang="en-US" altLang="ko-KR" dirty="0"/>
              <a:t>Thread name: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“echo x y z”</a:t>
            </a:r>
          </a:p>
          <a:p>
            <a:pPr lvl="2"/>
            <a:r>
              <a:rPr lang="en-US" altLang="ko-KR" dirty="0"/>
              <a:t>Find program with file name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“echo x y z”</a:t>
            </a:r>
          </a:p>
          <a:p>
            <a:pPr lvl="2"/>
            <a:r>
              <a:rPr lang="en-US" altLang="ko-KR" dirty="0"/>
              <a:t>Arguments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“echo”</a:t>
            </a:r>
            <a:r>
              <a:rPr lang="en-US" altLang="ko-KR" dirty="0"/>
              <a:t>,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“x”</a:t>
            </a:r>
            <a:r>
              <a:rPr lang="en-US" altLang="ko-KR" dirty="0"/>
              <a:t>,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“y”</a:t>
            </a:r>
            <a:r>
              <a:rPr lang="en-US" altLang="ko-KR" dirty="0"/>
              <a:t>, and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”z”</a:t>
            </a:r>
            <a:r>
              <a:rPr lang="en-US" altLang="ko-KR" dirty="0"/>
              <a:t> are not passed</a:t>
            </a:r>
          </a:p>
          <a:p>
            <a:pPr lvl="1"/>
            <a:r>
              <a:rPr lang="en-US" altLang="ko-KR" dirty="0"/>
              <a:t>After modification</a:t>
            </a:r>
          </a:p>
          <a:p>
            <a:pPr lvl="2"/>
            <a:r>
              <a:rPr lang="en-US" altLang="ko-KR" dirty="0"/>
              <a:t>Thread name: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“echo”</a:t>
            </a:r>
          </a:p>
          <a:p>
            <a:pPr lvl="2"/>
            <a:r>
              <a:rPr lang="en-US" altLang="ko-KR" dirty="0"/>
              <a:t>Find program with file name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“echo”</a:t>
            </a:r>
          </a:p>
          <a:p>
            <a:pPr lvl="2"/>
            <a:r>
              <a:rPr lang="en-US" altLang="ko-KR" dirty="0"/>
              <a:t>Push the arguments to user stack.</a:t>
            </a:r>
          </a:p>
          <a:p>
            <a:r>
              <a:rPr lang="en-US" altLang="ko-KR" dirty="0"/>
              <a:t>Files to modify</a:t>
            </a:r>
          </a:p>
          <a:p>
            <a:pPr lvl="1"/>
            <a:r>
              <a:rPr lang="en-US" altLang="ko-KR" dirty="0"/>
              <a:t>pintos/</a:t>
            </a:r>
            <a:r>
              <a:rPr lang="en-US" altLang="ko-KR" dirty="0" err="1"/>
              <a:t>src</a:t>
            </a:r>
            <a:r>
              <a:rPr lang="en-US" altLang="ko-KR" dirty="0"/>
              <a:t>/</a:t>
            </a:r>
            <a:r>
              <a:rPr lang="en-US" altLang="ko-KR" dirty="0" err="1"/>
              <a:t>userprog</a:t>
            </a:r>
            <a:r>
              <a:rPr lang="en-US" altLang="ko-KR" dirty="0"/>
              <a:t>/process.*</a:t>
            </a:r>
            <a:endParaRPr lang="ko-KR" altLang="en-US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47E3FA-BC9E-4846-8E67-19B9742EC934}" type="slidenum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pPr/>
              <a:t>17</a:t>
            </a:fld>
            <a:endParaRPr lang="ko-KR" altLang="en-US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515523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313" y="55563"/>
            <a:ext cx="8786812" cy="585787"/>
          </a:xfrm>
        </p:spPr>
        <p:txBody>
          <a:bodyPr/>
          <a:lstStyle/>
          <a:p>
            <a:r>
              <a:rPr lang="en-US" altLang="ko-KR" dirty="0"/>
              <a:t>Parse the arguments and push them to the user stack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pintos/</a:t>
            </a:r>
            <a:r>
              <a:rPr lang="en-US" altLang="ko-KR" sz="1800" dirty="0" err="1"/>
              <a:t>src</a:t>
            </a:r>
            <a:r>
              <a:rPr lang="en-US" altLang="ko-KR" sz="1800" dirty="0"/>
              <a:t>/</a:t>
            </a:r>
            <a:r>
              <a:rPr lang="en-US" altLang="ko-KR" sz="1800" dirty="0" err="1"/>
              <a:t>userprog</a:t>
            </a:r>
            <a:r>
              <a:rPr lang="en-US" altLang="ko-KR" sz="1800" dirty="0"/>
              <a:t>/</a:t>
            </a:r>
            <a:r>
              <a:rPr lang="en-US" altLang="ko-KR" sz="1800" dirty="0" err="1"/>
              <a:t>process.c</a:t>
            </a:r>
            <a:endParaRPr lang="en-US" altLang="ko-KR" sz="1800" dirty="0"/>
          </a:p>
          <a:p>
            <a:pPr marL="57150" indent="0">
              <a:buNone/>
            </a:pPr>
            <a:r>
              <a:rPr lang="en-US" altLang="ko-KR" sz="18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ko-KR" sz="18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tid_t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800" dirty="0" err="1">
                <a:latin typeface="Courier New" pitchFamily="49" charset="0"/>
                <a:cs typeface="Courier New" pitchFamily="49" charset="0"/>
              </a:rPr>
              <a:t>process_excute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() (</a:t>
            </a:r>
            <a:r>
              <a:rPr lang="en-US" altLang="ko-KR" sz="18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ko-KR" sz="18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char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altLang="ko-KR" sz="1800" dirty="0" err="1">
                <a:latin typeface="Courier New" pitchFamily="49" charset="0"/>
                <a:cs typeface="Courier New" pitchFamily="49" charset="0"/>
              </a:rPr>
              <a:t>file_name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lvl="1"/>
            <a:r>
              <a:rPr lang="en-US" altLang="ko-KR" sz="1600" dirty="0">
                <a:cs typeface="Courier New" pitchFamily="49" charset="0"/>
              </a:rPr>
              <a:t>Parse the string of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>
                <a:latin typeface="Courier New" pitchFamily="49" charset="0"/>
                <a:cs typeface="Courier New" pitchFamily="49" charset="0"/>
              </a:rPr>
              <a:t>file_name</a:t>
            </a:r>
            <a:endParaRPr lang="en-US" altLang="ko-KR" sz="1600" dirty="0"/>
          </a:p>
          <a:p>
            <a:pPr lvl="1"/>
            <a:r>
              <a:rPr lang="en-US" altLang="ko-KR" sz="1600" dirty="0"/>
              <a:t>Forward first token as name of new process to </a:t>
            </a:r>
            <a:r>
              <a:rPr lang="en-US" altLang="ko-KR" sz="1600" dirty="0" err="1">
                <a:latin typeface="Courier New" pitchFamily="49" charset="0"/>
                <a:cs typeface="Courier New" pitchFamily="49" charset="0"/>
              </a:rPr>
              <a:t>thread_create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ko-KR" altLang="en-US" sz="1600" dirty="0"/>
              <a:t> </a:t>
            </a:r>
            <a:r>
              <a:rPr lang="en-US" altLang="ko-KR" sz="1600" dirty="0"/>
              <a:t>function</a:t>
            </a:r>
          </a:p>
          <a:p>
            <a:pPr lvl="1"/>
            <a:endParaRPr lang="en-US" altLang="ko-KR" sz="1400" dirty="0"/>
          </a:p>
          <a:p>
            <a:pPr marL="57150" indent="0">
              <a:buNone/>
            </a:pPr>
            <a:r>
              <a:rPr lang="en-US" altLang="ko-KR" sz="18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static void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800" dirty="0" err="1">
                <a:latin typeface="Courier New" pitchFamily="49" charset="0"/>
                <a:cs typeface="Courier New" pitchFamily="49" charset="0"/>
              </a:rPr>
              <a:t>start_process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() (</a:t>
            </a:r>
            <a:r>
              <a:rPr lang="en-US" altLang="ko-KR" sz="18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altLang="ko-KR" sz="1800" dirty="0" err="1">
                <a:latin typeface="Courier New" pitchFamily="49" charset="0"/>
                <a:cs typeface="Courier New" pitchFamily="49" charset="0"/>
              </a:rPr>
              <a:t>file_name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_)</a:t>
            </a:r>
          </a:p>
          <a:p>
            <a:pPr lvl="1"/>
            <a:r>
              <a:rPr lang="en-US" altLang="ko-KR" sz="1600" dirty="0">
                <a:cs typeface="Courier New" pitchFamily="49" charset="0"/>
              </a:rPr>
              <a:t>Parse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>
                <a:latin typeface="Courier New" pitchFamily="49" charset="0"/>
                <a:cs typeface="Courier New" pitchFamily="49" charset="0"/>
              </a:rPr>
              <a:t>file_name</a:t>
            </a:r>
            <a:endParaRPr lang="en-US" altLang="ko-KR" sz="1600" dirty="0"/>
          </a:p>
          <a:p>
            <a:pPr lvl="1"/>
            <a:r>
              <a:rPr lang="en-US" altLang="ko-KR" sz="1600" dirty="0">
                <a:cs typeface="Courier New" pitchFamily="49" charset="0"/>
              </a:rPr>
              <a:t>Save</a:t>
            </a:r>
            <a:r>
              <a:rPr lang="ko-KR" altLang="en-US" sz="1600" dirty="0">
                <a:cs typeface="Courier New" pitchFamily="49" charset="0"/>
              </a:rPr>
              <a:t> </a:t>
            </a:r>
            <a:r>
              <a:rPr lang="en-US" altLang="ko-KR" sz="1600" dirty="0">
                <a:cs typeface="Courier New" pitchFamily="49" charset="0"/>
              </a:rPr>
              <a:t>tokens on user stack of new process.</a:t>
            </a:r>
            <a:endParaRPr lang="en-US" altLang="ko-KR" dirty="0"/>
          </a:p>
          <a:p>
            <a:endParaRPr lang="en-US" altLang="ko-KR" dirty="0"/>
          </a:p>
          <a:p>
            <a:pPr lvl="2"/>
            <a:endParaRPr lang="en-US" altLang="ko-KR" dirty="0"/>
          </a:p>
          <a:p>
            <a:pPr marL="457200" lvl="1" indent="0">
              <a:buNone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896671"/>
      </p:ext>
    </p:extLst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Tokenizing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ko-KR" sz="18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altLang="ko-KR" sz="1800" dirty="0" err="1">
                <a:latin typeface="Courier New" pitchFamily="49" charset="0"/>
                <a:cs typeface="Courier New" pitchFamily="49" charset="0"/>
              </a:rPr>
              <a:t>strtok_r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altLang="ko-KR" sz="18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 *s, </a:t>
            </a:r>
            <a:r>
              <a:rPr lang="en-US" altLang="ko-KR" sz="18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ko-KR" sz="18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char 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*delimiters, </a:t>
            </a:r>
          </a:p>
          <a:p>
            <a:pPr marL="0" indent="0">
              <a:buNone/>
            </a:pPr>
            <a:r>
              <a:rPr lang="en-US" altLang="ko-KR" sz="18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  char 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**</a:t>
            </a:r>
            <a:r>
              <a:rPr lang="en-US" altLang="ko-KR" sz="1800" dirty="0" err="1">
                <a:latin typeface="Courier New" pitchFamily="49" charset="0"/>
                <a:cs typeface="Courier New" pitchFamily="49" charset="0"/>
              </a:rPr>
              <a:t>save_ptr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altLang="ko-KR" sz="18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ko-KR" altLang="en-US" sz="18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altLang="ko-KR" sz="18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800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string.h</a:t>
            </a:r>
            <a:r>
              <a:rPr lang="en-US" altLang="ko-KR" sz="18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*/</a:t>
            </a:r>
          </a:p>
          <a:p>
            <a:pPr lvl="1"/>
            <a:r>
              <a:rPr lang="en-US" altLang="ko-KR" sz="1600" dirty="0">
                <a:cs typeface="Courier New" pitchFamily="49" charset="0"/>
              </a:rPr>
              <a:t>Receive a string (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altLang="ko-KR" sz="1600" dirty="0">
                <a:cs typeface="Courier New" pitchFamily="49" charset="0"/>
              </a:rPr>
              <a:t>) and 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delimiters</a:t>
            </a:r>
            <a:r>
              <a:rPr lang="en-US" altLang="ko-KR" sz="1600" dirty="0">
                <a:cs typeface="Courier New" pitchFamily="49" charset="0"/>
              </a:rPr>
              <a:t> and parse them by 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delimiters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82856" y="2835513"/>
            <a:ext cx="7705568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ko-KR" sz="160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60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s[] = "String to tokenize.";</a:t>
            </a:r>
          </a:p>
          <a:p>
            <a:pPr lvl="0"/>
            <a:r>
              <a:rPr lang="en-US" altLang="ko-KR" sz="160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</a:t>
            </a:r>
            <a:r>
              <a:rPr lang="en-US" altLang="ko-KR" sz="160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60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*token, *</a:t>
            </a:r>
            <a:r>
              <a:rPr lang="en-US" altLang="ko-KR" sz="160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save_ptr</a:t>
            </a:r>
            <a:r>
              <a:rPr lang="en-US" altLang="ko-KR" sz="160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lvl="0"/>
            <a:r>
              <a:rPr lang="en-US" altLang="ko-KR" sz="160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</a:t>
            </a:r>
            <a:r>
              <a:rPr lang="en-US" altLang="ko-KR" sz="160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</a:t>
            </a:r>
            <a:r>
              <a:rPr lang="en-US" altLang="ko-KR" sz="160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(token = </a:t>
            </a:r>
            <a:r>
              <a:rPr lang="en-US" altLang="ko-KR" sz="160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strtok_r</a:t>
            </a:r>
            <a:r>
              <a:rPr lang="en-US" altLang="ko-KR" sz="160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(s, " ", &amp;</a:t>
            </a:r>
            <a:r>
              <a:rPr lang="en-US" altLang="ko-KR" sz="160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save_ptr</a:t>
            </a:r>
            <a:r>
              <a:rPr lang="en-US" altLang="ko-KR" sz="160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token != NULL;</a:t>
            </a:r>
          </a:p>
          <a:p>
            <a:pPr lvl="0"/>
            <a:r>
              <a:rPr lang="en-US" altLang="ko-KR" sz="160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token = </a:t>
            </a:r>
            <a:r>
              <a:rPr lang="en-US" altLang="ko-KR" sz="160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strtok_r</a:t>
            </a:r>
            <a:r>
              <a:rPr lang="en-US" altLang="ko-KR" sz="160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(NULL, " ", &amp;</a:t>
            </a:r>
            <a:r>
              <a:rPr lang="en-US" altLang="ko-KR" sz="160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save_ptr</a:t>
            </a:r>
            <a:r>
              <a:rPr lang="en-US" altLang="ko-KR" sz="160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))</a:t>
            </a:r>
          </a:p>
          <a:p>
            <a:pPr lvl="0"/>
            <a:r>
              <a:rPr lang="en-US" altLang="ko-KR" sz="160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60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("'%s'\n", token);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682856" y="4686235"/>
            <a:ext cx="7705568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ko-KR" sz="160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‘String’</a:t>
            </a:r>
          </a:p>
          <a:p>
            <a:pPr lvl="0"/>
            <a:r>
              <a:rPr lang="en-US" altLang="ko-KR" sz="160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‘to’</a:t>
            </a:r>
          </a:p>
          <a:p>
            <a:pPr lvl="0"/>
            <a:r>
              <a:rPr lang="en-US" altLang="ko-KR" sz="160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‘tokenize.’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1560" y="4347681"/>
            <a:ext cx="6336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Result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2498487"/>
            <a:ext cx="6336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ex) Parsing a string by the first space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38104733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FE4C6AE-F6CB-439E-BA85-5BC070375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A82F62-F423-4D5F-8462-AC77379DE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764704"/>
            <a:ext cx="8786812" cy="5501258"/>
          </a:xfrm>
        </p:spPr>
        <p:txBody>
          <a:bodyPr/>
          <a:lstStyle/>
          <a:p>
            <a:r>
              <a:rPr lang="en-US" altLang="ko-KR" dirty="0"/>
              <a:t>Objective</a:t>
            </a:r>
          </a:p>
          <a:p>
            <a:pPr marL="457200" lvl="1" indent="0" algn="ctr">
              <a:buNone/>
            </a:pPr>
            <a:r>
              <a:rPr lang="en-US" altLang="ko-KR" dirty="0"/>
              <a:t>Execute a user program in Pintos.</a:t>
            </a:r>
          </a:p>
          <a:p>
            <a:r>
              <a:rPr lang="en-US" altLang="ko-KR" dirty="0"/>
              <a:t>Background</a:t>
            </a:r>
          </a:p>
          <a:p>
            <a:r>
              <a:rPr lang="en-US" altLang="ko-KR" dirty="0"/>
              <a:t>Topics</a:t>
            </a:r>
          </a:p>
          <a:p>
            <a:pPr lvl="1"/>
            <a:r>
              <a:rPr lang="en-US" altLang="ko-KR" dirty="0"/>
              <a:t>Parameter Passing</a:t>
            </a:r>
          </a:p>
          <a:p>
            <a:pPr lvl="1"/>
            <a:r>
              <a:rPr lang="en-US" altLang="ko-KR" dirty="0"/>
              <a:t>System call infrastructure</a:t>
            </a:r>
          </a:p>
          <a:p>
            <a:pPr lvl="1"/>
            <a:r>
              <a:rPr lang="en-US" altLang="ko-KR" dirty="0"/>
              <a:t>File manipulation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E406644-AC7B-45E3-830A-45809AA179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EF26B76-2AAC-457B-B293-71947DCFC5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958601"/>
      </p:ext>
    </p:extLst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Program Name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719771"/>
            <a:ext cx="8786812" cy="5501258"/>
          </a:xfrm>
        </p:spPr>
        <p:txBody>
          <a:bodyPr/>
          <a:lstStyle/>
          <a:p>
            <a:r>
              <a:rPr lang="en-US" altLang="ko-KR" sz="1800" dirty="0"/>
              <a:t>Thread</a:t>
            </a:r>
            <a:r>
              <a:rPr lang="ko-KR" altLang="en-US" sz="1800" dirty="0"/>
              <a:t> </a:t>
            </a:r>
            <a:r>
              <a:rPr lang="en-US" altLang="ko-KR" sz="1800" dirty="0"/>
              <a:t>name</a:t>
            </a:r>
          </a:p>
          <a:p>
            <a:pPr lvl="1"/>
            <a:r>
              <a:rPr lang="en-US" altLang="ko-KR" sz="1600" dirty="0">
                <a:cs typeface="Courier New" pitchFamily="49" charset="0"/>
              </a:rPr>
              <a:t>Before: Entire command line is passed to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thread_create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altLang="ko-KR" sz="1600" dirty="0">
                <a:cs typeface="Courier New" pitchFamily="49" charset="0"/>
              </a:rPr>
              <a:t>After modification: Forward only first token of command line to first argument of </a:t>
            </a:r>
            <a:r>
              <a:rPr lang="en-US" altLang="ko-KR" sz="1600" dirty="0" err="1">
                <a:latin typeface="Courier New" pitchFamily="49" charset="0"/>
                <a:cs typeface="Courier New" pitchFamily="49" charset="0"/>
              </a:rPr>
              <a:t>thread_create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()</a:t>
            </a:r>
            <a:endParaRPr lang="en-US" altLang="ko-KR" sz="1600" dirty="0">
              <a:cs typeface="Courier New" pitchFamily="49" charset="0"/>
            </a:endParaRPr>
          </a:p>
          <a:p>
            <a:pPr lvl="2"/>
            <a:r>
              <a:rPr lang="en-US" altLang="ko-KR" sz="1400" dirty="0">
                <a:cs typeface="Courier New" pitchFamily="49" charset="0"/>
              </a:rPr>
              <a:t>“echo x y z” </a:t>
            </a:r>
            <a:r>
              <a:rPr lang="ko-KR" altLang="en-US" sz="1400" dirty="0">
                <a:cs typeface="Courier New" pitchFamily="49" charset="0"/>
              </a:rPr>
              <a:t>→ </a:t>
            </a:r>
            <a:r>
              <a:rPr lang="en-US" altLang="ko-KR" sz="1400" dirty="0">
                <a:cs typeface="Courier New" pitchFamily="49" charset="0"/>
              </a:rPr>
              <a:t>only use “echo” for name of process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12000" y="3559075"/>
            <a:ext cx="7776864" cy="25545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tid_t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process_execute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const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char 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file_name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...</a:t>
            </a:r>
          </a:p>
          <a:p>
            <a:pPr lvl="0"/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/* Parse command line and get program name</a:t>
            </a:r>
            <a:r>
              <a:rPr lang="ko-KR" altLang="en-US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*/</a:t>
            </a:r>
          </a:p>
          <a:p>
            <a:pPr lvl="0"/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600" dirty="0">
                <a:solidFill>
                  <a:schemeClr val="tx2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...</a:t>
            </a:r>
          </a:p>
          <a:p>
            <a:pPr lvl="0"/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/* Create a new thread to execute FILE_NAME. */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thread_create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file_name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PRI_DEFAULT,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start_process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fn_copy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...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5187" y="3212976"/>
            <a:ext cx="5616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userprog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process.c</a:t>
            </a:r>
            <a:endParaRPr lang="ko-KR" altLang="en-US" sz="16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3563888" y="5045743"/>
            <a:ext cx="1368152" cy="288032"/>
          </a:xfrm>
          <a:prstGeom prst="roundRect">
            <a:avLst>
              <a:gd name="adj" fmla="val 5782"/>
            </a:avLst>
          </a:prstGeom>
          <a:noFill/>
          <a:ln w="12700">
            <a:solidFill>
              <a:schemeClr val="accent2"/>
            </a:solidFill>
            <a:prstDash val="sysDash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err="1">
              <a:latin typeface="+mj-ea"/>
              <a:ea typeface="+mj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75856" y="5331816"/>
            <a:ext cx="1925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schemeClr val="accent2"/>
                </a:solidFill>
                <a:latin typeface="맑은 고딕" pitchFamily="50" charset="-127"/>
                <a:ea typeface="맑은 고딕" pitchFamily="50" charset="-127"/>
              </a:rPr>
              <a:t>Name of thread</a:t>
            </a:r>
            <a:endParaRPr lang="ko-KR" altLang="en-US" sz="1600" dirty="0">
              <a:solidFill>
                <a:schemeClr val="accent2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05515986"/>
      </p:ext>
    </p:extLst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3A4961-87B0-D14D-AC02-6AA90AD4C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kumimoji="1"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tart_process</a:t>
            </a:r>
            <a:endParaRPr kumimoji="1" lang="ko-KR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4BA55E4-3249-9248-831E-987C05E3EF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F2A5497-3B36-3D40-9DAE-5E84D83424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86112443-EFA4-0147-B729-A6E30F64FBEA}"/>
              </a:ext>
            </a:extLst>
          </p:cNvPr>
          <p:cNvSpPr/>
          <p:nvPr/>
        </p:nvSpPr>
        <p:spPr>
          <a:xfrm>
            <a:off x="323528" y="796165"/>
            <a:ext cx="7497391" cy="17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Helvetica" pitchFamily="2" charset="0"/>
                <a:cs typeface="Courier New" panose="02070309020205020404" pitchFamily="49" charset="0"/>
              </a:rPr>
              <a:t>Allocate interrupt frame.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Helvetica" pitchFamily="2" charset="0"/>
                <a:cs typeface="Courier New" panose="02070309020205020404" pitchFamily="49" charset="0"/>
              </a:rPr>
              <a:t>Load program and initialize interrupt frame and user stack.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Helvetica" pitchFamily="2" charset="0"/>
                <a:cs typeface="Courier New" panose="02070309020205020404" pitchFamily="49" charset="0"/>
              </a:rPr>
              <a:t>Setup arguments at the user stack.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latin typeface="Helvetica" pitchFamily="2" charset="0"/>
                <a:cs typeface="Courier New" panose="02070309020205020404" pitchFamily="49" charset="0"/>
              </a:rPr>
              <a:t>Jump to the user program through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interrupt_exit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ko-KR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모서리가 둥근 직사각형 7">
            <a:extLst>
              <a:ext uri="{FF2B5EF4-FFF2-40B4-BE49-F238E27FC236}">
                <a16:creationId xmlns:a16="http://schemas.microsoft.com/office/drawing/2014/main" id="{B3D555E3-0665-4B4E-9D25-4F2B0C816646}"/>
              </a:ext>
            </a:extLst>
          </p:cNvPr>
          <p:cNvSpPr/>
          <p:nvPr/>
        </p:nvSpPr>
        <p:spPr>
          <a:xfrm>
            <a:off x="1691680" y="2786298"/>
            <a:ext cx="3600398" cy="576064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User Program</a:t>
            </a:r>
            <a:endParaRPr lang="ko-KR" altLang="en-US" sz="200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" name="직선 연결선 6">
            <a:extLst>
              <a:ext uri="{FF2B5EF4-FFF2-40B4-BE49-F238E27FC236}">
                <a16:creationId xmlns:a16="http://schemas.microsoft.com/office/drawing/2014/main" id="{A73144B7-B8BD-974C-9305-5AA03C6D3368}"/>
              </a:ext>
            </a:extLst>
          </p:cNvPr>
          <p:cNvCxnSpPr>
            <a:cxnSpLocks/>
          </p:cNvCxnSpPr>
          <p:nvPr/>
        </p:nvCxnSpPr>
        <p:spPr>
          <a:xfrm>
            <a:off x="1691680" y="4135831"/>
            <a:ext cx="3719908" cy="0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모서리가 둥근 직사각형 9">
            <a:extLst>
              <a:ext uri="{FF2B5EF4-FFF2-40B4-BE49-F238E27FC236}">
                <a16:creationId xmlns:a16="http://schemas.microsoft.com/office/drawing/2014/main" id="{5452BCED-6DE9-9E49-88B1-CE134F261882}"/>
              </a:ext>
            </a:extLst>
          </p:cNvPr>
          <p:cNvSpPr/>
          <p:nvPr/>
        </p:nvSpPr>
        <p:spPr>
          <a:xfrm>
            <a:off x="1691680" y="4909300"/>
            <a:ext cx="3600392" cy="576064"/>
          </a:xfrm>
          <a:prstGeom prst="roundRect">
            <a:avLst/>
          </a:prstGeom>
          <a:solidFill>
            <a:schemeClr val="accent3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Operating System</a:t>
            </a:r>
            <a:endParaRPr lang="ko-KR" altLang="en-US" sz="2000" err="1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62C6A3B2-D3A2-5D4F-9C2E-399AEEE83C02}"/>
              </a:ext>
            </a:extLst>
          </p:cNvPr>
          <p:cNvCxnSpPr>
            <a:cxnSpLocks/>
          </p:cNvCxnSpPr>
          <p:nvPr/>
        </p:nvCxnSpPr>
        <p:spPr>
          <a:xfrm flipV="1">
            <a:off x="4259460" y="3362362"/>
            <a:ext cx="0" cy="1546938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B5185F2-C948-294B-9E77-CBAF9A63939B}"/>
              </a:ext>
            </a:extLst>
          </p:cNvPr>
          <p:cNvSpPr txBox="1"/>
          <p:nvPr/>
        </p:nvSpPr>
        <p:spPr>
          <a:xfrm>
            <a:off x="5411588" y="288966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User area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CAC763-31CF-9448-B807-25AF6318EC32}"/>
              </a:ext>
            </a:extLst>
          </p:cNvPr>
          <p:cNvSpPr txBox="1"/>
          <p:nvPr/>
        </p:nvSpPr>
        <p:spPr>
          <a:xfrm>
            <a:off x="5411588" y="501266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Kernel area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044808A-3DF2-4D48-AEEE-ECF69F8C001C}"/>
              </a:ext>
            </a:extLst>
          </p:cNvPr>
          <p:cNvSpPr txBox="1"/>
          <p:nvPr/>
        </p:nvSpPr>
        <p:spPr>
          <a:xfrm>
            <a:off x="4313524" y="4272761"/>
            <a:ext cx="1152000" cy="2769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err="1">
                <a:solidFill>
                  <a:srgbClr val="C0000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intr_exit</a:t>
            </a:r>
            <a:endParaRPr lang="ko-KR" altLang="en-US" sz="1400" dirty="0">
              <a:solidFill>
                <a:srgbClr val="C00000"/>
              </a:solidFill>
              <a:latin typeface="Courier New" panose="02070309020205020404" pitchFamily="49" charset="0"/>
              <a:ea typeface="맑은 고딕" pitchFamily="50" charset="-127"/>
              <a:cs typeface="Courier New" panose="02070309020205020404" pitchFamily="49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4963BA-5051-CD49-BAF5-C1984F0CF7B0}"/>
              </a:ext>
            </a:extLst>
          </p:cNvPr>
          <p:cNvSpPr txBox="1"/>
          <p:nvPr/>
        </p:nvSpPr>
        <p:spPr>
          <a:xfrm>
            <a:off x="5321538" y="4249832"/>
            <a:ext cx="2827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Restore user process’s registers</a:t>
            </a:r>
          </a:p>
          <a:p>
            <a:pPr algn="ctr"/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from </a:t>
            </a:r>
            <a:r>
              <a:rPr lang="en-US" altLang="ko-KR" sz="1200" dirty="0" err="1"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intr_frame</a:t>
            </a:r>
            <a:endParaRPr lang="ko-KR" altLang="en-US" sz="1200" dirty="0">
              <a:latin typeface="Courier New" panose="02070309020205020404" pitchFamily="49" charset="0"/>
              <a:ea typeface="맑은 고딕" pitchFamily="50" charset="-127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E0887C-4E7C-A646-87C3-53967308AA98}"/>
              </a:ext>
            </a:extLst>
          </p:cNvPr>
          <p:cNvSpPr txBox="1"/>
          <p:nvPr/>
        </p:nvSpPr>
        <p:spPr>
          <a:xfrm>
            <a:off x="5796136" y="3535005"/>
            <a:ext cx="3074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>
                <a:latin typeface="Helvetica" pitchFamily="2" charset="0"/>
              </a:rPr>
              <a:t>Nothing to restore </a:t>
            </a:r>
            <a:r>
              <a:rPr kumimoji="1" lang="en-US" altLang="ko-KR" sz="1600" dirty="0">
                <a:latin typeface="Helvetica" pitchFamily="2" charset="0"/>
                <a:sym typeface="Wingdings" pitchFamily="2" charset="2"/>
              </a:rPr>
              <a:t> initialize interrupt frame with some value</a:t>
            </a:r>
            <a:endParaRPr kumimoji="1" lang="ko-KR" altLang="en-US" sz="16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380433"/>
      </p:ext>
    </p:extLst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189C3B-A402-5740-BF32-875DC2305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Getting into and out of kernel</a:t>
            </a:r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8A7F4E7-A8CA-0A4C-B930-A48075A7A7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9F9318-F24E-344A-8E8F-C2DB331F06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A54CE74B-A111-439B-AB76-4175C22DD978}"/>
              </a:ext>
            </a:extLst>
          </p:cNvPr>
          <p:cNvGrpSpPr/>
          <p:nvPr/>
        </p:nvGrpSpPr>
        <p:grpSpPr>
          <a:xfrm>
            <a:off x="248147" y="2026078"/>
            <a:ext cx="8609606" cy="2699066"/>
            <a:chOff x="271068" y="3034190"/>
            <a:chExt cx="8609606" cy="2699066"/>
          </a:xfrm>
        </p:grpSpPr>
        <p:sp>
          <p:nvSpPr>
            <p:cNvPr id="6" name="모서리가 둥근 직사각형 5">
              <a:extLst>
                <a:ext uri="{FF2B5EF4-FFF2-40B4-BE49-F238E27FC236}">
                  <a16:creationId xmlns:a16="http://schemas.microsoft.com/office/drawing/2014/main" id="{3FF91A1C-DC36-47C9-83A4-0B00BF753450}"/>
                </a:ext>
              </a:extLst>
            </p:cNvPr>
            <p:cNvSpPr/>
            <p:nvPr/>
          </p:nvSpPr>
          <p:spPr>
            <a:xfrm>
              <a:off x="2471796" y="3034190"/>
              <a:ext cx="3600398" cy="576064"/>
            </a:xfrm>
            <a:prstGeom prst="roundRect">
              <a:avLst/>
            </a:prstGeom>
            <a:solidFill>
              <a:schemeClr val="accent1"/>
            </a:solidFill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>
                  <a:latin typeface="맑은 고딕" pitchFamily="50" charset="-127"/>
                  <a:ea typeface="맑은 고딕" pitchFamily="50" charset="-127"/>
                </a:rPr>
                <a:t>User Program</a:t>
              </a:r>
              <a:endParaRPr lang="ko-KR" altLang="en-US" sz="2000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7" name="직선 연결선 6">
              <a:extLst>
                <a:ext uri="{FF2B5EF4-FFF2-40B4-BE49-F238E27FC236}">
                  <a16:creationId xmlns:a16="http://schemas.microsoft.com/office/drawing/2014/main" id="{5ABBB34A-A48E-45D8-B71D-3E75AF41CA69}"/>
                </a:ext>
              </a:extLst>
            </p:cNvPr>
            <p:cNvCxnSpPr>
              <a:cxnSpLocks/>
            </p:cNvCxnSpPr>
            <p:nvPr/>
          </p:nvCxnSpPr>
          <p:spPr>
            <a:xfrm>
              <a:off x="2471796" y="4383723"/>
              <a:ext cx="3719908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모서리가 둥근 직사각형 7">
              <a:extLst>
                <a:ext uri="{FF2B5EF4-FFF2-40B4-BE49-F238E27FC236}">
                  <a16:creationId xmlns:a16="http://schemas.microsoft.com/office/drawing/2014/main" id="{215EEC86-5E18-4E10-9696-267EFF8ADB12}"/>
                </a:ext>
              </a:extLst>
            </p:cNvPr>
            <p:cNvSpPr/>
            <p:nvPr/>
          </p:nvSpPr>
          <p:spPr>
            <a:xfrm>
              <a:off x="2471796" y="5157192"/>
              <a:ext cx="3600392" cy="576064"/>
            </a:xfrm>
            <a:prstGeom prst="roundRect">
              <a:avLst/>
            </a:prstGeom>
            <a:solidFill>
              <a:schemeClr val="accent3"/>
            </a:solidFill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>
                  <a:latin typeface="맑은 고딕" pitchFamily="50" charset="-127"/>
                  <a:ea typeface="맑은 고딕" pitchFamily="50" charset="-127"/>
                </a:rPr>
                <a:t>Operating System</a:t>
              </a:r>
              <a:endParaRPr lang="ko-KR" altLang="en-US" sz="2000" err="1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9" name="직선 화살표 연결선 8">
              <a:extLst>
                <a:ext uri="{FF2B5EF4-FFF2-40B4-BE49-F238E27FC236}">
                  <a16:creationId xmlns:a16="http://schemas.microsoft.com/office/drawing/2014/main" id="{DDDC5E2C-75D0-46FE-A1B3-90BDC26DE023}"/>
                </a:ext>
              </a:extLst>
            </p:cNvPr>
            <p:cNvCxnSpPr>
              <a:cxnSpLocks/>
            </p:cNvCxnSpPr>
            <p:nvPr/>
          </p:nvCxnSpPr>
          <p:spPr>
            <a:xfrm>
              <a:off x="3335892" y="3610254"/>
              <a:ext cx="0" cy="1546938"/>
            </a:xfrm>
            <a:prstGeom prst="straightConnector1">
              <a:avLst/>
            </a:prstGeom>
            <a:ln w="127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화살표 연결선 9">
              <a:extLst>
                <a:ext uri="{FF2B5EF4-FFF2-40B4-BE49-F238E27FC236}">
                  <a16:creationId xmlns:a16="http://schemas.microsoft.com/office/drawing/2014/main" id="{75EEE824-49AC-4A08-B657-B9BA32F50B1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39576" y="3610254"/>
              <a:ext cx="0" cy="1546938"/>
            </a:xfrm>
            <a:prstGeom prst="straightConnector1">
              <a:avLst/>
            </a:prstGeom>
            <a:ln w="127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8A07CFF-2CA8-468D-AAE0-DA3FDB5414DD}"/>
                </a:ext>
              </a:extLst>
            </p:cNvPr>
            <p:cNvSpPr txBox="1"/>
            <p:nvPr/>
          </p:nvSpPr>
          <p:spPr>
            <a:xfrm>
              <a:off x="6191704" y="3137556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>
                  <a:latin typeface="맑은 고딕" pitchFamily="50" charset="-127"/>
                  <a:ea typeface="맑은 고딕" pitchFamily="50" charset="-127"/>
                </a:rPr>
                <a:t>User area</a:t>
              </a:r>
              <a:endParaRPr lang="ko-KR" altLang="en-US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0C7A280-30C9-450F-8808-483610877B00}"/>
                </a:ext>
              </a:extLst>
            </p:cNvPr>
            <p:cNvSpPr txBox="1"/>
            <p:nvPr/>
          </p:nvSpPr>
          <p:spPr>
            <a:xfrm>
              <a:off x="6191704" y="5260558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>
                  <a:latin typeface="맑은 고딕" pitchFamily="50" charset="-127"/>
                  <a:ea typeface="맑은 고딕" pitchFamily="50" charset="-127"/>
                </a:rPr>
                <a:t>Kernel area</a:t>
              </a:r>
              <a:endParaRPr lang="ko-KR" altLang="en-US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C8A409A-AAD4-4F4E-9BE2-D1D6D00522AF}"/>
                </a:ext>
              </a:extLst>
            </p:cNvPr>
            <p:cNvSpPr txBox="1"/>
            <p:nvPr/>
          </p:nvSpPr>
          <p:spPr>
            <a:xfrm>
              <a:off x="2604286" y="3833784"/>
              <a:ext cx="720000" cy="33855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rgbClr val="C00000"/>
                  </a:solidFill>
                  <a:latin typeface="Courier New" panose="02070309020205020404" pitchFamily="49" charset="0"/>
                  <a:ea typeface="맑은 고딕" pitchFamily="50" charset="-127"/>
                  <a:cs typeface="Courier New" panose="02070309020205020404" pitchFamily="49" charset="0"/>
                </a:rPr>
                <a:t>int N</a:t>
              </a:r>
              <a:endParaRPr lang="ko-KR" altLang="en-US" sz="1400" dirty="0">
                <a:solidFill>
                  <a:srgbClr val="C0000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24822B2-8F5E-4A25-9446-9EBF147B9048}"/>
                </a:ext>
              </a:extLst>
            </p:cNvPr>
            <p:cNvSpPr txBox="1"/>
            <p:nvPr/>
          </p:nvSpPr>
          <p:spPr>
            <a:xfrm>
              <a:off x="5093640" y="4520653"/>
              <a:ext cx="1152000" cy="27699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 err="1">
                  <a:solidFill>
                    <a:srgbClr val="C00000"/>
                  </a:solidFill>
                  <a:latin typeface="Courier New" panose="02070309020205020404" pitchFamily="49" charset="0"/>
                  <a:ea typeface="맑은 고딕" pitchFamily="50" charset="-127"/>
                  <a:cs typeface="Courier New" panose="02070309020205020404" pitchFamily="49" charset="0"/>
                </a:rPr>
                <a:t>iret</a:t>
              </a:r>
              <a:endParaRPr lang="ko-KR" altLang="en-US" sz="1400" dirty="0">
                <a:solidFill>
                  <a:srgbClr val="C0000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FCCD33B-A7E3-4990-BAD4-ECB48BFD0869}"/>
                </a:ext>
              </a:extLst>
            </p:cNvPr>
            <p:cNvSpPr txBox="1"/>
            <p:nvPr/>
          </p:nvSpPr>
          <p:spPr>
            <a:xfrm>
              <a:off x="271068" y="3738961"/>
              <a:ext cx="25401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Store user process’s registers</a:t>
              </a:r>
            </a:p>
            <a:p>
              <a:pPr algn="ctr"/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into </a:t>
              </a:r>
              <a:r>
                <a:rPr lang="en-US" altLang="ko-KR" sz="1200" dirty="0" err="1">
                  <a:latin typeface="Courier New" panose="02070309020205020404" pitchFamily="49" charset="0"/>
                  <a:ea typeface="맑은 고딕" pitchFamily="50" charset="-127"/>
                  <a:cs typeface="Courier New" panose="02070309020205020404" pitchFamily="49" charset="0"/>
                </a:rPr>
                <a:t>intr_frame</a:t>
              </a:r>
              <a:endParaRPr lang="en-US" altLang="ko-KR" sz="12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94F3F59-EE66-4240-B44B-2197479DD23E}"/>
                </a:ext>
              </a:extLst>
            </p:cNvPr>
            <p:cNvSpPr txBox="1"/>
            <p:nvPr/>
          </p:nvSpPr>
          <p:spPr>
            <a:xfrm>
              <a:off x="6053506" y="4453958"/>
              <a:ext cx="2827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Restore user process’s registers</a:t>
              </a:r>
            </a:p>
            <a:p>
              <a:pPr algn="ctr"/>
              <a:r>
                <a:rPr lang="en-US" altLang="ko-KR" sz="1200" dirty="0">
                  <a:latin typeface="맑은 고딕" pitchFamily="50" charset="-127"/>
                  <a:ea typeface="맑은 고딕" pitchFamily="50" charset="-127"/>
                </a:rPr>
                <a:t>from </a:t>
              </a:r>
              <a:r>
                <a:rPr lang="en-US" altLang="ko-KR" sz="1200" dirty="0" err="1">
                  <a:latin typeface="Courier New" panose="02070309020205020404" pitchFamily="49" charset="0"/>
                  <a:ea typeface="맑은 고딕" pitchFamily="50" charset="-127"/>
                  <a:cs typeface="Courier New" panose="02070309020205020404" pitchFamily="49" charset="0"/>
                </a:rPr>
                <a:t>intr_frame</a:t>
              </a:r>
              <a:endParaRPr lang="ko-KR" altLang="en-US" sz="1200" dirty="0"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6525841"/>
      </p:ext>
    </p:extLst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189C3B-A402-5740-BF32-875DC2305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Getting into and out of kernel</a:t>
            </a:r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8A7F4E7-A8CA-0A4C-B930-A48075A7A7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378115" y="4559992"/>
            <a:ext cx="1071562" cy="220663"/>
          </a:xfrm>
        </p:spPr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9F9318-F24E-344A-8E8F-C2DB331F06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01ABDDC5-7503-6240-94C4-0D080E1B05D8}"/>
              </a:ext>
            </a:extLst>
          </p:cNvPr>
          <p:cNvSpPr/>
          <p:nvPr/>
        </p:nvSpPr>
        <p:spPr>
          <a:xfrm>
            <a:off x="6782534" y="1315943"/>
            <a:ext cx="1296144" cy="20882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4DFB4605-38ED-5244-9ADD-86017F46726D}"/>
              </a:ext>
            </a:extLst>
          </p:cNvPr>
          <p:cNvCxnSpPr>
            <a:cxnSpLocks/>
          </p:cNvCxnSpPr>
          <p:nvPr/>
        </p:nvCxnSpPr>
        <p:spPr>
          <a:xfrm>
            <a:off x="6516216" y="2709586"/>
            <a:ext cx="261478" cy="0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12C8DCA-DBAF-6C4F-B989-6409BB95DEB8}"/>
              </a:ext>
            </a:extLst>
          </p:cNvPr>
          <p:cNvSpPr txBox="1"/>
          <p:nvPr/>
        </p:nvSpPr>
        <p:spPr>
          <a:xfrm>
            <a:off x="5916600" y="2816481"/>
            <a:ext cx="720000" cy="338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solidFill>
                  <a:srgbClr val="C0000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int N</a:t>
            </a:r>
            <a:endParaRPr lang="ko-KR" altLang="en-US" sz="1400" dirty="0">
              <a:solidFill>
                <a:srgbClr val="C00000"/>
              </a:solidFill>
              <a:latin typeface="Courier New" panose="02070309020205020404" pitchFamily="49" charset="0"/>
              <a:ea typeface="맑은 고딕" pitchFamily="50" charset="-127"/>
              <a:cs typeface="Courier New" panose="02070309020205020404" pitchFamily="49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5D61721-9DF9-DA46-994C-C7A11C1C06C6}"/>
              </a:ext>
            </a:extLst>
          </p:cNvPr>
          <p:cNvSpPr txBox="1"/>
          <p:nvPr/>
        </p:nvSpPr>
        <p:spPr>
          <a:xfrm>
            <a:off x="5941347" y="2550446"/>
            <a:ext cx="720000" cy="2764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err="1">
                <a:solidFill>
                  <a:srgbClr val="C0000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esp</a:t>
            </a:r>
            <a:endParaRPr lang="ko-KR" altLang="en-US" sz="1400" dirty="0">
              <a:solidFill>
                <a:srgbClr val="C00000"/>
              </a:solidFill>
              <a:latin typeface="Courier New" panose="02070309020205020404" pitchFamily="49" charset="0"/>
              <a:ea typeface="맑은 고딕" pitchFamily="50" charset="-127"/>
              <a:cs typeface="Courier New" panose="02070309020205020404" pitchFamily="49" charset="0"/>
            </a:endParaRPr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7AAD2C30-4D2F-2543-993B-201706B59D2D}"/>
              </a:ext>
            </a:extLst>
          </p:cNvPr>
          <p:cNvCxnSpPr>
            <a:cxnSpLocks/>
          </p:cNvCxnSpPr>
          <p:nvPr/>
        </p:nvCxnSpPr>
        <p:spPr>
          <a:xfrm flipH="1" flipV="1">
            <a:off x="6647763" y="2709586"/>
            <a:ext cx="1" cy="596296"/>
          </a:xfrm>
          <a:prstGeom prst="straightConnector1">
            <a:avLst/>
          </a:prstGeom>
          <a:ln w="12700">
            <a:solidFill>
              <a:srgbClr val="C0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2F7CC077-B49E-CF45-A6F3-BE083A2686B8}"/>
              </a:ext>
            </a:extLst>
          </p:cNvPr>
          <p:cNvSpPr txBox="1"/>
          <p:nvPr/>
        </p:nvSpPr>
        <p:spPr>
          <a:xfrm>
            <a:off x="8061248" y="2861022"/>
            <a:ext cx="720000" cy="338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err="1">
                <a:solidFill>
                  <a:srgbClr val="C0000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iret</a:t>
            </a:r>
            <a:endParaRPr lang="ko-KR" altLang="en-US" sz="1400" dirty="0">
              <a:solidFill>
                <a:srgbClr val="C00000"/>
              </a:solidFill>
              <a:latin typeface="Courier New" panose="02070309020205020404" pitchFamily="49" charset="0"/>
              <a:ea typeface="맑은 고딕" pitchFamily="50" charset="-127"/>
              <a:cs typeface="Courier New" panose="02070309020205020404" pitchFamily="49" charset="0"/>
            </a:endParaRPr>
          </a:p>
        </p:txBody>
      </p:sp>
      <p:cxnSp>
        <p:nvCxnSpPr>
          <p:cNvPr id="32" name="직선 화살표 연결선 31">
            <a:extLst>
              <a:ext uri="{FF2B5EF4-FFF2-40B4-BE49-F238E27FC236}">
                <a16:creationId xmlns:a16="http://schemas.microsoft.com/office/drawing/2014/main" id="{ED096D17-7840-194B-99E7-D0649DA0AFBF}"/>
              </a:ext>
            </a:extLst>
          </p:cNvPr>
          <p:cNvCxnSpPr>
            <a:cxnSpLocks/>
          </p:cNvCxnSpPr>
          <p:nvPr/>
        </p:nvCxnSpPr>
        <p:spPr>
          <a:xfrm>
            <a:off x="8164663" y="2691408"/>
            <a:ext cx="0" cy="700816"/>
          </a:xfrm>
          <a:prstGeom prst="straightConnector1">
            <a:avLst/>
          </a:prstGeom>
          <a:ln w="12700">
            <a:solidFill>
              <a:srgbClr val="C0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07FC9C1F-8D25-3443-9EB1-1465A87C71B7}"/>
              </a:ext>
            </a:extLst>
          </p:cNvPr>
          <p:cNvSpPr/>
          <p:nvPr/>
        </p:nvSpPr>
        <p:spPr>
          <a:xfrm>
            <a:off x="6777694" y="1512697"/>
            <a:ext cx="1300984" cy="1692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3CC8C94F-919B-AB43-9FCC-E10312BBC52B}"/>
              </a:ext>
            </a:extLst>
          </p:cNvPr>
          <p:cNvSpPr/>
          <p:nvPr/>
        </p:nvSpPr>
        <p:spPr>
          <a:xfrm>
            <a:off x="6777694" y="1665644"/>
            <a:ext cx="1300984" cy="1692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7FA8767E-ABCC-554D-AC81-23AF4A36A446}"/>
              </a:ext>
            </a:extLst>
          </p:cNvPr>
          <p:cNvSpPr/>
          <p:nvPr/>
        </p:nvSpPr>
        <p:spPr>
          <a:xfrm>
            <a:off x="6777694" y="1827551"/>
            <a:ext cx="1300984" cy="1692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9CD3EB78-F7CF-F349-926E-23DB5A5503D1}"/>
              </a:ext>
            </a:extLst>
          </p:cNvPr>
          <p:cNvSpPr/>
          <p:nvPr/>
        </p:nvSpPr>
        <p:spPr>
          <a:xfrm>
            <a:off x="6777694" y="1980498"/>
            <a:ext cx="1300984" cy="1692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4CD00D73-5618-B54F-86B8-0469C9108D7F}"/>
              </a:ext>
            </a:extLst>
          </p:cNvPr>
          <p:cNvSpPr/>
          <p:nvPr/>
        </p:nvSpPr>
        <p:spPr>
          <a:xfrm>
            <a:off x="6777694" y="2133447"/>
            <a:ext cx="1300984" cy="1692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919C788D-5391-9240-A12D-0D9E3AD67333}"/>
              </a:ext>
            </a:extLst>
          </p:cNvPr>
          <p:cNvSpPr/>
          <p:nvPr/>
        </p:nvSpPr>
        <p:spPr>
          <a:xfrm>
            <a:off x="6777694" y="2286394"/>
            <a:ext cx="1300984" cy="1692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5FD3E0B4-5BE1-CE45-8A9D-7BA67CA54F85}"/>
              </a:ext>
            </a:extLst>
          </p:cNvPr>
          <p:cNvSpPr/>
          <p:nvPr/>
        </p:nvSpPr>
        <p:spPr>
          <a:xfrm>
            <a:off x="6777694" y="2448301"/>
            <a:ext cx="1300984" cy="1692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5C21B674-0F66-C543-90D3-7B8227363473}"/>
              </a:ext>
            </a:extLst>
          </p:cNvPr>
          <p:cNvSpPr/>
          <p:nvPr/>
        </p:nvSpPr>
        <p:spPr>
          <a:xfrm>
            <a:off x="6777694" y="2601248"/>
            <a:ext cx="1300984" cy="1692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r>
              <a:rPr kumimoji="1"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eip</a:t>
            </a:r>
            <a:endParaRPr kumimoji="1" lang="ko-KR" altLang="en-US" sz="12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6A7E2B82-EFCD-A143-B71C-2C06610E6A6A}"/>
              </a:ext>
            </a:extLst>
          </p:cNvPr>
          <p:cNvSpPr/>
          <p:nvPr/>
        </p:nvSpPr>
        <p:spPr>
          <a:xfrm>
            <a:off x="6777694" y="2768109"/>
            <a:ext cx="1300984" cy="1692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r>
              <a:rPr kumimoji="1" lang="en-US" altLang="ko-KR" sz="12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cs</a:t>
            </a:r>
            <a:endParaRPr kumimoji="1" lang="ko-KR" altLang="en-US" sz="12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8685EDC1-BA58-B44D-8D19-F448BA7EE591}"/>
              </a:ext>
            </a:extLst>
          </p:cNvPr>
          <p:cNvSpPr/>
          <p:nvPr/>
        </p:nvSpPr>
        <p:spPr>
          <a:xfrm>
            <a:off x="6777694" y="2921056"/>
            <a:ext cx="1300984" cy="1692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r>
              <a:rPr kumimoji="1"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cflags</a:t>
            </a:r>
            <a:endParaRPr kumimoji="1" lang="ko-KR" altLang="en-US" sz="12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C7A6DAF5-5CA3-8C4F-AA89-097751528EEA}"/>
              </a:ext>
            </a:extLst>
          </p:cNvPr>
          <p:cNvSpPr/>
          <p:nvPr/>
        </p:nvSpPr>
        <p:spPr>
          <a:xfrm>
            <a:off x="6777694" y="3082963"/>
            <a:ext cx="1300984" cy="1692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r>
              <a:rPr kumimoji="1"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endParaRPr kumimoji="1" lang="ko-KR" altLang="en-US" sz="12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FF9142A6-4EA0-2C43-8C3A-D3873D161997}"/>
              </a:ext>
            </a:extLst>
          </p:cNvPr>
          <p:cNvSpPr/>
          <p:nvPr/>
        </p:nvSpPr>
        <p:spPr>
          <a:xfrm>
            <a:off x="6777694" y="3235910"/>
            <a:ext cx="1300984" cy="1692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r>
              <a:rPr kumimoji="1" lang="en-US" altLang="ko-KR" sz="12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ss</a:t>
            </a:r>
            <a:endParaRPr kumimoji="1" lang="ko-KR" altLang="en-US" sz="12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2163BCD-E92F-AD47-A006-1C3D971B5F8A}"/>
              </a:ext>
            </a:extLst>
          </p:cNvPr>
          <p:cNvSpPr txBox="1"/>
          <p:nvPr/>
        </p:nvSpPr>
        <p:spPr>
          <a:xfrm>
            <a:off x="5707307" y="2083094"/>
            <a:ext cx="1080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200" dirty="0"/>
              <a:t>stack grows</a:t>
            </a:r>
            <a:endParaRPr kumimoji="1" lang="ko-KR" altLang="en-US" sz="1200" dirty="0"/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9A45B3E4-16B6-3B46-9E5B-91304BF9B713}"/>
              </a:ext>
            </a:extLst>
          </p:cNvPr>
          <p:cNvSpPr/>
          <p:nvPr/>
        </p:nvSpPr>
        <p:spPr>
          <a:xfrm>
            <a:off x="6784160" y="1516627"/>
            <a:ext cx="1294518" cy="1886529"/>
          </a:xfrm>
          <a:prstGeom prst="rect">
            <a:avLst/>
          </a:prstGeom>
          <a:noFill/>
          <a:ln w="31750"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C528B43-18F5-F040-986A-4FC77A0FE126}"/>
              </a:ext>
            </a:extLst>
          </p:cNvPr>
          <p:cNvSpPr txBox="1"/>
          <p:nvPr/>
        </p:nvSpPr>
        <p:spPr>
          <a:xfrm>
            <a:off x="6800090" y="3475824"/>
            <a:ext cx="13009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1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Interrupt frame</a:t>
            </a:r>
            <a:endParaRPr kumimoji="1" lang="ko-KR" altLang="en-US" sz="11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B64C21D6-7EDA-9345-A71D-814882BDBB79}"/>
              </a:ext>
            </a:extLst>
          </p:cNvPr>
          <p:cNvSpPr/>
          <p:nvPr/>
        </p:nvSpPr>
        <p:spPr>
          <a:xfrm>
            <a:off x="863509" y="998418"/>
            <a:ext cx="1016185" cy="536630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6" name="직선 연결선[R] 15">
            <a:extLst>
              <a:ext uri="{FF2B5EF4-FFF2-40B4-BE49-F238E27FC236}">
                <a16:creationId xmlns:a16="http://schemas.microsoft.com/office/drawing/2014/main" id="{CBA25CC7-79B1-3D48-A948-94DF151C7340}"/>
              </a:ext>
            </a:extLst>
          </p:cNvPr>
          <p:cNvCxnSpPr>
            <a:cxnSpLocks/>
          </p:cNvCxnSpPr>
          <p:nvPr/>
        </p:nvCxnSpPr>
        <p:spPr>
          <a:xfrm>
            <a:off x="594837" y="2276872"/>
            <a:ext cx="1512168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2F39CA62-E505-3B43-8A24-931D89A87622}"/>
              </a:ext>
            </a:extLst>
          </p:cNvPr>
          <p:cNvSpPr/>
          <p:nvPr/>
        </p:nvSpPr>
        <p:spPr>
          <a:xfrm>
            <a:off x="863508" y="2277310"/>
            <a:ext cx="1016185" cy="48235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r>
              <a:rPr kumimoji="1" lang="en-US" altLang="ko-KR" sz="12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stack</a:t>
            </a:r>
            <a:endParaRPr kumimoji="1" lang="ko-KR" altLang="en-US" sz="12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55" name="직선 화살표 연결선 54">
            <a:extLst>
              <a:ext uri="{FF2B5EF4-FFF2-40B4-BE49-F238E27FC236}">
                <a16:creationId xmlns:a16="http://schemas.microsoft.com/office/drawing/2014/main" id="{7B69EE31-F4D0-0844-9442-EB1949E204C0}"/>
              </a:ext>
            </a:extLst>
          </p:cNvPr>
          <p:cNvCxnSpPr>
            <a:cxnSpLocks/>
          </p:cNvCxnSpPr>
          <p:nvPr/>
        </p:nvCxnSpPr>
        <p:spPr>
          <a:xfrm>
            <a:off x="503468" y="2759662"/>
            <a:ext cx="360040" cy="0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527DAD2A-83E1-1A42-88BC-95837C140815}"/>
              </a:ext>
            </a:extLst>
          </p:cNvPr>
          <p:cNvSpPr txBox="1"/>
          <p:nvPr/>
        </p:nvSpPr>
        <p:spPr>
          <a:xfrm>
            <a:off x="-36512" y="2581785"/>
            <a:ext cx="720000" cy="338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err="1">
                <a:solidFill>
                  <a:srgbClr val="C0000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esp</a:t>
            </a:r>
            <a:endParaRPr lang="ko-KR" altLang="en-US" sz="1400" dirty="0">
              <a:solidFill>
                <a:srgbClr val="C00000"/>
              </a:solidFill>
              <a:latin typeface="Courier New" panose="02070309020205020404" pitchFamily="49" charset="0"/>
              <a:ea typeface="맑은 고딕" pitchFamily="50" charset="-127"/>
              <a:cs typeface="Courier New" panose="02070309020205020404" pitchFamily="49" charset="0"/>
            </a:endParaRPr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86C310D0-BCB8-BD4C-8502-0C0DE7CA9728}"/>
              </a:ext>
            </a:extLst>
          </p:cNvPr>
          <p:cNvSpPr/>
          <p:nvPr/>
        </p:nvSpPr>
        <p:spPr>
          <a:xfrm>
            <a:off x="863508" y="1844825"/>
            <a:ext cx="1016185" cy="167006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r>
              <a:rPr kumimoji="1" lang="en-US" altLang="ko-KR" sz="1200" dirty="0">
                <a:solidFill>
                  <a:srgbClr val="00B050"/>
                </a:solidFill>
                <a:latin typeface="Helvetica" pitchFamily="2" charset="0"/>
                <a:ea typeface="맑은 고딕" pitchFamily="50" charset="-127"/>
                <a:cs typeface="Courier New" pitchFamily="49" charset="0"/>
              </a:rPr>
              <a:t>stack</a:t>
            </a:r>
            <a:endParaRPr kumimoji="1" lang="ko-KR" altLang="en-US" sz="1200" dirty="0">
              <a:solidFill>
                <a:srgbClr val="00B050"/>
              </a:solidFill>
              <a:latin typeface="Helvetica" pitchFamily="2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36CF4B2-9363-3145-9E5E-65D15622B5B4}"/>
              </a:ext>
            </a:extLst>
          </p:cNvPr>
          <p:cNvSpPr txBox="1"/>
          <p:nvPr/>
        </p:nvSpPr>
        <p:spPr>
          <a:xfrm>
            <a:off x="1438219" y="4092896"/>
            <a:ext cx="1605228" cy="338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solidFill>
                  <a:srgbClr val="C00000"/>
                </a:solidFill>
                <a:latin typeface="Helvetica" pitchFamily="2" charset="0"/>
                <a:ea typeface="맑은 고딕" pitchFamily="50" charset="-127"/>
                <a:cs typeface="Courier New" panose="02070309020205020404" pitchFamily="49" charset="0"/>
              </a:rPr>
              <a:t>User </a:t>
            </a:r>
          </a:p>
          <a:p>
            <a:pPr algn="ctr"/>
            <a:r>
              <a:rPr lang="en-US" altLang="ko-KR" sz="1400" dirty="0">
                <a:solidFill>
                  <a:srgbClr val="C00000"/>
                </a:solidFill>
                <a:latin typeface="Helvetica" pitchFamily="2" charset="0"/>
                <a:ea typeface="맑은 고딕" pitchFamily="50" charset="-127"/>
                <a:cs typeface="Courier New" panose="02070309020205020404" pitchFamily="49" charset="0"/>
              </a:rPr>
              <a:t>space</a:t>
            </a:r>
            <a:endParaRPr lang="ko-KR" altLang="en-US" sz="1400" dirty="0">
              <a:solidFill>
                <a:srgbClr val="C00000"/>
              </a:solidFill>
              <a:latin typeface="Helvetica" pitchFamily="2" charset="0"/>
              <a:ea typeface="맑은 고딕" pitchFamily="50" charset="-127"/>
              <a:cs typeface="Courier New" panose="02070309020205020404" pitchFamily="49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5BE9D6B-8F19-364D-8CCA-714175585462}"/>
              </a:ext>
            </a:extLst>
          </p:cNvPr>
          <p:cNvSpPr txBox="1"/>
          <p:nvPr/>
        </p:nvSpPr>
        <p:spPr>
          <a:xfrm>
            <a:off x="1443786" y="1440438"/>
            <a:ext cx="1605228" cy="338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solidFill>
                  <a:srgbClr val="C00000"/>
                </a:solidFill>
                <a:latin typeface="Helvetica" pitchFamily="2" charset="0"/>
                <a:ea typeface="맑은 고딕" pitchFamily="50" charset="-127"/>
                <a:cs typeface="Courier New" panose="02070309020205020404" pitchFamily="49" charset="0"/>
              </a:rPr>
              <a:t>kernel </a:t>
            </a:r>
          </a:p>
          <a:p>
            <a:pPr algn="ctr"/>
            <a:r>
              <a:rPr lang="en-US" altLang="ko-KR" sz="1400" dirty="0">
                <a:solidFill>
                  <a:srgbClr val="C00000"/>
                </a:solidFill>
                <a:latin typeface="Helvetica" pitchFamily="2" charset="0"/>
                <a:ea typeface="맑은 고딕" pitchFamily="50" charset="-127"/>
                <a:cs typeface="Courier New" panose="02070309020205020404" pitchFamily="49" charset="0"/>
              </a:rPr>
              <a:t>space</a:t>
            </a:r>
            <a:endParaRPr lang="ko-KR" altLang="en-US" sz="1400" dirty="0">
              <a:solidFill>
                <a:srgbClr val="C00000"/>
              </a:solidFill>
              <a:latin typeface="Helvetica" pitchFamily="2" charset="0"/>
              <a:ea typeface="맑은 고딕" pitchFamily="50" charset="-127"/>
              <a:cs typeface="Courier New" panose="02070309020205020404" pitchFamily="49" charset="0"/>
            </a:endParaRPr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12A25D9A-A3FC-5943-9AF1-64CBBC57E510}"/>
              </a:ext>
            </a:extLst>
          </p:cNvPr>
          <p:cNvSpPr/>
          <p:nvPr/>
        </p:nvSpPr>
        <p:spPr>
          <a:xfrm>
            <a:off x="3474315" y="1003827"/>
            <a:ext cx="1016185" cy="536630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61" name="직선 연결선[R] 60">
            <a:extLst>
              <a:ext uri="{FF2B5EF4-FFF2-40B4-BE49-F238E27FC236}">
                <a16:creationId xmlns:a16="http://schemas.microsoft.com/office/drawing/2014/main" id="{B3FB7915-DAC3-2E42-943B-07108017E87E}"/>
              </a:ext>
            </a:extLst>
          </p:cNvPr>
          <p:cNvCxnSpPr>
            <a:cxnSpLocks/>
          </p:cNvCxnSpPr>
          <p:nvPr/>
        </p:nvCxnSpPr>
        <p:spPr>
          <a:xfrm>
            <a:off x="3205643" y="2282281"/>
            <a:ext cx="1512168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58696AD7-1F18-D842-B1F7-9AE32676F6DF}"/>
              </a:ext>
            </a:extLst>
          </p:cNvPr>
          <p:cNvSpPr/>
          <p:nvPr/>
        </p:nvSpPr>
        <p:spPr>
          <a:xfrm>
            <a:off x="3474314" y="2282719"/>
            <a:ext cx="1016185" cy="48235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r>
              <a:rPr kumimoji="1" lang="en-US" altLang="ko-KR" sz="12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stack</a:t>
            </a:r>
            <a:endParaRPr kumimoji="1" lang="ko-KR" altLang="en-US" sz="12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63" name="직선 화살표 연결선 62">
            <a:extLst>
              <a:ext uri="{FF2B5EF4-FFF2-40B4-BE49-F238E27FC236}">
                <a16:creationId xmlns:a16="http://schemas.microsoft.com/office/drawing/2014/main" id="{6C329B56-9971-634A-A82F-41E7B3AA15F4}"/>
              </a:ext>
            </a:extLst>
          </p:cNvPr>
          <p:cNvCxnSpPr>
            <a:cxnSpLocks/>
          </p:cNvCxnSpPr>
          <p:nvPr/>
        </p:nvCxnSpPr>
        <p:spPr>
          <a:xfrm>
            <a:off x="3114274" y="2011831"/>
            <a:ext cx="360040" cy="0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E2A59D74-4F12-E14A-8DD7-20585048CB5B}"/>
              </a:ext>
            </a:extLst>
          </p:cNvPr>
          <p:cNvSpPr/>
          <p:nvPr/>
        </p:nvSpPr>
        <p:spPr>
          <a:xfrm>
            <a:off x="3474314" y="1850234"/>
            <a:ext cx="1016185" cy="167006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r>
              <a:rPr kumimoji="1" lang="en-US" altLang="ko-KR" sz="1200" dirty="0">
                <a:solidFill>
                  <a:srgbClr val="00B050"/>
                </a:solidFill>
                <a:latin typeface="Helvetica" pitchFamily="2" charset="0"/>
                <a:ea typeface="맑은 고딕" pitchFamily="50" charset="-127"/>
                <a:cs typeface="Courier New" pitchFamily="49" charset="0"/>
              </a:rPr>
              <a:t>stack</a:t>
            </a:r>
            <a:endParaRPr kumimoji="1" lang="ko-KR" altLang="en-US" sz="1200" dirty="0">
              <a:solidFill>
                <a:srgbClr val="00B050"/>
              </a:solidFill>
              <a:latin typeface="Helvetica" pitchFamily="2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091574B-70FA-2940-BA42-0398F8C92E5B}"/>
              </a:ext>
            </a:extLst>
          </p:cNvPr>
          <p:cNvSpPr txBox="1"/>
          <p:nvPr/>
        </p:nvSpPr>
        <p:spPr>
          <a:xfrm>
            <a:off x="4049025" y="4098305"/>
            <a:ext cx="1605228" cy="338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solidFill>
                  <a:srgbClr val="C00000"/>
                </a:solidFill>
                <a:latin typeface="Helvetica" pitchFamily="2" charset="0"/>
                <a:ea typeface="맑은 고딕" pitchFamily="50" charset="-127"/>
                <a:cs typeface="Courier New" panose="02070309020205020404" pitchFamily="49" charset="0"/>
              </a:rPr>
              <a:t>User </a:t>
            </a:r>
          </a:p>
          <a:p>
            <a:pPr algn="ctr"/>
            <a:r>
              <a:rPr lang="en-US" altLang="ko-KR" sz="1400" dirty="0">
                <a:solidFill>
                  <a:srgbClr val="C00000"/>
                </a:solidFill>
                <a:latin typeface="Helvetica" pitchFamily="2" charset="0"/>
                <a:ea typeface="맑은 고딕" pitchFamily="50" charset="-127"/>
                <a:cs typeface="Courier New" panose="02070309020205020404" pitchFamily="49" charset="0"/>
              </a:rPr>
              <a:t>space</a:t>
            </a:r>
            <a:endParaRPr lang="ko-KR" altLang="en-US" sz="1400" dirty="0">
              <a:solidFill>
                <a:srgbClr val="C00000"/>
              </a:solidFill>
              <a:latin typeface="Helvetica" pitchFamily="2" charset="0"/>
              <a:ea typeface="맑은 고딕" pitchFamily="50" charset="-127"/>
              <a:cs typeface="Courier New" panose="02070309020205020404" pitchFamily="49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014BF26-71EC-FB4E-9FC2-7A282C95A5C4}"/>
              </a:ext>
            </a:extLst>
          </p:cNvPr>
          <p:cNvSpPr txBox="1"/>
          <p:nvPr/>
        </p:nvSpPr>
        <p:spPr>
          <a:xfrm>
            <a:off x="4049025" y="1192945"/>
            <a:ext cx="1605228" cy="338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solidFill>
                  <a:srgbClr val="C00000"/>
                </a:solidFill>
                <a:latin typeface="Helvetica" pitchFamily="2" charset="0"/>
                <a:ea typeface="맑은 고딕" pitchFamily="50" charset="-127"/>
                <a:cs typeface="Courier New" panose="02070309020205020404" pitchFamily="49" charset="0"/>
              </a:rPr>
              <a:t>kernel </a:t>
            </a:r>
          </a:p>
          <a:p>
            <a:pPr algn="ctr"/>
            <a:r>
              <a:rPr lang="en-US" altLang="ko-KR" sz="1400" dirty="0">
                <a:solidFill>
                  <a:srgbClr val="C00000"/>
                </a:solidFill>
                <a:latin typeface="Helvetica" pitchFamily="2" charset="0"/>
                <a:ea typeface="맑은 고딕" pitchFamily="50" charset="-127"/>
                <a:cs typeface="Courier New" panose="02070309020205020404" pitchFamily="49" charset="0"/>
              </a:rPr>
              <a:t>space</a:t>
            </a:r>
            <a:endParaRPr lang="ko-KR" altLang="en-US" sz="1400" dirty="0">
              <a:solidFill>
                <a:srgbClr val="C00000"/>
              </a:solidFill>
              <a:latin typeface="Helvetica" pitchFamily="2" charset="0"/>
              <a:ea typeface="맑은 고딕" pitchFamily="50" charset="-127"/>
              <a:cs typeface="Courier New" panose="02070309020205020404" pitchFamily="49" charset="0"/>
            </a:endParaRPr>
          </a:p>
        </p:txBody>
      </p:sp>
      <p:sp>
        <p:nvSpPr>
          <p:cNvPr id="22" name="오른쪽 화살표[R] 21">
            <a:extLst>
              <a:ext uri="{FF2B5EF4-FFF2-40B4-BE49-F238E27FC236}">
                <a16:creationId xmlns:a16="http://schemas.microsoft.com/office/drawing/2014/main" id="{CBB40160-09AE-B742-8BA6-CD15AECF68E2}"/>
              </a:ext>
            </a:extLst>
          </p:cNvPr>
          <p:cNvSpPr/>
          <p:nvPr/>
        </p:nvSpPr>
        <p:spPr>
          <a:xfrm>
            <a:off x="2466794" y="3319848"/>
            <a:ext cx="449022" cy="326312"/>
          </a:xfrm>
          <a:prstGeom prst="right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1F3423B-C609-CD40-B666-7F39642991DC}"/>
              </a:ext>
            </a:extLst>
          </p:cNvPr>
          <p:cNvSpPr txBox="1"/>
          <p:nvPr/>
        </p:nvSpPr>
        <p:spPr>
          <a:xfrm>
            <a:off x="2259979" y="3004481"/>
            <a:ext cx="720000" cy="338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>
                <a:solidFill>
                  <a:srgbClr val="C0000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int N</a:t>
            </a:r>
            <a:endParaRPr lang="ko-KR" altLang="en-US" sz="1400" dirty="0">
              <a:solidFill>
                <a:srgbClr val="C00000"/>
              </a:solidFill>
              <a:latin typeface="Courier New" panose="02070309020205020404" pitchFamily="49" charset="0"/>
              <a:ea typeface="맑은 고딕" pitchFamily="50" charset="-127"/>
              <a:cs typeface="Courier New" panose="02070309020205020404" pitchFamily="49" charset="0"/>
            </a:endParaRPr>
          </a:p>
        </p:txBody>
      </p:sp>
      <p:sp>
        <p:nvSpPr>
          <p:cNvPr id="68" name="오른쪽 화살표[R] 67">
            <a:extLst>
              <a:ext uri="{FF2B5EF4-FFF2-40B4-BE49-F238E27FC236}">
                <a16:creationId xmlns:a16="http://schemas.microsoft.com/office/drawing/2014/main" id="{32F68650-A4FB-064E-B5C5-36D6E6947923}"/>
              </a:ext>
            </a:extLst>
          </p:cNvPr>
          <p:cNvSpPr/>
          <p:nvPr/>
        </p:nvSpPr>
        <p:spPr>
          <a:xfrm>
            <a:off x="5070460" y="3244725"/>
            <a:ext cx="449022" cy="326312"/>
          </a:xfrm>
          <a:prstGeom prst="right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470A283-680A-8B42-905D-92B5C6D4368E}"/>
              </a:ext>
            </a:extLst>
          </p:cNvPr>
          <p:cNvSpPr txBox="1"/>
          <p:nvPr/>
        </p:nvSpPr>
        <p:spPr>
          <a:xfrm>
            <a:off x="2592852" y="1844825"/>
            <a:ext cx="720000" cy="338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err="1">
                <a:solidFill>
                  <a:srgbClr val="C0000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esp</a:t>
            </a:r>
            <a:endParaRPr lang="ko-KR" altLang="en-US" sz="1400" dirty="0">
              <a:solidFill>
                <a:srgbClr val="C00000"/>
              </a:solidFill>
              <a:latin typeface="Courier New" panose="02070309020205020404" pitchFamily="49" charset="0"/>
              <a:ea typeface="맑은 고딕" pitchFamily="50" charset="-127"/>
              <a:cs typeface="Courier New" panose="02070309020205020404" pitchFamily="49" charset="0"/>
            </a:endParaRPr>
          </a:p>
        </p:txBody>
      </p:sp>
      <p:cxnSp>
        <p:nvCxnSpPr>
          <p:cNvPr id="33" name="직선 연결선[R] 32">
            <a:extLst>
              <a:ext uri="{FF2B5EF4-FFF2-40B4-BE49-F238E27FC236}">
                <a16:creationId xmlns:a16="http://schemas.microsoft.com/office/drawing/2014/main" id="{79DBEA84-61EA-F844-AF60-79CF9ABF17C8}"/>
              </a:ext>
            </a:extLst>
          </p:cNvPr>
          <p:cNvCxnSpPr/>
          <p:nvPr/>
        </p:nvCxnSpPr>
        <p:spPr>
          <a:xfrm flipV="1">
            <a:off x="4490499" y="1346971"/>
            <a:ext cx="2287195" cy="497854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연결선[R] 69">
            <a:extLst>
              <a:ext uri="{FF2B5EF4-FFF2-40B4-BE49-F238E27FC236}">
                <a16:creationId xmlns:a16="http://schemas.microsoft.com/office/drawing/2014/main" id="{7F64267B-99D7-214E-8AAD-FA4277B7EDEC}"/>
              </a:ext>
            </a:extLst>
          </p:cNvPr>
          <p:cNvCxnSpPr>
            <a:cxnSpLocks/>
          </p:cNvCxnSpPr>
          <p:nvPr/>
        </p:nvCxnSpPr>
        <p:spPr>
          <a:xfrm>
            <a:off x="4495872" y="2014094"/>
            <a:ext cx="2232515" cy="1389572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E7A40ED7-D117-014B-A2C8-C0B46AEA86C5}"/>
              </a:ext>
            </a:extLst>
          </p:cNvPr>
          <p:cNvSpPr/>
          <p:nvPr/>
        </p:nvSpPr>
        <p:spPr>
          <a:xfrm>
            <a:off x="6800090" y="2621508"/>
            <a:ext cx="1260985" cy="77071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ore-KR" altLang="en-US" sz="12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063732"/>
      </p:ext>
    </p:extLst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189C3B-A402-5740-BF32-875DC2305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kumimoji="1"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truct </a:t>
            </a:r>
            <a:r>
              <a:rPr kumimoji="1"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intr_frame</a:t>
            </a:r>
            <a:endParaRPr kumimoji="1" lang="ko-KR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ED50F30-BDDD-6D45-95EF-5F64C3B4B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789871"/>
            <a:ext cx="8786812" cy="5688632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intr_frame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/* Pushed by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intr_entry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intr-stubs.S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   These are the interrupted task's saved registers.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edi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/* Saved EDI.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esi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/* Saved ESI.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ebp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/* Saved EBP.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esp_dummy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/* Not used.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ebx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/* Saved EBX.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/* Saved EDX.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/* Saved ECX.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/* Saved EAX.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uint16_t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gs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, :16;           /* Saved GS segment register.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uint16_t fs, :16;           /* Saved FS segment register.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uint16_t es, :16;           /* Saved ES segment register.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uint16_t ds, :16;           /* Saved DS segment register. */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ko-KR" sz="8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/* Pushed by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intrNN_stub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intr-stubs.S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vec_no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/* Interrupt vector number. */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ko-KR" sz="8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/* Sometimes pushed by the CPU,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   otherwise for consistency pushed as 0 by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intrNN_stub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   The CPU puts it just under `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eip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', but we move it here.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error_code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/* Error code. */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ko-KR" sz="8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/* Pushed by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intrNN_stub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intr-stubs.S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   This frame pointer eases interpretation of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backtraces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void *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frame_pointer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/* Saved EBP (frame pointer). */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ko-KR" sz="8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/* Pushed by the CPU.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   These are the interrupted task's saved registers.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void (*</a:t>
            </a:r>
            <a:r>
              <a:rPr lang="en-US" altLang="ko-KR" sz="8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eip</a:t>
            </a: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(void);         /* Next instruction to execute.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uint16_t cs, :16;           /* Code segment for </a:t>
            </a:r>
            <a:r>
              <a:rPr lang="en-US" altLang="ko-KR" sz="8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eip</a:t>
            </a: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eflags</a:t>
            </a: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      /* Saved CPU flags.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void *</a:t>
            </a:r>
            <a:r>
              <a:rPr lang="en-US" altLang="ko-KR" sz="8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esp</a:t>
            </a: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            /* Saved stack pointer.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uint16_t ss, :16;           /* Data segment for esp.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kumimoji="1" lang="ko-KR" altLang="en-US" sz="85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8A7F4E7-A8CA-0A4C-B930-A48075A7A7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9F9318-F24E-344A-8E8F-C2DB331F06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F207BA78-C809-0C48-B850-C5EA005E1627}"/>
              </a:ext>
            </a:extLst>
          </p:cNvPr>
          <p:cNvSpPr/>
          <p:nvPr/>
        </p:nvSpPr>
        <p:spPr>
          <a:xfrm>
            <a:off x="179512" y="5157192"/>
            <a:ext cx="4392488" cy="115212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ore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A090548E-0300-D749-AEDC-856554A64054}"/>
              </a:ext>
            </a:extLst>
          </p:cNvPr>
          <p:cNvSpPr/>
          <p:nvPr/>
        </p:nvSpPr>
        <p:spPr>
          <a:xfrm>
            <a:off x="179512" y="3284984"/>
            <a:ext cx="4392488" cy="175799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ore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5945DB2F-FAE6-774C-BA0C-C7B500ECE1F9}"/>
              </a:ext>
            </a:extLst>
          </p:cNvPr>
          <p:cNvSpPr/>
          <p:nvPr/>
        </p:nvSpPr>
        <p:spPr>
          <a:xfrm>
            <a:off x="179512" y="980728"/>
            <a:ext cx="4392488" cy="219004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ore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BBA936F7-3086-3544-8AD9-2A630140DC04}"/>
              </a:ext>
            </a:extLst>
          </p:cNvPr>
          <p:cNvCxnSpPr/>
          <p:nvPr/>
        </p:nvCxnSpPr>
        <p:spPr>
          <a:xfrm flipV="1">
            <a:off x="4932040" y="1124744"/>
            <a:ext cx="0" cy="511256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B422289-D3CC-2349-BB62-1209CEB4C73A}"/>
              </a:ext>
            </a:extLst>
          </p:cNvPr>
          <p:cNvSpPr txBox="1"/>
          <p:nvPr/>
        </p:nvSpPr>
        <p:spPr>
          <a:xfrm>
            <a:off x="4982318" y="3504322"/>
            <a:ext cx="17281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ore-KR" sz="1400" dirty="0">
                <a:latin typeface="Helvetica" pitchFamily="2" charset="0"/>
              </a:rPr>
              <a:t>Stack grows.</a:t>
            </a:r>
            <a:endParaRPr kumimoji="1" lang="ko-Kore-KR" altLang="en-US" sz="1400" dirty="0">
              <a:latin typeface="Helvetica" pitchFamily="2" charset="0"/>
            </a:endParaRP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732A27B2-55BF-5642-A267-9FCA67CE77C6}"/>
              </a:ext>
            </a:extLst>
          </p:cNvPr>
          <p:cNvSpPr txBox="1">
            <a:spLocks/>
          </p:cNvSpPr>
          <p:nvPr/>
        </p:nvSpPr>
        <p:spPr bwMode="auto">
          <a:xfrm>
            <a:off x="5580112" y="1124744"/>
            <a:ext cx="3276997" cy="1440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"/>
              <a:defRPr kumimoji="1" sz="2000" b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itchFamily="2" charset="2"/>
              <a:buChar char=""/>
              <a:defRPr kumimoji="1" sz="1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"/>
              <a:defRPr kumimoji="1" sz="16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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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sz="1600" kern="0" dirty="0"/>
              <a:t>It is in the kernel stack.</a:t>
            </a:r>
          </a:p>
          <a:p>
            <a:r>
              <a:rPr lang="en-US" altLang="ko-KR" sz="1600" kern="0" dirty="0"/>
              <a:t>It stores user process’ registers.</a:t>
            </a:r>
          </a:p>
        </p:txBody>
      </p:sp>
    </p:spTree>
    <p:extLst>
      <p:ext uri="{BB962C8B-B14F-4D97-AF65-F5344CB8AC3E}">
        <p14:creationId xmlns:p14="http://schemas.microsoft.com/office/powerpoint/2010/main" val="474304387"/>
      </p:ext>
    </p:extLst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189C3B-A402-5740-BF32-875DC2305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Getting into kernel.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ED50F30-BDDD-6D45-95EF-5F64C3B4B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1052736"/>
            <a:ext cx="8786812" cy="5328592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int n</a:t>
            </a:r>
          </a:p>
          <a:p>
            <a:pPr marL="0" indent="0">
              <a:buNone/>
            </a:pPr>
            <a:endParaRPr lang="en-US" altLang="ko-KR" sz="1800" dirty="0">
              <a:latin typeface="Helvetica" pitchFamily="2" charset="0"/>
              <a:cs typeface="Courier New" panose="02070309020205020404" pitchFamily="49" charset="0"/>
            </a:endParaRPr>
          </a:p>
          <a:p>
            <a:r>
              <a:rPr lang="en-US" altLang="ko-KR" sz="1800" dirty="0">
                <a:latin typeface="Helvetica" pitchFamily="2" charset="0"/>
                <a:cs typeface="Courier New" panose="02070309020205020404" pitchFamily="49" charset="0"/>
              </a:rPr>
              <a:t>when execute the kernel function, e.g. interrupt handler, system call, the OS saves the registers of currently executing process.</a:t>
            </a:r>
          </a:p>
          <a:p>
            <a:r>
              <a:rPr lang="en-US" altLang="ko-KR" sz="1800" dirty="0">
                <a:latin typeface="Helvetica" pitchFamily="2" charset="0"/>
                <a:cs typeface="Courier New" panose="02070309020205020404" pitchFamily="49" charset="0"/>
              </a:rPr>
              <a:t>Where: at the kernel stack of the executing process.</a:t>
            </a:r>
          </a:p>
          <a:p>
            <a:r>
              <a:rPr lang="en-US" altLang="ko-KR" sz="1800" dirty="0">
                <a:latin typeface="Helvetica" pitchFamily="2" charset="0"/>
                <a:cs typeface="Courier New" panose="02070309020205020404" pitchFamily="49" charset="0"/>
              </a:rPr>
              <a:t>execution</a:t>
            </a:r>
          </a:p>
          <a:p>
            <a:pPr lvl="1">
              <a:buFont typeface="+mj-lt"/>
              <a:buAutoNum type="arabicPeriod"/>
            </a:pPr>
            <a:r>
              <a:rPr lang="en-US" altLang="ko-KR" sz="1600" dirty="0">
                <a:latin typeface="Helvetica" pitchFamily="2" charset="0"/>
                <a:cs typeface="Courier New" panose="02070309020205020404" pitchFamily="49" charset="0"/>
              </a:rPr>
              <a:t>Set the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esp</a:t>
            </a:r>
            <a:r>
              <a:rPr lang="en-US" altLang="ko-KR" sz="1600" dirty="0">
                <a:latin typeface="Helvetica" pitchFamily="2" charset="0"/>
                <a:cs typeface="Courier New" panose="02070309020205020404" pitchFamily="49" charset="0"/>
              </a:rPr>
              <a:t> to point to kernel stack</a:t>
            </a:r>
          </a:p>
          <a:p>
            <a:pPr lvl="1">
              <a:buFont typeface="+mj-lt"/>
              <a:buAutoNum type="arabicPeriod"/>
            </a:pPr>
            <a:r>
              <a:rPr lang="en-US" altLang="ko-KR" sz="1600" dirty="0">
                <a:latin typeface="Helvetica" pitchFamily="2" charset="0"/>
                <a:cs typeface="Courier New" panose="02070309020205020404" pitchFamily="49" charset="0"/>
              </a:rPr>
              <a:t>Pushes registers.</a:t>
            </a:r>
          </a:p>
          <a:p>
            <a:pPr lvl="1"/>
            <a:endParaRPr lang="en-US" altLang="ko-KR" sz="1600" dirty="0">
              <a:latin typeface="Helvetica" pitchFamily="2" charset="0"/>
              <a:cs typeface="Courier New" panose="02070309020205020404" pitchFamily="49" charset="0"/>
            </a:endParaRPr>
          </a:p>
          <a:p>
            <a:endParaRPr kumimoji="1" lang="en-US" altLang="ko-KR" dirty="0">
              <a:latin typeface="Helvetica" pitchFamily="2" charset="0"/>
              <a:cs typeface="Courier New" panose="02070309020205020404" pitchFamily="49" charset="0"/>
            </a:endParaRPr>
          </a:p>
          <a:p>
            <a:pPr lvl="1"/>
            <a:endParaRPr kumimoji="1" lang="ko-KR" altLang="en-US" dirty="0">
              <a:latin typeface="Helvetica" pitchFamily="2" charset="0"/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8A7F4E7-A8CA-0A4C-B930-A48075A7A7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9F9318-F24E-344A-8E8F-C2DB331F06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341819"/>
      </p:ext>
    </p:extLst>
  </p:cSld>
  <p:clrMapOvr>
    <a:masterClrMapping/>
  </p:clrMapOvr>
  <p:transition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189C3B-A402-5740-BF32-875DC2305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Helvetica" pitchFamily="2" charset="0"/>
                <a:cs typeface="Courier New" panose="02070309020205020404" pitchFamily="49" charset="0"/>
              </a:rPr>
              <a:t>Entering the kernel</a:t>
            </a:r>
            <a:endParaRPr kumimoji="1" lang="ko-KR" altLang="en-US" dirty="0">
              <a:latin typeface="Helvetica" pitchFamily="2" charset="0"/>
              <a:cs typeface="Courier New" panose="02070309020205020404" pitchFamily="49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ED50F30-BDDD-6D45-95EF-5F64C3B4B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789871"/>
            <a:ext cx="8786812" cy="5688632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intr_frame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/* Pushed by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intr_entry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intr-stubs.S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   These are the interrupted task's saved registers.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edi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/* Saved EDI.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esi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/* Saved ESI.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ebp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/* Saved EBP.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esp_dummy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/* Not used.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ebx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/* Saved EBX.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/* Saved EDX.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/* Saved ECX.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/* Saved EAX.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uint16_t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gs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, :16;           /* Saved GS segment register.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uint16_t fs, :16;           /* Saved FS segment register.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uint16_t es, :16;           /* Saved ES segment register.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uint16_t ds, :16;           /* Saved DS segment register. */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ko-KR" sz="8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/* Pushed by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intrNN_stub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intr-stubs.S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vec_no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/* Interrupt vector number. */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ko-KR" sz="8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/* Sometimes pushed by the CPU,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   otherwise for consistency pushed as 0 by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intrNN_stub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   The CPU puts it just under `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eip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', but we move it here.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error_code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/* Error code. */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ko-KR" sz="8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/* Pushed by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intrNN_stub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intr-stubs.S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   This frame pointer eases interpretation of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backtraces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void *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frame_pointer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/* Saved EBP (frame pointer). */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ko-KR" sz="8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/* Pushed by the CPU.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   These are the interrupted task's saved registers.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void (*</a:t>
            </a:r>
            <a:r>
              <a:rPr lang="en-US" altLang="ko-KR" sz="8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eip</a:t>
            </a: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(void);         /* Next instruction to execute.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uint16_t cs, :16;           /* Code segment for </a:t>
            </a:r>
            <a:r>
              <a:rPr lang="en-US" altLang="ko-KR" sz="8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eip</a:t>
            </a: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eflags</a:t>
            </a: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      /* Saved CPU flags.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void *</a:t>
            </a:r>
            <a:r>
              <a:rPr lang="en-US" altLang="ko-KR" sz="8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esp</a:t>
            </a: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            /* Saved stack pointer.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uint16_t ss, :16;           /* Data segment for esp.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kumimoji="1" lang="ko-KR" altLang="en-US" sz="85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8A7F4E7-A8CA-0A4C-B930-A48075A7A7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9F9318-F24E-344A-8E8F-C2DB331F06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F207BA78-C809-0C48-B850-C5EA005E1627}"/>
              </a:ext>
            </a:extLst>
          </p:cNvPr>
          <p:cNvSpPr/>
          <p:nvPr/>
        </p:nvSpPr>
        <p:spPr>
          <a:xfrm>
            <a:off x="179512" y="5157192"/>
            <a:ext cx="4392488" cy="115212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ore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A090548E-0300-D749-AEDC-856554A64054}"/>
              </a:ext>
            </a:extLst>
          </p:cNvPr>
          <p:cNvSpPr/>
          <p:nvPr/>
        </p:nvSpPr>
        <p:spPr>
          <a:xfrm>
            <a:off x="179512" y="3284984"/>
            <a:ext cx="4392488" cy="175799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ore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5945DB2F-FAE6-774C-BA0C-C7B500ECE1F9}"/>
              </a:ext>
            </a:extLst>
          </p:cNvPr>
          <p:cNvSpPr/>
          <p:nvPr/>
        </p:nvSpPr>
        <p:spPr>
          <a:xfrm>
            <a:off x="179512" y="980728"/>
            <a:ext cx="4392488" cy="219004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ore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B422289-D3CC-2349-BB62-1209CEB4C73A}"/>
              </a:ext>
            </a:extLst>
          </p:cNvPr>
          <p:cNvSpPr txBox="1"/>
          <p:nvPr/>
        </p:nvSpPr>
        <p:spPr>
          <a:xfrm>
            <a:off x="5542904" y="5371727"/>
            <a:ext cx="2341463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ko-Kore-KR" sz="1400" dirty="0">
                <a:latin typeface="Helvetica" pitchFamily="2" charset="0"/>
              </a:rPr>
              <a:t>After </a:t>
            </a:r>
            <a:r>
              <a:rPr kumimoji="1" lang="en-US" altLang="ko-Kore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ko-Kore-KR" sz="1400" dirty="0">
                <a:latin typeface="Helvetica" pitchFamily="2" charset="0"/>
              </a:rPr>
              <a:t> instruction.</a:t>
            </a:r>
            <a:endParaRPr kumimoji="1" lang="ko-Kore-KR" altLang="en-US" sz="1400" dirty="0">
              <a:latin typeface="Helvetica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0A6ABE-7198-114A-B6AF-0E276A0265F1}"/>
              </a:ext>
            </a:extLst>
          </p:cNvPr>
          <p:cNvSpPr txBox="1"/>
          <p:nvPr/>
        </p:nvSpPr>
        <p:spPr>
          <a:xfrm>
            <a:off x="4848052" y="5371727"/>
            <a:ext cx="660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ore-KR" sz="1400" dirty="0" err="1">
                <a:latin typeface="Helvetica" pitchFamily="2" charset="0"/>
              </a:rPr>
              <a:t>esp</a:t>
            </a:r>
            <a:endParaRPr kumimoji="1" lang="ko-Kore-KR" altLang="en-US" sz="1400" dirty="0">
              <a:latin typeface="Helvetica" pitchFamily="2" charset="0"/>
            </a:endParaRPr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5D98133C-B458-8C46-8BC5-660AC1B7EBDA}"/>
              </a:ext>
            </a:extLst>
          </p:cNvPr>
          <p:cNvCxnSpPr>
            <a:stCxn id="13" idx="1"/>
          </p:cNvCxnSpPr>
          <p:nvPr/>
        </p:nvCxnSpPr>
        <p:spPr>
          <a:xfrm flipH="1" flipV="1">
            <a:off x="4607719" y="5525614"/>
            <a:ext cx="240333" cy="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378D5DF-9755-A243-826D-E53FE6E28AF2}"/>
              </a:ext>
            </a:extLst>
          </p:cNvPr>
          <p:cNvSpPr txBox="1"/>
          <p:nvPr/>
        </p:nvSpPr>
        <p:spPr>
          <a:xfrm>
            <a:off x="5561702" y="3429000"/>
            <a:ext cx="2322666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ko-Kore-KR" sz="1400" dirty="0">
                <a:latin typeface="Helvetica" pitchFamily="2" charset="0"/>
              </a:rPr>
              <a:t>After interrupt handler </a:t>
            </a:r>
          </a:p>
          <a:p>
            <a:r>
              <a:rPr kumimoji="1" lang="en-US" altLang="ko-Kore-KR" sz="1400" dirty="0">
                <a:latin typeface="Helvetica" pitchFamily="2" charset="0"/>
                <a:cs typeface="Courier New" panose="02070309020205020404" pitchFamily="49" charset="0"/>
              </a:rPr>
              <a:t>of </a:t>
            </a:r>
            <a:r>
              <a:rPr kumimoji="1" lang="en-US" altLang="ko-Kore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</a:t>
            </a:r>
            <a:r>
              <a:rPr kumimoji="1" lang="en-US" altLang="ko-Kore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N</a:t>
            </a:r>
            <a:endParaRPr kumimoji="1" lang="ko-Kore-KR" altLang="en-US" sz="1400" dirty="0">
              <a:latin typeface="Helvetica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FCA5167-249C-464B-A635-6D9B4BBCEFD0}"/>
              </a:ext>
            </a:extLst>
          </p:cNvPr>
          <p:cNvSpPr txBox="1"/>
          <p:nvPr/>
        </p:nvSpPr>
        <p:spPr>
          <a:xfrm>
            <a:off x="4866849" y="3429000"/>
            <a:ext cx="660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ore-KR" sz="1400" dirty="0" err="1">
                <a:latin typeface="Helvetica" pitchFamily="2" charset="0"/>
              </a:rPr>
              <a:t>esp</a:t>
            </a:r>
            <a:endParaRPr kumimoji="1" lang="ko-Kore-KR" altLang="en-US" sz="1400" dirty="0">
              <a:latin typeface="Helvetica" pitchFamily="2" charset="0"/>
            </a:endParaRPr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7EBF61D7-7A21-DD48-B8C5-1061D21C905A}"/>
              </a:ext>
            </a:extLst>
          </p:cNvPr>
          <p:cNvCxnSpPr>
            <a:stCxn id="15" idx="1"/>
          </p:cNvCxnSpPr>
          <p:nvPr/>
        </p:nvCxnSpPr>
        <p:spPr>
          <a:xfrm flipH="1" flipV="1">
            <a:off x="4626516" y="3582887"/>
            <a:ext cx="240333" cy="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D7798F4-6BE9-814B-A7D1-71190730B113}"/>
              </a:ext>
            </a:extLst>
          </p:cNvPr>
          <p:cNvSpPr txBox="1"/>
          <p:nvPr/>
        </p:nvSpPr>
        <p:spPr>
          <a:xfrm>
            <a:off x="5542904" y="1159350"/>
            <a:ext cx="2322666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ko-Kore-KR" sz="1400" dirty="0">
                <a:latin typeface="Helvetica" pitchFamily="2" charset="0"/>
              </a:rPr>
              <a:t>After interrupt handler, </a:t>
            </a:r>
            <a:r>
              <a:rPr kumimoji="1" lang="en-US" altLang="ko-Kore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intr_entry</a:t>
            </a:r>
            <a:endParaRPr kumimoji="1" lang="ko-Kore-KR" altLang="en-US" sz="1400" dirty="0">
              <a:latin typeface="Helvetica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57F9E2A-4E22-534D-A522-D1453D04866D}"/>
              </a:ext>
            </a:extLst>
          </p:cNvPr>
          <p:cNvSpPr txBox="1"/>
          <p:nvPr/>
        </p:nvSpPr>
        <p:spPr>
          <a:xfrm>
            <a:off x="4848051" y="1159350"/>
            <a:ext cx="516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ore-KR" sz="1400" dirty="0" err="1">
                <a:latin typeface="Helvetica" pitchFamily="2" charset="0"/>
              </a:rPr>
              <a:t>esp</a:t>
            </a:r>
            <a:endParaRPr kumimoji="1" lang="ko-Kore-KR" altLang="en-US" sz="1400" dirty="0">
              <a:latin typeface="Helvetica" pitchFamily="2" charset="0"/>
            </a:endParaRPr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65856FBF-6482-1E4E-B2E0-57644E7ECACF}"/>
              </a:ext>
            </a:extLst>
          </p:cNvPr>
          <p:cNvCxnSpPr>
            <a:cxnSpLocks/>
            <a:stCxn id="18" idx="1"/>
          </p:cNvCxnSpPr>
          <p:nvPr/>
        </p:nvCxnSpPr>
        <p:spPr>
          <a:xfrm flipH="1" flipV="1">
            <a:off x="4607719" y="1313237"/>
            <a:ext cx="240332" cy="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7033425C-6D49-6643-B470-7A804CB7AF9B}"/>
              </a:ext>
            </a:extLst>
          </p:cNvPr>
          <p:cNvCxnSpPr/>
          <p:nvPr/>
        </p:nvCxnSpPr>
        <p:spPr>
          <a:xfrm flipV="1">
            <a:off x="8191546" y="1195881"/>
            <a:ext cx="0" cy="511256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F8498F5-ED4E-4C41-AA79-24474DFE47A1}"/>
              </a:ext>
            </a:extLst>
          </p:cNvPr>
          <p:cNvSpPr txBox="1"/>
          <p:nvPr/>
        </p:nvSpPr>
        <p:spPr>
          <a:xfrm>
            <a:off x="8191546" y="4293096"/>
            <a:ext cx="567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ore-KR" sz="1400" dirty="0">
                <a:latin typeface="Helvetica" pitchFamily="2" charset="0"/>
              </a:rPr>
              <a:t>time</a:t>
            </a:r>
            <a:endParaRPr kumimoji="1" lang="ko-Kore-KR" altLang="en-US" sz="14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164596"/>
      </p:ext>
    </p:extLst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Loading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Load the program</a:t>
            </a:r>
          </a:p>
          <a:p>
            <a:pPr lvl="1"/>
            <a:r>
              <a:rPr lang="en-US" altLang="ko-KR" sz="1400" dirty="0"/>
              <a:t>Pass the program name to ‘load()’.</a:t>
            </a:r>
          </a:p>
          <a:p>
            <a:pPr lvl="1"/>
            <a:r>
              <a:rPr lang="en-US" altLang="ko-KR" sz="1400" dirty="0"/>
              <a:t>“Load()” find executable file, using name of file and load it onto memory.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11560" y="2666529"/>
            <a:ext cx="8208912" cy="353943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static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start_process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 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file_name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_)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file_name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file_name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_;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intr_frame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if_;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bool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success;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...</a:t>
            </a:r>
          </a:p>
          <a:p>
            <a:pPr lvl="0"/>
            <a:r>
              <a:rPr lang="ko-KR" altLang="en-US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/* Parse the command line</a:t>
            </a:r>
            <a:r>
              <a:rPr lang="ko-KR" altLang="en-US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(Use </a:t>
            </a:r>
            <a:r>
              <a:rPr lang="en-US" altLang="ko-KR" sz="16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strtok_r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()) */</a:t>
            </a:r>
          </a:p>
          <a:p>
            <a:pPr lvl="0"/>
            <a:endParaRPr lang="en-US" altLang="ko-KR" sz="1600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 lvl="0"/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/* Initialize interrupt frame and load executable. */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memset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(&amp;if_, 0,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sizeof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if_);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...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success = load 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file_name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&amp;if_.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eip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&amp;if_.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...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0182" y="2204864"/>
            <a:ext cx="5616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userprog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process.c</a:t>
            </a:r>
            <a:endParaRPr lang="ko-KR" altLang="en-US" sz="16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3194629" y="5394702"/>
            <a:ext cx="1368152" cy="288032"/>
          </a:xfrm>
          <a:prstGeom prst="roundRect">
            <a:avLst>
              <a:gd name="adj" fmla="val 5782"/>
            </a:avLst>
          </a:prstGeom>
          <a:noFill/>
          <a:ln w="12700">
            <a:solidFill>
              <a:schemeClr val="accent2"/>
            </a:solidFill>
            <a:prstDash val="sysDash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err="1">
              <a:latin typeface="+mj-ea"/>
              <a:ea typeface="+mj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27571" y="5651956"/>
            <a:ext cx="1553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accent2"/>
                </a:solidFill>
                <a:latin typeface="맑은 고딕" pitchFamily="50" charset="-127"/>
                <a:ea typeface="맑은 고딕" pitchFamily="50" charset="-127"/>
              </a:rPr>
              <a:t>program name</a:t>
            </a:r>
            <a:endParaRPr lang="ko-KR" altLang="en-US" sz="1400" dirty="0">
              <a:solidFill>
                <a:schemeClr val="accent2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모서리가 둥근 직사각형 11">
            <a:extLst>
              <a:ext uri="{FF2B5EF4-FFF2-40B4-BE49-F238E27FC236}">
                <a16:creationId xmlns:a16="http://schemas.microsoft.com/office/drawing/2014/main" id="{73AF2406-1747-4A45-9287-AFD48EA2973D}"/>
              </a:ext>
            </a:extLst>
          </p:cNvPr>
          <p:cNvSpPr/>
          <p:nvPr/>
        </p:nvSpPr>
        <p:spPr>
          <a:xfrm>
            <a:off x="4650119" y="5409723"/>
            <a:ext cx="1002001" cy="288032"/>
          </a:xfrm>
          <a:prstGeom prst="roundRect">
            <a:avLst>
              <a:gd name="adj" fmla="val 5782"/>
            </a:avLst>
          </a:prstGeom>
          <a:noFill/>
          <a:ln w="12700">
            <a:solidFill>
              <a:schemeClr val="accent2"/>
            </a:solidFill>
            <a:prstDash val="sysDash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err="1">
              <a:latin typeface="+mj-ea"/>
              <a:ea typeface="+mj-ea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9FCB61-CE6B-4E43-848D-FC8BF57F5C5E}"/>
              </a:ext>
            </a:extLst>
          </p:cNvPr>
          <p:cNvSpPr txBox="1"/>
          <p:nvPr/>
        </p:nvSpPr>
        <p:spPr>
          <a:xfrm>
            <a:off x="4370371" y="5637812"/>
            <a:ext cx="1553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accent2"/>
                </a:solidFill>
                <a:latin typeface="맑은 고딕" pitchFamily="50" charset="-127"/>
                <a:ea typeface="맑은 고딕" pitchFamily="50" charset="-127"/>
              </a:rPr>
              <a:t>Function entry point</a:t>
            </a:r>
            <a:endParaRPr lang="ko-KR" altLang="en-US" sz="1400" dirty="0">
              <a:solidFill>
                <a:schemeClr val="accent2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1040692-A21F-5E4B-A50D-198AF791718B}"/>
              </a:ext>
            </a:extLst>
          </p:cNvPr>
          <p:cNvSpPr txBox="1"/>
          <p:nvPr/>
        </p:nvSpPr>
        <p:spPr>
          <a:xfrm>
            <a:off x="5613184" y="5592885"/>
            <a:ext cx="1553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accent2"/>
                </a:solidFill>
                <a:latin typeface="맑은 고딕" pitchFamily="50" charset="-127"/>
                <a:ea typeface="맑은 고딕" pitchFamily="50" charset="-127"/>
              </a:rPr>
              <a:t>Stack top</a:t>
            </a:r>
          </a:p>
          <a:p>
            <a:pPr algn="ctr"/>
            <a:r>
              <a:rPr lang="en-US" altLang="ko-KR" sz="1400" dirty="0">
                <a:solidFill>
                  <a:schemeClr val="accent2"/>
                </a:solidFill>
                <a:latin typeface="맑은 고딕" pitchFamily="50" charset="-127"/>
                <a:ea typeface="맑은 고딕" pitchFamily="50" charset="-127"/>
              </a:rPr>
              <a:t>(user stack)</a:t>
            </a:r>
            <a:endParaRPr lang="ko-KR" altLang="en-US" sz="1400" dirty="0">
              <a:solidFill>
                <a:schemeClr val="accent2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모서리가 둥근 직사각형 14">
            <a:extLst>
              <a:ext uri="{FF2B5EF4-FFF2-40B4-BE49-F238E27FC236}">
                <a16:creationId xmlns:a16="http://schemas.microsoft.com/office/drawing/2014/main" id="{F311D7BD-8D42-4448-8A1E-53354ACC3B58}"/>
              </a:ext>
            </a:extLst>
          </p:cNvPr>
          <p:cNvSpPr/>
          <p:nvPr/>
        </p:nvSpPr>
        <p:spPr>
          <a:xfrm>
            <a:off x="5830052" y="5403942"/>
            <a:ext cx="1064881" cy="288032"/>
          </a:xfrm>
          <a:prstGeom prst="roundRect">
            <a:avLst>
              <a:gd name="adj" fmla="val 5782"/>
            </a:avLst>
          </a:prstGeom>
          <a:noFill/>
          <a:ln w="12700">
            <a:solidFill>
              <a:schemeClr val="accent2"/>
            </a:solidFill>
            <a:prstDash val="sysDash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err="1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11407091"/>
      </p:ext>
    </p:extLst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4BA55E4-3249-9248-831E-987C05E3EF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F2A5497-3B36-3D40-9DAE-5E84D83424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86112443-EFA4-0147-B729-A6E30F64FBEA}"/>
              </a:ext>
            </a:extLst>
          </p:cNvPr>
          <p:cNvSpPr/>
          <p:nvPr/>
        </p:nvSpPr>
        <p:spPr>
          <a:xfrm>
            <a:off x="502183" y="260648"/>
            <a:ext cx="8101533" cy="61247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endParaRPr lang="ko-KR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start_process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file_name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_)</a:t>
            </a:r>
          </a:p>
          <a:p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file_name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file_name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_;</a:t>
            </a:r>
          </a:p>
          <a:p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intr_frame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_;</a:t>
            </a:r>
          </a:p>
          <a:p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success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ko-KR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/*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Initialize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interrupt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frame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and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executable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 */</a:t>
            </a:r>
          </a:p>
          <a:p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memset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(&amp;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_, 0,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_);</a:t>
            </a:r>
          </a:p>
          <a:p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_.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gs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_.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_.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_.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_.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SEL_UDSEG;</a:t>
            </a:r>
          </a:p>
          <a:p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_.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SEL_UCSEG;</a:t>
            </a:r>
          </a:p>
          <a:p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_.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eflags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FLAG_IF | FLAG_MBS;</a:t>
            </a:r>
          </a:p>
          <a:p>
            <a:r>
              <a:rPr lang="ko-KR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ko-KR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success</a:t>
            </a:r>
            <a:r>
              <a:rPr lang="ko-KR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ko-KR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ko-KR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ko-KR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file_name</a:t>
            </a:r>
            <a:r>
              <a:rPr lang="ko-KR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ko-KR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ko-KR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_.</a:t>
            </a:r>
            <a:r>
              <a:rPr lang="ko-KR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eip</a:t>
            </a:r>
            <a:r>
              <a:rPr lang="ko-KR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ko-KR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ko-KR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_.</a:t>
            </a:r>
            <a:r>
              <a:rPr lang="ko-KR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esp</a:t>
            </a:r>
            <a:r>
              <a:rPr lang="ko-KR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ko-KR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/*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failed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quit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 */</a:t>
            </a:r>
          </a:p>
          <a:p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palloc_free_page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file_name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(!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success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thread_exit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  <a:p>
            <a:r>
              <a:rPr lang="en-US" altLang="ko-KR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/*missing parts!!! set up stack */</a:t>
            </a:r>
            <a:endParaRPr lang="ko-KR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/*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process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simulating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</a:t>
            </a:r>
            <a:endParaRPr lang="ko-KR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interrupt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implemented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intr_exit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endParaRPr lang="ko-KR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threads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intr-stubs.S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). 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Because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intr_exit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takes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of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its</a:t>
            </a:r>
            <a:endParaRPr lang="ko-KR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arguments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of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`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intr_frame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</a:p>
          <a:p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just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pointer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esp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our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frame</a:t>
            </a:r>
            <a:endParaRPr lang="ko-KR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and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jump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 */</a:t>
            </a:r>
          </a:p>
          <a:p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asm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("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%0, %%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esp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intr_exit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 : : "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 (&amp;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_) : "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memory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NOT_REACHED ();</a:t>
            </a:r>
          </a:p>
          <a:p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20FB82EC-6184-2342-9E3A-514A0A0D0E16}"/>
              </a:ext>
            </a:extLst>
          </p:cNvPr>
          <p:cNvSpPr/>
          <p:nvPr/>
        </p:nvSpPr>
        <p:spPr>
          <a:xfrm>
            <a:off x="611559" y="4077072"/>
            <a:ext cx="7992155" cy="2880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ore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73D8890F-71C5-5944-85DF-4DAF22614292}"/>
              </a:ext>
            </a:extLst>
          </p:cNvPr>
          <p:cNvSpPr/>
          <p:nvPr/>
        </p:nvSpPr>
        <p:spPr>
          <a:xfrm>
            <a:off x="611560" y="5589240"/>
            <a:ext cx="7992156" cy="2880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ore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859241"/>
      </p:ext>
    </p:extLst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4BA55E4-3249-9248-831E-987C05E3EF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F2A5497-3B36-3D40-9DAE-5E84D83424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86112443-EFA4-0147-B729-A6E30F64FBEA}"/>
              </a:ext>
            </a:extLst>
          </p:cNvPr>
          <p:cNvSpPr/>
          <p:nvPr/>
        </p:nvSpPr>
        <p:spPr>
          <a:xfrm>
            <a:off x="502183" y="908720"/>
            <a:ext cx="8101533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asm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("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%0, %%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esp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intr_exit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 : : "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 (&amp;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_) : "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memory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CDE046B7-7587-0149-BF53-0F10177CA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13" y="55563"/>
            <a:ext cx="8786812" cy="585787"/>
          </a:xfrm>
        </p:spPr>
        <p:txBody>
          <a:bodyPr/>
          <a:lstStyle/>
          <a:p>
            <a:r>
              <a:rPr lang="en-US" altLang="ko-KR" dirty="0"/>
              <a:t>Getting out of the kernel</a:t>
            </a:r>
            <a:endParaRPr kumimoji="1" lang="ko-KR" altLang="en-US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415B8D63-29F0-F245-B67A-9FB45B3CC2EF}"/>
              </a:ext>
            </a:extLst>
          </p:cNvPr>
          <p:cNvSpPr/>
          <p:nvPr/>
        </p:nvSpPr>
        <p:spPr>
          <a:xfrm>
            <a:off x="521233" y="1412776"/>
            <a:ext cx="8101533" cy="169277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%0, %%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esp</a:t>
            </a:r>
            <a:endParaRPr lang="en-US" altLang="ko-K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ko-KR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>
                <a:latin typeface="Helvetica" pitchFamily="2" charset="0"/>
                <a:cs typeface="Courier New" panose="02070309020205020404" pitchFamily="49" charset="0"/>
              </a:rPr>
              <a:t>Set the </a:t>
            </a:r>
            <a:r>
              <a:rPr lang="en-US" altLang="ko-KR" sz="1400" dirty="0" err="1">
                <a:latin typeface="Helvetica" pitchFamily="2" charset="0"/>
                <a:cs typeface="Courier New" panose="02070309020205020404" pitchFamily="49" charset="0"/>
              </a:rPr>
              <a:t>esp</a:t>
            </a:r>
            <a:r>
              <a:rPr lang="en-US" altLang="ko-KR" sz="1400" dirty="0">
                <a:latin typeface="Helvetica" pitchFamily="2" charset="0"/>
                <a:cs typeface="Courier New" panose="02070309020205020404" pitchFamily="49" charset="0"/>
              </a:rPr>
              <a:t> to the top of the interrupt frame.</a:t>
            </a:r>
          </a:p>
          <a:p>
            <a:endParaRPr lang="en-US" altLang="ko-K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ko-K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ko-KR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ko-KR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intr_exit</a:t>
            </a:r>
            <a:endParaRPr lang="en-US" altLang="ko-K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ko-K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>
                <a:latin typeface="Helvetica" pitchFamily="2" charset="0"/>
                <a:cs typeface="Courier New" panose="02070309020205020404" pitchFamily="49" charset="0"/>
              </a:rPr>
              <a:t>executes </a:t>
            </a:r>
            <a:r>
              <a:rPr lang="en-US" altLang="ko-KR" sz="1400" dirty="0" err="1">
                <a:latin typeface="Helvetica" pitchFamily="2" charset="0"/>
                <a:cs typeface="Courier New" panose="02070309020205020404" pitchFamily="49" charset="0"/>
              </a:rPr>
              <a:t>intr_exit</a:t>
            </a:r>
            <a:endParaRPr lang="ko-KR" altLang="en-US" sz="1400" dirty="0">
              <a:latin typeface="Helvetica" pitchFamily="2" charset="0"/>
              <a:cs typeface="Courier New" panose="02070309020205020404" pitchFamily="49" charset="0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4E76035A-F04A-BD4C-9F84-02BD396B90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138093"/>
            <a:ext cx="5413226" cy="3168937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F6DC1F2A-C51B-294F-87BB-7A70B9AC2919}"/>
              </a:ext>
            </a:extLst>
          </p:cNvPr>
          <p:cNvSpPr/>
          <p:nvPr/>
        </p:nvSpPr>
        <p:spPr>
          <a:xfrm>
            <a:off x="488292" y="815068"/>
            <a:ext cx="8044148" cy="45664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ore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402074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A4951BDD-69E6-4592-A64E-F50D75E504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Background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79B8FA2E-322E-45AA-B26B-EDE56E46F7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754EA25-B197-43D5-9F0B-E5359366EB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255253"/>
      </p:ext>
    </p:extLst>
  </p:cSld>
  <p:clrMapOvr>
    <a:masterClrMapping/>
  </p:clrMapOvr>
  <p:transition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ED50F30-BDDD-6D45-95EF-5F64C3B4B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708" y="789871"/>
            <a:ext cx="8786812" cy="5688632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intr_frame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/* Pushed by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intr_entry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intr-stubs.S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   These are the interrupted task's saved registers.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edi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/* Saved EDI.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esi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/* Saved ESI.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ebp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/* Saved EBP.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esp_dummy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/* Not used.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ebx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/* Saved EBX.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/* Saved EDX.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/* Saved ECX.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/* Saved EAX.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uint16_t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gs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, :16;           /* Saved GS segment register.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uint16_t fs, :16;           /* Saved FS segment register.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uint16_t es, :16;           /* Saved ES segment register.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uint16_t ds, :16;           /* Saved DS segment register. */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ko-KR" sz="8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/* Pushed by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intrNN_stub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intr-stubs.S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vec_no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/* Interrupt vector number. */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ko-KR" sz="8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/* Sometimes pushed by the CPU,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   otherwise for consistency pushed as 0 by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intrNN_stub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   The CPU puts it just under `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eip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', but we move it here.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error_code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/* Error code. */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ko-KR" sz="8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/* Pushed by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intrNN_stub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intr-stubs.S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   This frame pointer eases interpretation of 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backtraces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void *</a:t>
            </a:r>
            <a:r>
              <a:rPr lang="en-US" altLang="ko-KR" sz="8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frame_pointer</a:t>
            </a: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/* Saved EBP (frame pointer). */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ko-KR" sz="8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/* Pushed by the CPU.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       These are the interrupted task's saved registers.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void (*</a:t>
            </a:r>
            <a:r>
              <a:rPr lang="en-US" altLang="ko-KR" sz="8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eip</a:t>
            </a: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(void);         /* Next instruction to execute.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uint16_t cs, :16;           /* Code segment for </a:t>
            </a:r>
            <a:r>
              <a:rPr lang="en-US" altLang="ko-KR" sz="8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eip</a:t>
            </a: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altLang="ko-KR" sz="8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eflags</a:t>
            </a: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      /* Saved CPU flags.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void *</a:t>
            </a:r>
            <a:r>
              <a:rPr lang="en-US" altLang="ko-KR" sz="85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esp</a:t>
            </a: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            /* Saved stack pointer.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uint16_t ss, :16;           /* Data segment for esp. */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85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kumimoji="1" lang="ko-KR" altLang="en-US" sz="85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8A7F4E7-A8CA-0A4C-B930-A48075A7A7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9F9318-F24E-344A-8E8F-C2DB331F06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F207BA78-C809-0C48-B850-C5EA005E1627}"/>
              </a:ext>
            </a:extLst>
          </p:cNvPr>
          <p:cNvSpPr/>
          <p:nvPr/>
        </p:nvSpPr>
        <p:spPr>
          <a:xfrm>
            <a:off x="478427" y="5157192"/>
            <a:ext cx="4392488" cy="115212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ore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A090548E-0300-D749-AEDC-856554A64054}"/>
              </a:ext>
            </a:extLst>
          </p:cNvPr>
          <p:cNvSpPr/>
          <p:nvPr/>
        </p:nvSpPr>
        <p:spPr>
          <a:xfrm>
            <a:off x="478427" y="3284984"/>
            <a:ext cx="4392488" cy="175799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ore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5945DB2F-FAE6-774C-BA0C-C7B500ECE1F9}"/>
              </a:ext>
            </a:extLst>
          </p:cNvPr>
          <p:cNvSpPr/>
          <p:nvPr/>
        </p:nvSpPr>
        <p:spPr>
          <a:xfrm>
            <a:off x="478427" y="980728"/>
            <a:ext cx="4392488" cy="219004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ore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B422289-D3CC-2349-BB62-1209CEB4C73A}"/>
              </a:ext>
            </a:extLst>
          </p:cNvPr>
          <p:cNvSpPr txBox="1"/>
          <p:nvPr/>
        </p:nvSpPr>
        <p:spPr>
          <a:xfrm>
            <a:off x="5533505" y="6109345"/>
            <a:ext cx="2341463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ko-Kore-KR" sz="1400" dirty="0">
                <a:latin typeface="Helvetica" pitchFamily="2" charset="0"/>
              </a:rPr>
              <a:t>After </a:t>
            </a:r>
            <a:r>
              <a:rPr kumimoji="1" lang="en-US" altLang="ko-Kore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iret</a:t>
            </a:r>
            <a:r>
              <a:rPr kumimoji="1" lang="en-US" altLang="ko-Kore-KR" sz="1400" dirty="0">
                <a:latin typeface="Helvetica" pitchFamily="2" charset="0"/>
              </a:rPr>
              <a:t> instruction</a:t>
            </a:r>
            <a:endParaRPr kumimoji="1" lang="ko-Kore-KR" altLang="en-US" sz="1400" dirty="0">
              <a:latin typeface="Helvetica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0A6ABE-7198-114A-B6AF-0E276A0265F1}"/>
              </a:ext>
            </a:extLst>
          </p:cNvPr>
          <p:cNvSpPr txBox="1"/>
          <p:nvPr/>
        </p:nvSpPr>
        <p:spPr>
          <a:xfrm>
            <a:off x="5136084" y="6217567"/>
            <a:ext cx="660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ore-KR" sz="1400" dirty="0" err="1">
                <a:latin typeface="Helvetica" pitchFamily="2" charset="0"/>
              </a:rPr>
              <a:t>esp</a:t>
            </a:r>
            <a:endParaRPr kumimoji="1" lang="ko-Kore-KR" altLang="en-US" sz="1400" dirty="0">
              <a:latin typeface="Helvetica" pitchFamily="2" charset="0"/>
            </a:endParaRPr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5D98133C-B458-8C46-8BC5-660AC1B7EBDA}"/>
              </a:ext>
            </a:extLst>
          </p:cNvPr>
          <p:cNvCxnSpPr>
            <a:stCxn id="13" idx="1"/>
          </p:cNvCxnSpPr>
          <p:nvPr/>
        </p:nvCxnSpPr>
        <p:spPr>
          <a:xfrm flipH="1" flipV="1">
            <a:off x="4895751" y="6371454"/>
            <a:ext cx="240333" cy="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D7798F4-6BE9-814B-A7D1-71190730B113}"/>
              </a:ext>
            </a:extLst>
          </p:cNvPr>
          <p:cNvSpPr txBox="1"/>
          <p:nvPr/>
        </p:nvSpPr>
        <p:spPr>
          <a:xfrm>
            <a:off x="5542904" y="4833118"/>
            <a:ext cx="2322666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ko-Kore-KR" sz="1400" dirty="0">
                <a:latin typeface="Helvetica" pitchFamily="2" charset="0"/>
              </a:rPr>
              <a:t>After </a:t>
            </a:r>
            <a:r>
              <a:rPr kumimoji="1" lang="en-US" altLang="ko-Kore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intr_exit</a:t>
            </a:r>
            <a:endParaRPr kumimoji="1" lang="ko-Kore-KR" altLang="en-US" sz="1400" dirty="0">
              <a:latin typeface="Helvetica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57F9E2A-4E22-534D-A522-D1453D04866D}"/>
              </a:ext>
            </a:extLst>
          </p:cNvPr>
          <p:cNvSpPr txBox="1"/>
          <p:nvPr/>
        </p:nvSpPr>
        <p:spPr>
          <a:xfrm>
            <a:off x="5136084" y="4787451"/>
            <a:ext cx="516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ore-KR" sz="1400" dirty="0" err="1">
                <a:latin typeface="Helvetica" pitchFamily="2" charset="0"/>
              </a:rPr>
              <a:t>esp</a:t>
            </a:r>
            <a:endParaRPr kumimoji="1" lang="ko-Kore-KR" altLang="en-US" sz="1400" dirty="0">
              <a:latin typeface="Helvetica" pitchFamily="2" charset="0"/>
            </a:endParaRPr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65856FBF-6482-1E4E-B2E0-57644E7ECACF}"/>
              </a:ext>
            </a:extLst>
          </p:cNvPr>
          <p:cNvCxnSpPr>
            <a:cxnSpLocks/>
            <a:stCxn id="18" idx="1"/>
          </p:cNvCxnSpPr>
          <p:nvPr/>
        </p:nvCxnSpPr>
        <p:spPr>
          <a:xfrm flipH="1" flipV="1">
            <a:off x="4895752" y="4941338"/>
            <a:ext cx="240332" cy="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7033425C-6D49-6643-B470-7A804CB7AF9B}"/>
              </a:ext>
            </a:extLst>
          </p:cNvPr>
          <p:cNvCxnSpPr>
            <a:cxnSpLocks/>
          </p:cNvCxnSpPr>
          <p:nvPr/>
        </p:nvCxnSpPr>
        <p:spPr>
          <a:xfrm>
            <a:off x="8191546" y="980728"/>
            <a:ext cx="52862" cy="518457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F8498F5-ED4E-4C41-AA79-24474DFE47A1}"/>
              </a:ext>
            </a:extLst>
          </p:cNvPr>
          <p:cNvSpPr txBox="1"/>
          <p:nvPr/>
        </p:nvSpPr>
        <p:spPr>
          <a:xfrm>
            <a:off x="8191546" y="4293096"/>
            <a:ext cx="567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ore-KR" sz="1400" dirty="0">
                <a:latin typeface="Helvetica" pitchFamily="2" charset="0"/>
              </a:rPr>
              <a:t>time</a:t>
            </a:r>
            <a:endParaRPr kumimoji="1" lang="ko-Kore-KR" altLang="en-US" sz="1400" dirty="0">
              <a:latin typeface="Helvetica" pitchFamily="2" charset="0"/>
            </a:endParaRPr>
          </a:p>
        </p:txBody>
      </p:sp>
      <p:sp>
        <p:nvSpPr>
          <p:cNvPr id="23" name="제목 1">
            <a:extLst>
              <a:ext uri="{FF2B5EF4-FFF2-40B4-BE49-F238E27FC236}">
                <a16:creationId xmlns:a16="http://schemas.microsoft.com/office/drawing/2014/main" id="{BEBF4E9E-1384-334A-86E2-1A60F7421617}"/>
              </a:ext>
            </a:extLst>
          </p:cNvPr>
          <p:cNvSpPr txBox="1">
            <a:spLocks/>
          </p:cNvSpPr>
          <p:nvPr/>
        </p:nvSpPr>
        <p:spPr bwMode="auto">
          <a:xfrm>
            <a:off x="323596" y="61065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</a:defRPr>
            </a:lvl5pPr>
            <a:lvl6pPr marL="4572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kumimoji="1" sz="300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defRPr>
            </a:lvl6pPr>
            <a:lvl7pPr marL="9144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kumimoji="1" sz="300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defRPr>
            </a:lvl7pPr>
            <a:lvl8pPr marL="13716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kumimoji="1" sz="300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defRPr>
            </a:lvl8pPr>
            <a:lvl9pPr marL="18288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kumimoji="1" sz="300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defRPr>
            </a:lvl9pPr>
          </a:lstStyle>
          <a:p>
            <a:r>
              <a:rPr lang="en-US" altLang="ko-KR" kern="0" dirty="0"/>
              <a:t>Getting out of the kernel</a:t>
            </a:r>
            <a:endParaRPr lang="ko-KR" altLang="en-US" kern="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4B8B9C0-E50C-5746-B945-700D011B3414}"/>
              </a:ext>
            </a:extLst>
          </p:cNvPr>
          <p:cNvSpPr txBox="1"/>
          <p:nvPr/>
        </p:nvSpPr>
        <p:spPr>
          <a:xfrm>
            <a:off x="5152585" y="1129516"/>
            <a:ext cx="516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ore-KR" sz="1400" dirty="0" err="1">
                <a:latin typeface="Helvetica" pitchFamily="2" charset="0"/>
              </a:rPr>
              <a:t>esp</a:t>
            </a:r>
            <a:endParaRPr kumimoji="1" lang="ko-Kore-KR" altLang="en-US" sz="1400" dirty="0">
              <a:latin typeface="Helvetica" pitchFamily="2" charset="0"/>
            </a:endParaRPr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C0C707DC-4FBB-784D-A3AD-FEDBDC6A1E74}"/>
              </a:ext>
            </a:extLst>
          </p:cNvPr>
          <p:cNvCxnSpPr>
            <a:cxnSpLocks/>
            <a:stCxn id="25" idx="1"/>
          </p:cNvCxnSpPr>
          <p:nvPr/>
        </p:nvCxnSpPr>
        <p:spPr>
          <a:xfrm flipH="1" flipV="1">
            <a:off x="4912253" y="1283403"/>
            <a:ext cx="240332" cy="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8641445"/>
      </p:ext>
    </p:extLst>
  </p:cSld>
  <p:clrMapOvr>
    <a:masterClrMapping/>
  </p:clrMapOvr>
  <p:transition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358883E-ABC6-2B42-87FB-FFD40C59B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Write a function that sets up a stack.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BEBEE17-A88F-1A4C-89DE-D768325A1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658483"/>
            <a:ext cx="4680601" cy="3261617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sample_function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0" indent="0">
              <a:buNone/>
            </a:pP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 char*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[],</a:t>
            </a:r>
          </a:p>
          <a:p>
            <a:pPr marL="0" indent="0">
              <a:buNone/>
            </a:pP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 void **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stackpointer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1" lang="en-US" altLang="ko-K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en-US" altLang="ko-KR" sz="1600" dirty="0"/>
          </a:p>
          <a:p>
            <a:pPr marL="0" indent="0">
              <a:buNone/>
            </a:pPr>
            <a:r>
              <a:rPr lang="en-US" altLang="ko-KR" sz="1800" dirty="0"/>
              <a:t>Current stack top: 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&amp;if_.</a:t>
            </a:r>
            <a:r>
              <a:rPr lang="en-US" altLang="ko-K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esp</a:t>
            </a:r>
            <a:endParaRPr lang="en-US" altLang="ko-K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altLang="ko-KR" sz="1600" dirty="0">
              <a:latin typeface="Helvetica" pitchFamily="2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ko-KR" sz="1600" dirty="0">
                <a:latin typeface="Helvetica" pitchFamily="2" charset="0"/>
                <a:cs typeface="Courier New" panose="02070309020205020404" pitchFamily="49" charset="0"/>
              </a:rPr>
              <a:t>Start from 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&amp;if_.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esp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- 4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6BBC5D3-C0E4-784F-AF25-82174B9DBA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4EBCD98-B0A7-D945-AFAA-CB7F7F6E45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38854FA-A85C-F84A-BBE4-14791B7549DA}"/>
              </a:ext>
            </a:extLst>
          </p:cNvPr>
          <p:cNvSpPr/>
          <p:nvPr/>
        </p:nvSpPr>
        <p:spPr>
          <a:xfrm>
            <a:off x="6591761" y="1625809"/>
            <a:ext cx="1983467" cy="456783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1EBE1DA-4922-584A-8253-64278BBB827F}"/>
              </a:ext>
            </a:extLst>
          </p:cNvPr>
          <p:cNvSpPr/>
          <p:nvPr/>
        </p:nvSpPr>
        <p:spPr>
          <a:xfrm>
            <a:off x="6591761" y="2082592"/>
            <a:ext cx="1983467" cy="456783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>
                <a:latin typeface="맑은 고딕" pitchFamily="50" charset="-127"/>
                <a:ea typeface="맑은 고딕" pitchFamily="50" charset="-127"/>
              </a:rPr>
              <a:t>Stack</a:t>
            </a:r>
            <a:endParaRPr lang="ko-KR" altLang="en-US" sz="1400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43EEB05F-4F42-A547-86ED-6730B19017F6}"/>
              </a:ext>
            </a:extLst>
          </p:cNvPr>
          <p:cNvSpPr/>
          <p:nvPr/>
        </p:nvSpPr>
        <p:spPr>
          <a:xfrm>
            <a:off x="6594284" y="2539375"/>
            <a:ext cx="1978423" cy="129313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50" b="1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834ADB42-D151-D04A-BD51-2C32BA2C7412}"/>
              </a:ext>
            </a:extLst>
          </p:cNvPr>
          <p:cNvSpPr/>
          <p:nvPr/>
        </p:nvSpPr>
        <p:spPr>
          <a:xfrm>
            <a:off x="6591762" y="3832509"/>
            <a:ext cx="1983466" cy="456783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>
                <a:latin typeface="맑은 고딕" pitchFamily="50" charset="-127"/>
                <a:ea typeface="맑은 고딕" pitchFamily="50" charset="-127"/>
              </a:rPr>
              <a:t>Uninitialized Data</a:t>
            </a:r>
          </a:p>
          <a:p>
            <a:pPr algn="ctr"/>
            <a:r>
              <a:rPr lang="en-US" altLang="ko-KR" sz="1200" b="1">
                <a:latin typeface="맑은 고딕" pitchFamily="50" charset="-127"/>
                <a:ea typeface="맑은 고딕" pitchFamily="50" charset="-127"/>
              </a:rPr>
              <a:t>(BSS)</a:t>
            </a:r>
            <a:endParaRPr lang="ko-KR" altLang="en-US" sz="1200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9A7D2A3D-0AD5-EA49-BC4C-1561B306722B}"/>
              </a:ext>
            </a:extLst>
          </p:cNvPr>
          <p:cNvSpPr/>
          <p:nvPr/>
        </p:nvSpPr>
        <p:spPr>
          <a:xfrm>
            <a:off x="6591761" y="4289295"/>
            <a:ext cx="1983467" cy="905875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b="1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200" b="1">
                <a:latin typeface="맑은 고딕" pitchFamily="50" charset="-127"/>
                <a:ea typeface="맑은 고딕" pitchFamily="50" charset="-127"/>
              </a:rPr>
              <a:t>Initialized Data</a:t>
            </a:r>
          </a:p>
          <a:p>
            <a:pPr algn="ctr"/>
            <a:r>
              <a:rPr lang="en-US" altLang="ko-KR" sz="1200" b="1">
                <a:latin typeface="맑은 고딕" pitchFamily="50" charset="-127"/>
                <a:ea typeface="맑은 고딕" pitchFamily="50" charset="-127"/>
              </a:rPr>
              <a:t>(Data)</a:t>
            </a:r>
            <a:endParaRPr lang="ko-KR" altLang="en-US" sz="1200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EBBB4E9F-67D0-C74B-A79B-8E77FEC289FC}"/>
              </a:ext>
            </a:extLst>
          </p:cNvPr>
          <p:cNvSpPr/>
          <p:nvPr/>
        </p:nvSpPr>
        <p:spPr>
          <a:xfrm>
            <a:off x="6591761" y="5195170"/>
            <a:ext cx="1983467" cy="45678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Text</a:t>
            </a:r>
            <a:endParaRPr lang="ko-KR" altLang="en-US" sz="1400" b="1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7258EF6-7C11-274E-B7C9-83DB14A80FD8}"/>
              </a:ext>
            </a:extLst>
          </p:cNvPr>
          <p:cNvSpPr txBox="1"/>
          <p:nvPr/>
        </p:nvSpPr>
        <p:spPr>
          <a:xfrm>
            <a:off x="6239423" y="5750402"/>
            <a:ext cx="2634536" cy="350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latin typeface="맑은 고딕" pitchFamily="50" charset="-127"/>
                <a:ea typeface="맑은 고딕" pitchFamily="50" charset="-127"/>
              </a:rPr>
              <a:t>Process Address Space</a:t>
            </a:r>
            <a:endParaRPr lang="ko-KR" altLang="en-US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14B37C-28CA-2F4A-8443-77D63B66B349}"/>
              </a:ext>
            </a:extLst>
          </p:cNvPr>
          <p:cNvSpPr txBox="1"/>
          <p:nvPr/>
        </p:nvSpPr>
        <p:spPr>
          <a:xfrm>
            <a:off x="6350046" y="1256020"/>
            <a:ext cx="2413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User process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A1999F3-258B-0A41-A732-D32EADC1EC7A}"/>
              </a:ext>
            </a:extLst>
          </p:cNvPr>
          <p:cNvSpPr/>
          <p:nvPr/>
        </p:nvSpPr>
        <p:spPr>
          <a:xfrm>
            <a:off x="6591761" y="4289292"/>
            <a:ext cx="1980946" cy="228391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err="1">
              <a:latin typeface="+mj-ea"/>
              <a:ea typeface="+mj-ea"/>
            </a:endParaRPr>
          </a:p>
        </p:txBody>
      </p:sp>
      <p:sp>
        <p:nvSpPr>
          <p:cNvPr id="19" name="내용 개체 틀 2">
            <a:extLst>
              <a:ext uri="{FF2B5EF4-FFF2-40B4-BE49-F238E27FC236}">
                <a16:creationId xmlns:a16="http://schemas.microsoft.com/office/drawing/2014/main" id="{CAB08BD2-07CB-A14E-8496-FE9697436B64}"/>
              </a:ext>
            </a:extLst>
          </p:cNvPr>
          <p:cNvSpPr txBox="1">
            <a:spLocks/>
          </p:cNvSpPr>
          <p:nvPr/>
        </p:nvSpPr>
        <p:spPr bwMode="auto">
          <a:xfrm>
            <a:off x="5249373" y="2192575"/>
            <a:ext cx="1161715" cy="444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"/>
              <a:defRPr kumimoji="1" sz="2000" b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itchFamily="2" charset="2"/>
              <a:buChar char=""/>
              <a:defRPr kumimoji="1" sz="1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"/>
              <a:defRPr kumimoji="1" sz="16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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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ko-KR" sz="1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&amp;if_.</a:t>
            </a:r>
            <a:r>
              <a:rPr lang="en-US" altLang="ko-KR" sz="1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esp</a:t>
            </a:r>
            <a:endParaRPr lang="en-US" altLang="ko-KR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9ACAE24D-5E79-5842-B816-EA9224FFF629}"/>
              </a:ext>
            </a:extLst>
          </p:cNvPr>
          <p:cNvCxnSpPr>
            <a:cxnSpLocks/>
          </p:cNvCxnSpPr>
          <p:nvPr/>
        </p:nvCxnSpPr>
        <p:spPr>
          <a:xfrm>
            <a:off x="6375737" y="2463817"/>
            <a:ext cx="21602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AD9CDE10-9151-A640-92FA-7343A498882C}"/>
              </a:ext>
            </a:extLst>
          </p:cNvPr>
          <p:cNvCxnSpPr>
            <a:cxnSpLocks/>
          </p:cNvCxnSpPr>
          <p:nvPr/>
        </p:nvCxnSpPr>
        <p:spPr>
          <a:xfrm>
            <a:off x="8724034" y="2180483"/>
            <a:ext cx="0" cy="28333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내용 개체 틀 2">
            <a:extLst>
              <a:ext uri="{FF2B5EF4-FFF2-40B4-BE49-F238E27FC236}">
                <a16:creationId xmlns:a16="http://schemas.microsoft.com/office/drawing/2014/main" id="{E98F7F0D-9449-3E40-9215-9F0F674AABD4}"/>
              </a:ext>
            </a:extLst>
          </p:cNvPr>
          <p:cNvSpPr txBox="1">
            <a:spLocks/>
          </p:cNvSpPr>
          <p:nvPr/>
        </p:nvSpPr>
        <p:spPr bwMode="auto">
          <a:xfrm>
            <a:off x="36036" y="1126583"/>
            <a:ext cx="6375052" cy="869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"/>
              <a:defRPr kumimoji="1" sz="2000" b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itchFamily="2" charset="2"/>
              <a:buChar char=""/>
              <a:defRPr kumimoji="1" sz="1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"/>
              <a:defRPr kumimoji="1" sz="16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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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00050" lvl="1" indent="0">
              <a:buNone/>
            </a:pPr>
            <a:r>
              <a:rPr lang="en-US" altLang="ko-KR" sz="1600" kern="0" dirty="0"/>
              <a:t>“</a:t>
            </a:r>
            <a:r>
              <a:rPr lang="en-US" altLang="ko-KR" sz="1600" kern="0" dirty="0" err="1"/>
              <a:t>esp</a:t>
            </a:r>
            <a:r>
              <a:rPr lang="en-US" altLang="ko-KR" sz="1600" kern="0" dirty="0"/>
              <a:t>” field of the interrupt frame contains the stack top of the user stack.</a:t>
            </a:r>
            <a:endParaRPr lang="en-US" altLang="ko-KR" sz="2000" kern="0" dirty="0"/>
          </a:p>
        </p:txBody>
      </p:sp>
    </p:spTree>
    <p:extLst>
      <p:ext uri="{BB962C8B-B14F-4D97-AF65-F5344CB8AC3E}">
        <p14:creationId xmlns:p14="http://schemas.microsoft.com/office/powerpoint/2010/main" val="647816221"/>
      </p:ext>
    </p:extLst>
  </p:cSld>
  <p:clrMapOvr>
    <a:masterClrMapping/>
  </p:clrMapOvr>
  <p:transition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431913-FE6B-3F48-96E1-0BF82E08B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80x86</a:t>
            </a:r>
            <a:r>
              <a:rPr lang="en-US" altLang="ko-KR" dirty="0"/>
              <a:t> Calling Convention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8E0C2A-1172-394B-9BF7-414037365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188" y="1441426"/>
            <a:ext cx="8786812" cy="4536504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=4</a:t>
            </a:r>
          </a:p>
          <a:p>
            <a:pPr marL="0" indent="0">
              <a:buNone/>
            </a:pP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[0] = “bin/ls”, </a:t>
            </a:r>
            <a:r>
              <a:rPr lang="en-US" altLang="ko-KR" sz="1600" dirty="0" err="1">
                <a:latin typeface="Courier New" panose="02070309020205020404" pitchFamily="49" charset="0"/>
                <a:cs typeface="Courier New" pitchFamily="49" charset="0"/>
              </a:rPr>
              <a:t>argv</a:t>
            </a:r>
            <a:r>
              <a:rPr lang="en-US" altLang="ko-KR" sz="1600" dirty="0">
                <a:latin typeface="Courier New" panose="02070309020205020404" pitchFamily="49" charset="0"/>
                <a:cs typeface="Courier New" pitchFamily="49" charset="0"/>
              </a:rPr>
              <a:t>[1]= ”–l”, </a:t>
            </a:r>
            <a:r>
              <a:rPr lang="en-US" altLang="ko-KR" sz="1600" dirty="0" err="1">
                <a:latin typeface="Courier New" panose="02070309020205020404" pitchFamily="49" charset="0"/>
                <a:cs typeface="Courier New" pitchFamily="49" charset="0"/>
              </a:rPr>
              <a:t>argv</a:t>
            </a:r>
            <a:r>
              <a:rPr lang="en-US" altLang="ko-KR" sz="1600" dirty="0">
                <a:latin typeface="Courier New" panose="02070309020205020404" pitchFamily="49" charset="0"/>
                <a:cs typeface="Courier New" pitchFamily="49" charset="0"/>
              </a:rPr>
              <a:t>[2] = “foo”, </a:t>
            </a:r>
            <a:r>
              <a:rPr lang="en-US" altLang="ko-KR" sz="1600" dirty="0" err="1">
                <a:latin typeface="Courier New" panose="02070309020205020404" pitchFamily="49" charset="0"/>
                <a:cs typeface="Courier New" pitchFamily="49" charset="0"/>
              </a:rPr>
              <a:t>argv</a:t>
            </a:r>
            <a:r>
              <a:rPr lang="en-US" altLang="ko-KR" sz="1600" dirty="0">
                <a:latin typeface="Courier New" panose="02070309020205020404" pitchFamily="49" charset="0"/>
                <a:cs typeface="Courier New" pitchFamily="49" charset="0"/>
              </a:rPr>
              <a:t>[3] = “bar”</a:t>
            </a:r>
          </a:p>
          <a:p>
            <a:pPr marL="0" indent="0">
              <a:buNone/>
            </a:pPr>
            <a:r>
              <a:rPr lang="en-US" altLang="ko-KR" sz="18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1800" dirty="0"/>
              <a:t>Push arguments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altLang="ko-KR" sz="1400" dirty="0"/>
              <a:t>Push character strings</a:t>
            </a:r>
            <a:r>
              <a:rPr lang="ko-KR" altLang="en-US" sz="1400" dirty="0"/>
              <a:t> </a:t>
            </a:r>
            <a:r>
              <a:rPr lang="en-US" altLang="ko-KR" sz="1400" dirty="0"/>
              <a:t>from left to write.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altLang="ko-KR" sz="1400" dirty="0"/>
              <a:t>Place padding if necessary to align it by 4 Byte.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altLang="ko-KR" sz="1400" dirty="0"/>
              <a:t>Push start address of the character strings.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1800" dirty="0"/>
              <a:t>Push </a:t>
            </a:r>
            <a:r>
              <a:rPr lang="en-US" altLang="ko-KR" sz="1800" dirty="0" err="1"/>
              <a:t>argc</a:t>
            </a:r>
            <a:r>
              <a:rPr lang="en-US" altLang="ko-KR" sz="1800" dirty="0"/>
              <a:t> and </a:t>
            </a:r>
            <a:r>
              <a:rPr lang="en-US" altLang="ko-KR" sz="1800" dirty="0" err="1"/>
              <a:t>argv</a:t>
            </a:r>
            <a:endParaRPr lang="en-US" altLang="ko-KR" sz="1800" dirty="0"/>
          </a:p>
          <a:p>
            <a:pPr marL="857250" lvl="1" indent="-457200">
              <a:buFont typeface="+mj-lt"/>
              <a:buAutoNum type="arabicPeriod"/>
            </a:pPr>
            <a:r>
              <a:rPr lang="en-US" altLang="ko-KR" sz="1400" dirty="0"/>
              <a:t>Push </a:t>
            </a:r>
            <a:r>
              <a:rPr lang="en-US" altLang="ko-KR" sz="1400" dirty="0" err="1"/>
              <a:t>argv</a:t>
            </a:r>
            <a:endParaRPr lang="en-US" altLang="ko-KR" sz="1400" dirty="0"/>
          </a:p>
          <a:p>
            <a:pPr marL="857250" lvl="1" indent="-457200">
              <a:buFont typeface="+mj-lt"/>
              <a:buAutoNum type="arabicPeriod"/>
            </a:pPr>
            <a:r>
              <a:rPr lang="en-US" altLang="ko-KR" sz="1400" dirty="0"/>
              <a:t>Push </a:t>
            </a:r>
            <a:r>
              <a:rPr lang="en-US" altLang="ko-KR" sz="1400" dirty="0" err="1"/>
              <a:t>argc</a:t>
            </a:r>
            <a:endParaRPr lang="en-US" altLang="ko-KR" sz="1400" dirty="0"/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Push the address of the next instruction (return address).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2B6814F-19F4-CB47-80B1-7B40C61FC7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D0978A1-76A7-1E4A-B231-0CF2543B9B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0EA4893F-6307-0548-B624-8F4EFE739521}"/>
              </a:ext>
            </a:extLst>
          </p:cNvPr>
          <p:cNvSpPr txBox="1">
            <a:spLocks/>
          </p:cNvSpPr>
          <p:nvPr/>
        </p:nvSpPr>
        <p:spPr bwMode="auto">
          <a:xfrm>
            <a:off x="527958" y="880070"/>
            <a:ext cx="2891914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"/>
              <a:defRPr kumimoji="1" sz="2000" b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itchFamily="2" charset="2"/>
              <a:buChar char=""/>
              <a:defRPr kumimoji="1" sz="1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"/>
              <a:defRPr kumimoji="1" sz="16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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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1" indent="0">
              <a:buSzPct val="65000"/>
              <a:buFont typeface="Wingdings" pitchFamily="2" charset="2"/>
              <a:buNone/>
            </a:pPr>
            <a:r>
              <a:rPr lang="en-US" altLang="ko-KR" sz="1600" kern="0" dirty="0">
                <a:latin typeface="Courier New" pitchFamily="49" charset="0"/>
                <a:cs typeface="Courier New" pitchFamily="49" charset="0"/>
              </a:rPr>
              <a:t>%bin/ls –l foo bar</a:t>
            </a:r>
            <a:endParaRPr lang="en-US" altLang="ko-KR" sz="1600" kern="0" dirty="0">
              <a:cs typeface="Courier New" pitchFamily="49" charset="0"/>
            </a:endParaRPr>
          </a:p>
          <a:p>
            <a:pPr marL="0" lvl="1" indent="0">
              <a:buSzPct val="65000"/>
              <a:buFont typeface="Wingdings" pitchFamily="2" charset="2"/>
              <a:buNone/>
            </a:pPr>
            <a:endParaRPr lang="en-US" altLang="ko-KR" sz="1600" kern="0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047"/>
      </p:ext>
    </p:extLst>
  </p:cSld>
  <p:clrMapOvr>
    <a:masterClrMapping/>
  </p:clrMapOvr>
  <p:transition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User stack layout in function call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81202" y="1027866"/>
            <a:ext cx="2891914" cy="585787"/>
          </a:xfrm>
        </p:spPr>
        <p:txBody>
          <a:bodyPr/>
          <a:lstStyle/>
          <a:p>
            <a:pPr marL="0" lvl="1" indent="0">
              <a:buClr>
                <a:srgbClr val="002060"/>
              </a:buClr>
              <a:buSzPct val="65000"/>
              <a:buNone/>
            </a:pPr>
            <a:r>
              <a:rPr lang="en-US" altLang="ko-KR" dirty="0">
                <a:latin typeface="Courier New" pitchFamily="49" charset="0"/>
                <a:cs typeface="Courier New" pitchFamily="49" charset="0"/>
              </a:rPr>
              <a:t>%bin/ls –l foo bar</a:t>
            </a:r>
            <a:endParaRPr lang="en-US" altLang="ko-KR" dirty="0">
              <a:cs typeface="Courier New" pitchFamily="49" charset="0"/>
            </a:endParaRPr>
          </a:p>
          <a:p>
            <a:pPr marL="0" lvl="1" indent="0">
              <a:buClr>
                <a:srgbClr val="002060"/>
              </a:buClr>
              <a:buSzPct val="65000"/>
              <a:buNone/>
            </a:pPr>
            <a:endParaRPr lang="en-US" altLang="ko-KR" dirty="0">
              <a:cs typeface="Courier New" pitchFamily="49" charset="0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1401540" y="1984727"/>
            <a:ext cx="5681280" cy="2867648"/>
            <a:chOff x="1050960" y="1893507"/>
            <a:chExt cx="4898572" cy="2779073"/>
          </a:xfrm>
        </p:grpSpPr>
        <p:sp>
          <p:nvSpPr>
            <p:cNvPr id="8" name="직사각형 7"/>
            <p:cNvSpPr/>
            <p:nvPr/>
          </p:nvSpPr>
          <p:spPr>
            <a:xfrm>
              <a:off x="1050960" y="1893507"/>
              <a:ext cx="1225150" cy="2779073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tIns="180000" bIns="0" rtlCol="0" anchor="ctr">
              <a:noAutofit/>
            </a:bodyPr>
            <a:lstStyle/>
            <a:p>
              <a:pPr algn="r"/>
              <a:r>
                <a:rPr lang="en-US" altLang="ko-KR" sz="120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Address</a:t>
              </a:r>
            </a:p>
            <a:p>
              <a:pPr algn="r"/>
              <a:endParaRPr lang="en-US" altLang="ko-KR" sz="1200" dirty="0">
                <a:solidFill>
                  <a:schemeClr val="tx1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endParaRPr>
            </a:p>
            <a:p>
              <a:pPr algn="r"/>
              <a:r>
                <a:rPr lang="en-US" altLang="ko-KR" sz="1200" dirty="0">
                  <a:solidFill>
                    <a:schemeClr val="tx1"/>
                  </a:solidFill>
                  <a:latin typeface="Courier New" panose="02070309020205020404" pitchFamily="49" charset="0"/>
                  <a:ea typeface="맑은 고딕" pitchFamily="50" charset="-127"/>
                  <a:cs typeface="Courier New" panose="02070309020205020404" pitchFamily="49" charset="0"/>
                </a:rPr>
                <a:t>0xbffffffc</a:t>
              </a:r>
            </a:p>
            <a:p>
              <a:pPr algn="r"/>
              <a:r>
                <a:rPr lang="en-US" altLang="ko-KR" sz="1200" dirty="0">
                  <a:solidFill>
                    <a:schemeClr val="tx1"/>
                  </a:solidFill>
                  <a:latin typeface="Courier New" panose="02070309020205020404" pitchFamily="49" charset="0"/>
                  <a:ea typeface="맑은 고딕" pitchFamily="50" charset="-127"/>
                  <a:cs typeface="Courier New" panose="02070309020205020404" pitchFamily="49" charset="0"/>
                </a:rPr>
                <a:t>0xbffffff8</a:t>
              </a:r>
            </a:p>
            <a:p>
              <a:pPr algn="r"/>
              <a:r>
                <a:rPr lang="en-US" altLang="ko-KR" sz="1200" dirty="0">
                  <a:solidFill>
                    <a:schemeClr val="tx1"/>
                  </a:solidFill>
                  <a:latin typeface="Courier New" panose="02070309020205020404" pitchFamily="49" charset="0"/>
                  <a:ea typeface="맑은 고딕" pitchFamily="50" charset="-127"/>
                  <a:cs typeface="Courier New" panose="02070309020205020404" pitchFamily="49" charset="0"/>
                </a:rPr>
                <a:t>0xbffffff5</a:t>
              </a:r>
            </a:p>
            <a:p>
              <a:pPr algn="r"/>
              <a:r>
                <a:rPr lang="en-US" altLang="ko-KR" sz="1200" dirty="0">
                  <a:solidFill>
                    <a:schemeClr val="tx1"/>
                  </a:solidFill>
                  <a:latin typeface="Courier New" panose="02070309020205020404" pitchFamily="49" charset="0"/>
                  <a:ea typeface="맑은 고딕" pitchFamily="50" charset="-127"/>
                  <a:cs typeface="Courier New" panose="02070309020205020404" pitchFamily="49" charset="0"/>
                </a:rPr>
                <a:t>0xbfffffed</a:t>
              </a:r>
            </a:p>
            <a:p>
              <a:pPr algn="r"/>
              <a:r>
                <a:rPr lang="en-US" altLang="ko-KR" sz="1200" dirty="0">
                  <a:solidFill>
                    <a:schemeClr val="tx1"/>
                  </a:solidFill>
                  <a:latin typeface="Courier New" panose="02070309020205020404" pitchFamily="49" charset="0"/>
                  <a:ea typeface="맑은 고딕" pitchFamily="50" charset="-127"/>
                  <a:cs typeface="Courier New" panose="02070309020205020404" pitchFamily="49" charset="0"/>
                </a:rPr>
                <a:t>0xbfffffec</a:t>
              </a:r>
            </a:p>
            <a:p>
              <a:pPr algn="r"/>
              <a:r>
                <a:rPr lang="en-US" altLang="ko-KR" sz="1200" dirty="0">
                  <a:solidFill>
                    <a:schemeClr val="tx1"/>
                  </a:solidFill>
                  <a:latin typeface="Courier New" panose="02070309020205020404" pitchFamily="49" charset="0"/>
                  <a:ea typeface="맑은 고딕" pitchFamily="50" charset="-127"/>
                  <a:cs typeface="Courier New" panose="02070309020205020404" pitchFamily="49" charset="0"/>
                </a:rPr>
                <a:t>0xbfffffe8</a:t>
              </a:r>
            </a:p>
            <a:p>
              <a:pPr algn="r"/>
              <a:r>
                <a:rPr lang="en-US" altLang="ko-KR" sz="1200" dirty="0">
                  <a:solidFill>
                    <a:schemeClr val="tx1"/>
                  </a:solidFill>
                  <a:latin typeface="Courier New" panose="02070309020205020404" pitchFamily="49" charset="0"/>
                  <a:ea typeface="맑은 고딕" pitchFamily="50" charset="-127"/>
                  <a:cs typeface="Courier New" panose="02070309020205020404" pitchFamily="49" charset="0"/>
                </a:rPr>
                <a:t>0xbfffffe4</a:t>
              </a:r>
            </a:p>
            <a:p>
              <a:pPr algn="r"/>
              <a:r>
                <a:rPr lang="en-US" altLang="ko-KR" sz="1200" dirty="0">
                  <a:solidFill>
                    <a:schemeClr val="tx1"/>
                  </a:solidFill>
                  <a:latin typeface="Courier New" panose="02070309020205020404" pitchFamily="49" charset="0"/>
                  <a:ea typeface="맑은 고딕" pitchFamily="50" charset="-127"/>
                  <a:cs typeface="Courier New" panose="02070309020205020404" pitchFamily="49" charset="0"/>
                </a:rPr>
                <a:t>0xbfffffe0</a:t>
              </a:r>
            </a:p>
            <a:p>
              <a:pPr algn="r"/>
              <a:r>
                <a:rPr lang="en-US" altLang="ko-KR" sz="1200" dirty="0">
                  <a:solidFill>
                    <a:schemeClr val="tx1"/>
                  </a:solidFill>
                  <a:latin typeface="Courier New" panose="02070309020205020404" pitchFamily="49" charset="0"/>
                  <a:ea typeface="맑은 고딕" pitchFamily="50" charset="-127"/>
                  <a:cs typeface="Courier New" panose="02070309020205020404" pitchFamily="49" charset="0"/>
                </a:rPr>
                <a:t>0xbfffffdc</a:t>
              </a:r>
            </a:p>
            <a:p>
              <a:pPr algn="r"/>
              <a:r>
                <a:rPr lang="en-US" altLang="ko-KR" sz="1200" dirty="0">
                  <a:solidFill>
                    <a:schemeClr val="tx1"/>
                  </a:solidFill>
                  <a:latin typeface="Courier New" panose="02070309020205020404" pitchFamily="49" charset="0"/>
                  <a:ea typeface="맑은 고딕" pitchFamily="50" charset="-127"/>
                  <a:cs typeface="Courier New" panose="02070309020205020404" pitchFamily="49" charset="0"/>
                </a:rPr>
                <a:t>0xbfffffd8</a:t>
              </a:r>
            </a:p>
            <a:p>
              <a:pPr algn="r"/>
              <a:r>
                <a:rPr lang="en-US" altLang="ko-KR" sz="1200" dirty="0">
                  <a:solidFill>
                    <a:schemeClr val="tx1"/>
                  </a:solidFill>
                  <a:latin typeface="Courier New" panose="02070309020205020404" pitchFamily="49" charset="0"/>
                  <a:ea typeface="맑은 고딕" pitchFamily="50" charset="-127"/>
                  <a:cs typeface="Courier New" panose="02070309020205020404" pitchFamily="49" charset="0"/>
                </a:rPr>
                <a:t>0xbfffffd4</a:t>
              </a:r>
            </a:p>
            <a:p>
              <a:pPr algn="r"/>
              <a:r>
                <a:rPr lang="en-US" altLang="ko-KR" sz="1200" dirty="0">
                  <a:solidFill>
                    <a:schemeClr val="tx1"/>
                  </a:solidFill>
                  <a:latin typeface="Courier New" panose="02070309020205020404" pitchFamily="49" charset="0"/>
                  <a:ea typeface="맑은 고딕" pitchFamily="50" charset="-127"/>
                  <a:cs typeface="Courier New" panose="02070309020205020404" pitchFamily="49" charset="0"/>
                </a:rPr>
                <a:t>0xbfffffd0</a:t>
              </a:r>
            </a:p>
            <a:p>
              <a:pPr algn="r"/>
              <a:r>
                <a:rPr lang="en-US" altLang="ko-KR" sz="1200" dirty="0">
                  <a:solidFill>
                    <a:schemeClr val="tx1"/>
                  </a:solidFill>
                  <a:latin typeface="Courier New" panose="02070309020205020404" pitchFamily="49" charset="0"/>
                  <a:ea typeface="맑은 고딕" pitchFamily="50" charset="-127"/>
                  <a:cs typeface="Courier New" panose="02070309020205020404" pitchFamily="49" charset="0"/>
                </a:rPr>
                <a:t>0xbfffffcc</a:t>
              </a:r>
            </a:p>
            <a:p>
              <a:pPr algn="r"/>
              <a:endParaRPr lang="en-US" altLang="ko-KR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2275096" y="1893507"/>
              <a:ext cx="1225150" cy="2779073"/>
            </a:xfrm>
            <a:prstGeom prst="rect">
              <a:avLst/>
            </a:prstGeom>
            <a:solidFill>
              <a:schemeClr val="accent3"/>
            </a:solidFill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tIns="180000" bIns="0" rtlCol="0" anchor="ctr">
              <a:noAutofit/>
            </a:bodyPr>
            <a:lstStyle/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Name</a:t>
              </a:r>
            </a:p>
            <a:p>
              <a:endParaRPr lang="en-US" altLang="ko-KR" sz="1200">
                <a:latin typeface="맑은 고딕" pitchFamily="50" charset="-127"/>
                <a:ea typeface="맑은 고딕" pitchFamily="50" charset="-127"/>
              </a:endParaRPr>
            </a:p>
            <a:p>
              <a:r>
                <a:rPr lang="en-US" altLang="ko-KR" sz="1200" err="1">
                  <a:latin typeface="맑은 고딕" pitchFamily="50" charset="-127"/>
                  <a:ea typeface="맑은 고딕" pitchFamily="50" charset="-127"/>
                </a:rPr>
                <a:t>argv</a:t>
              </a:r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[3][…]</a:t>
              </a:r>
            </a:p>
            <a:p>
              <a:r>
                <a:rPr lang="en-US" altLang="ko-KR" sz="1200" err="1">
                  <a:latin typeface="맑은 고딕" pitchFamily="50" charset="-127"/>
                  <a:ea typeface="맑은 고딕" pitchFamily="50" charset="-127"/>
                </a:rPr>
                <a:t>argv</a:t>
              </a:r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[2][…]</a:t>
              </a:r>
            </a:p>
            <a:p>
              <a:r>
                <a:rPr lang="en-US" altLang="ko-KR" sz="1200" err="1">
                  <a:latin typeface="맑은 고딕" pitchFamily="50" charset="-127"/>
                  <a:ea typeface="맑은 고딕" pitchFamily="50" charset="-127"/>
                </a:rPr>
                <a:t>argv</a:t>
              </a:r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[1][…]</a:t>
              </a:r>
            </a:p>
            <a:p>
              <a:r>
                <a:rPr lang="en-US" altLang="ko-KR" sz="1200" err="1">
                  <a:latin typeface="맑은 고딕" pitchFamily="50" charset="-127"/>
                  <a:ea typeface="맑은 고딕" pitchFamily="50" charset="-127"/>
                </a:rPr>
                <a:t>argv</a:t>
              </a:r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[0][…]</a:t>
              </a: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word-align</a:t>
              </a:r>
            </a:p>
            <a:p>
              <a:r>
                <a:rPr lang="en-US" altLang="ko-KR" sz="1200" err="1">
                  <a:latin typeface="맑은 고딕" pitchFamily="50" charset="-127"/>
                  <a:ea typeface="맑은 고딕" pitchFamily="50" charset="-127"/>
                </a:rPr>
                <a:t>argv</a:t>
              </a:r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[4]</a:t>
              </a:r>
            </a:p>
            <a:p>
              <a:r>
                <a:rPr lang="en-US" altLang="ko-KR" sz="1200" err="1">
                  <a:latin typeface="맑은 고딕" pitchFamily="50" charset="-127"/>
                  <a:ea typeface="맑은 고딕" pitchFamily="50" charset="-127"/>
                </a:rPr>
                <a:t>argv</a:t>
              </a:r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[3]</a:t>
              </a:r>
            </a:p>
            <a:p>
              <a:r>
                <a:rPr lang="en-US" altLang="ko-KR" sz="1200" err="1">
                  <a:latin typeface="맑은 고딕" pitchFamily="50" charset="-127"/>
                  <a:ea typeface="맑은 고딕" pitchFamily="50" charset="-127"/>
                </a:rPr>
                <a:t>argv</a:t>
              </a:r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[2]</a:t>
              </a:r>
            </a:p>
            <a:p>
              <a:r>
                <a:rPr lang="en-US" altLang="ko-KR" sz="1200" err="1">
                  <a:latin typeface="맑은 고딕" pitchFamily="50" charset="-127"/>
                  <a:ea typeface="맑은 고딕" pitchFamily="50" charset="-127"/>
                </a:rPr>
                <a:t>argv</a:t>
              </a:r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[1]</a:t>
              </a:r>
            </a:p>
            <a:p>
              <a:r>
                <a:rPr lang="en-US" altLang="ko-KR" sz="1200" err="1">
                  <a:latin typeface="맑은 고딕" pitchFamily="50" charset="-127"/>
                  <a:ea typeface="맑은 고딕" pitchFamily="50" charset="-127"/>
                </a:rPr>
                <a:t>argv</a:t>
              </a:r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[0]</a:t>
              </a:r>
            </a:p>
            <a:p>
              <a:r>
                <a:rPr lang="en-US" altLang="ko-KR" sz="1200" err="1">
                  <a:latin typeface="맑은 고딕" pitchFamily="50" charset="-127"/>
                  <a:ea typeface="맑은 고딕" pitchFamily="50" charset="-127"/>
                </a:rPr>
                <a:t>argv</a:t>
              </a:r>
              <a:endParaRPr lang="en-US" altLang="ko-KR" sz="1200">
                <a:latin typeface="맑은 고딕" pitchFamily="50" charset="-127"/>
                <a:ea typeface="맑은 고딕" pitchFamily="50" charset="-127"/>
              </a:endParaRPr>
            </a:p>
            <a:p>
              <a:r>
                <a:rPr lang="en-US" altLang="ko-KR" sz="1200" err="1">
                  <a:latin typeface="맑은 고딕" pitchFamily="50" charset="-127"/>
                  <a:ea typeface="맑은 고딕" pitchFamily="50" charset="-127"/>
                </a:rPr>
                <a:t>argc</a:t>
              </a:r>
              <a:endParaRPr lang="en-US" altLang="ko-KR" sz="1200">
                <a:latin typeface="맑은 고딕" pitchFamily="50" charset="-127"/>
                <a:ea typeface="맑은 고딕" pitchFamily="50" charset="-127"/>
              </a:endParaRP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return address</a:t>
              </a:r>
            </a:p>
            <a:p>
              <a:endParaRPr lang="ko-KR" altLang="en-US" sz="1200" err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3500246" y="1893507"/>
              <a:ext cx="1225150" cy="2779073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tIns="180000" bIns="0" rtlCol="0" anchor="ctr">
              <a:noAutofit/>
            </a:bodyPr>
            <a:lstStyle/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Data</a:t>
              </a:r>
            </a:p>
            <a:p>
              <a:endParaRPr lang="en-US" altLang="ko-KR" sz="1200">
                <a:latin typeface="맑은 고딕" pitchFamily="50" charset="-127"/>
                <a:ea typeface="맑은 고딕" pitchFamily="50" charset="-127"/>
              </a:endParaRP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‘bar\0’</a:t>
              </a: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‘foo\0’</a:t>
              </a: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‘-l\0’</a:t>
              </a: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‘/bin/</a:t>
              </a:r>
              <a:r>
                <a:rPr lang="en-US" altLang="ko-KR" sz="1200" err="1">
                  <a:latin typeface="맑은 고딕" pitchFamily="50" charset="-127"/>
                  <a:ea typeface="맑은 고딕" pitchFamily="50" charset="-127"/>
                </a:rPr>
                <a:t>ls</a:t>
              </a:r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\0’</a:t>
              </a: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0</a:t>
              </a: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0</a:t>
              </a: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0xbffffffc</a:t>
              </a: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0xbffffff8</a:t>
              </a: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0xbffffff5</a:t>
              </a: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0xbfffffed</a:t>
              </a: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0xbfffffd8</a:t>
              </a: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4</a:t>
              </a: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0 (fake address)</a:t>
              </a:r>
            </a:p>
            <a:p>
              <a:pPr algn="ctr"/>
              <a:endParaRPr lang="en-US" altLang="ko-KR" sz="120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4724382" y="1893507"/>
              <a:ext cx="1225150" cy="2779073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tIns="180000" bIns="0" rtlCol="0" anchor="ctr">
              <a:noAutofit/>
            </a:bodyPr>
            <a:lstStyle/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Type</a:t>
              </a:r>
            </a:p>
            <a:p>
              <a:endParaRPr lang="en-US" altLang="ko-KR" sz="1200">
                <a:latin typeface="맑은 고딕" pitchFamily="50" charset="-127"/>
                <a:ea typeface="맑은 고딕" pitchFamily="50" charset="-127"/>
              </a:endParaRP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char[4]</a:t>
              </a: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char[4]</a:t>
              </a: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char[3]</a:t>
              </a: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char[8]</a:t>
              </a: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uint8_t</a:t>
              </a: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char *</a:t>
              </a: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char *</a:t>
              </a: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char *</a:t>
              </a: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char *</a:t>
              </a: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char *</a:t>
              </a: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char **</a:t>
              </a:r>
            </a:p>
            <a:p>
              <a:r>
                <a:rPr lang="en-US" altLang="ko-KR" sz="1200" err="1">
                  <a:latin typeface="맑은 고딕" pitchFamily="50" charset="-127"/>
                  <a:ea typeface="맑은 고딕" pitchFamily="50" charset="-127"/>
                </a:rPr>
                <a:t>int</a:t>
              </a:r>
              <a:endParaRPr lang="en-US" altLang="ko-KR" sz="1200">
                <a:latin typeface="맑은 고딕" pitchFamily="50" charset="-127"/>
                <a:ea typeface="맑은 고딕" pitchFamily="50" charset="-127"/>
              </a:endParaRPr>
            </a:p>
            <a:p>
              <a:r>
                <a:rPr lang="en-US" altLang="ko-KR" sz="1200">
                  <a:latin typeface="맑은 고딕" pitchFamily="50" charset="-127"/>
                  <a:ea typeface="맑은 고딕" pitchFamily="50" charset="-127"/>
                </a:rPr>
                <a:t>void (*) ()</a:t>
              </a:r>
            </a:p>
            <a:p>
              <a:endParaRPr lang="ko-KR" altLang="en-US" sz="1200" err="1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627708" y="2641854"/>
            <a:ext cx="2192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Argument(string): 19 B</a:t>
            </a:r>
            <a:endParaRPr lang="ko-KR" altLang="en-US" sz="1400" dirty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27234" y="3626392"/>
            <a:ext cx="19405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Argument’s address</a:t>
            </a:r>
            <a:endParaRPr lang="ko-KR" altLang="en-US" sz="1400" dirty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오른쪽 중괄호 13"/>
          <p:cNvSpPr/>
          <p:nvPr/>
        </p:nvSpPr>
        <p:spPr>
          <a:xfrm>
            <a:off x="6301906" y="2508831"/>
            <a:ext cx="360040" cy="573824"/>
          </a:xfrm>
          <a:prstGeom prst="rightBrace">
            <a:avLst/>
          </a:prstGeom>
          <a:noFill/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오른쪽 중괄호 14"/>
          <p:cNvSpPr/>
          <p:nvPr/>
        </p:nvSpPr>
        <p:spPr>
          <a:xfrm>
            <a:off x="6277984" y="3397787"/>
            <a:ext cx="360040" cy="764988"/>
          </a:xfrm>
          <a:prstGeom prst="rightBrace">
            <a:avLst/>
          </a:prstGeom>
          <a:noFill/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오른쪽 중괄호 15"/>
          <p:cNvSpPr/>
          <p:nvPr/>
        </p:nvSpPr>
        <p:spPr>
          <a:xfrm>
            <a:off x="6276158" y="4279673"/>
            <a:ext cx="360040" cy="264925"/>
          </a:xfrm>
          <a:prstGeom prst="rightBrace">
            <a:avLst/>
          </a:prstGeom>
          <a:noFill/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627234" y="4258246"/>
            <a:ext cx="2677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main(</a:t>
            </a:r>
            <a:r>
              <a:rPr lang="en-US" altLang="ko-KR" sz="1400" err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int</a:t>
            </a:r>
            <a:r>
              <a:rPr lang="en-US" altLang="ko-KR" sz="140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err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argc</a:t>
            </a:r>
            <a:r>
              <a:rPr lang="en-US" altLang="ko-KR" sz="140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 , char **</a:t>
            </a:r>
            <a:r>
              <a:rPr lang="en-US" altLang="ko-KR" sz="1400" err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argv</a:t>
            </a:r>
            <a:r>
              <a:rPr lang="en-US" altLang="ko-KR" sz="140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40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401540" y="1984726"/>
            <a:ext cx="5681280" cy="2867649"/>
          </a:xfrm>
          <a:prstGeom prst="rect">
            <a:avLst/>
          </a:prstGeom>
          <a:noFill/>
          <a:ln w="12700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tIns="36000" rtlCol="0" anchor="ctr"/>
          <a:lstStyle/>
          <a:p>
            <a:pPr algn="ctr"/>
            <a:endParaRPr lang="ko-KR" altLang="en-US" err="1">
              <a:latin typeface="+mj-ea"/>
              <a:ea typeface="+mj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47180" y="4539093"/>
            <a:ext cx="2677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fake address(0)</a:t>
            </a:r>
            <a:endParaRPr lang="ko-KR" altLang="en-US" sz="140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0" name="직선 화살표 연결선 19"/>
          <p:cNvCxnSpPr/>
          <p:nvPr/>
        </p:nvCxnSpPr>
        <p:spPr>
          <a:xfrm>
            <a:off x="6462026" y="4698486"/>
            <a:ext cx="21279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36381" y="4544597"/>
            <a:ext cx="1019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stack top</a:t>
            </a:r>
            <a:endParaRPr lang="ko-KR" altLang="en-US" sz="140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2" name="직선 화살표 연결선 21"/>
          <p:cNvCxnSpPr/>
          <p:nvPr/>
        </p:nvCxnSpPr>
        <p:spPr>
          <a:xfrm>
            <a:off x="1509963" y="4706002"/>
            <a:ext cx="21813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E8D69EC4-3521-7D47-ACD4-E9D55E99C5B7}"/>
              </a:ext>
            </a:extLst>
          </p:cNvPr>
          <p:cNvCxnSpPr>
            <a:cxnSpLocks/>
          </p:cNvCxnSpPr>
          <p:nvPr/>
        </p:nvCxnSpPr>
        <p:spPr>
          <a:xfrm>
            <a:off x="1510606" y="2657711"/>
            <a:ext cx="0" cy="177940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16D7E63-6D16-8D4E-9B1A-DB65082F50A0}"/>
              </a:ext>
            </a:extLst>
          </p:cNvPr>
          <p:cNvSpPr txBox="1"/>
          <p:nvPr/>
        </p:nvSpPr>
        <p:spPr>
          <a:xfrm>
            <a:off x="749752" y="3283330"/>
            <a:ext cx="7332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grows</a:t>
            </a:r>
            <a:endParaRPr lang="ko-KR" altLang="en-US" sz="14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948BE06-E06E-7A42-9916-2D506F907464}"/>
              </a:ext>
            </a:extLst>
          </p:cNvPr>
          <p:cNvSpPr txBox="1"/>
          <p:nvPr/>
        </p:nvSpPr>
        <p:spPr>
          <a:xfrm>
            <a:off x="6597057" y="3110874"/>
            <a:ext cx="2192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1Byte padding</a:t>
            </a:r>
            <a:endParaRPr lang="ko-KR" altLang="en-US" sz="1400" dirty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내용 개체 틀 2">
            <a:extLst>
              <a:ext uri="{FF2B5EF4-FFF2-40B4-BE49-F238E27FC236}">
                <a16:creationId xmlns:a16="http://schemas.microsoft.com/office/drawing/2014/main" id="{A40AF865-C2DE-A643-ACF3-E6A2D6328712}"/>
              </a:ext>
            </a:extLst>
          </p:cNvPr>
          <p:cNvSpPr txBox="1">
            <a:spLocks/>
          </p:cNvSpPr>
          <p:nvPr/>
        </p:nvSpPr>
        <p:spPr bwMode="auto">
          <a:xfrm>
            <a:off x="2384441" y="5413937"/>
            <a:ext cx="4680601" cy="679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"/>
              <a:defRPr kumimoji="1" sz="2000" b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itchFamily="2" charset="2"/>
              <a:buChar char=""/>
              <a:defRPr kumimoji="1" sz="1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"/>
              <a:defRPr kumimoji="1" sz="16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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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ko-KR" sz="1600" kern="0" dirty="0">
                <a:latin typeface="Helvetica" pitchFamily="2" charset="0"/>
                <a:cs typeface="Courier New" panose="02070309020205020404" pitchFamily="49" charset="0"/>
              </a:rPr>
              <a:t>Why is “return address” here is 0?</a:t>
            </a:r>
            <a:endParaRPr lang="en-US" altLang="ko-KR" sz="1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421706"/>
      </p:ext>
    </p:extLst>
  </p:cSld>
  <p:clrMapOvr>
    <a:masterClrMapping/>
  </p:clrMapOvr>
  <p:transition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Interim Check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rgbClr val="002060"/>
              </a:buClr>
              <a:buSzPct val="65000"/>
              <a:buFont typeface="Wingdings" pitchFamily="2" charset="2"/>
              <a:buChar char=""/>
            </a:pPr>
            <a:r>
              <a:rPr lang="en-US" altLang="ko-KR" sz="2000" dirty="0">
                <a:cs typeface="Courier New" pitchFamily="49" charset="0"/>
              </a:rPr>
              <a:t>Print the program’s stack by using </a:t>
            </a:r>
            <a:r>
              <a:rPr lang="en-US" altLang="ko-KR" sz="2000" dirty="0" err="1">
                <a:latin typeface="Courier New" pitchFamily="49" charset="0"/>
                <a:cs typeface="Courier New" pitchFamily="49" charset="0"/>
              </a:rPr>
              <a:t>hex_dump</a:t>
            </a:r>
            <a:r>
              <a:rPr lang="en-US" altLang="ko-KR" sz="2000" dirty="0">
                <a:latin typeface="Courier New" pitchFamily="49" charset="0"/>
                <a:cs typeface="Courier New" pitchFamily="49" charset="0"/>
              </a:rPr>
              <a:t>()(</a:t>
            </a:r>
            <a:r>
              <a:rPr lang="en-US" altLang="ko-KR" sz="2000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altLang="ko-KR" sz="20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altLang="ko-KR" dirty="0"/>
              <a:t>Print memory dump in hexadecimal form</a:t>
            </a:r>
          </a:p>
          <a:p>
            <a:pPr lvl="1"/>
            <a:r>
              <a:rPr lang="en-US" altLang="ko-KR" dirty="0"/>
              <a:t>Check if arguments are </a:t>
            </a:r>
            <a:r>
              <a:rPr lang="en-US" altLang="ko-KR" dirty="0" err="1"/>
              <a:t>correctluy</a:t>
            </a:r>
            <a:r>
              <a:rPr lang="en-US" altLang="ko-KR" dirty="0"/>
              <a:t> pushed on user stack.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39432" y="2872095"/>
            <a:ext cx="7494105" cy="329320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static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start_process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file_name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_)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...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success = load 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file_name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&amp;if_.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eip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&amp;if_.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...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b="1" dirty="0" err="1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argument_stack</a:t>
            </a:r>
            <a:r>
              <a:rPr lang="en-US" altLang="ko-KR" sz="1600" b="1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(parse , count , &amp;if_.</a:t>
            </a:r>
            <a:r>
              <a:rPr lang="en-US" altLang="ko-KR" sz="1600" b="1" dirty="0" err="1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r>
              <a:rPr lang="en-US" altLang="ko-KR" sz="1600" b="1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hex_dump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(if_.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, if_.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, PHYS_BASE – if_.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, true);</a:t>
            </a:r>
          </a:p>
          <a:p>
            <a:pPr lvl="0"/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asm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volatile 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movl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%0, %%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jmp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intr_exit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" : : "g" (&amp;if_) : "memory");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NOT_REACHED ();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  <a:endParaRPr lang="ko-KR" altLang="en-US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3898" y="2550977"/>
            <a:ext cx="5616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userprog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process.c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715111" y="4142321"/>
            <a:ext cx="7241265" cy="759463"/>
          </a:xfrm>
          <a:prstGeom prst="roundRect">
            <a:avLst>
              <a:gd name="adj" fmla="val 5782"/>
            </a:avLst>
          </a:prstGeom>
          <a:noFill/>
          <a:ln w="12700">
            <a:solidFill>
              <a:schemeClr val="accent2"/>
            </a:solidFill>
            <a:prstDash val="sysDash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err="1">
              <a:latin typeface="+mj-ea"/>
              <a:ea typeface="+mj-e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74852" y="3819074"/>
            <a:ext cx="755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>
                <a:solidFill>
                  <a:schemeClr val="accent2"/>
                </a:solidFill>
                <a:latin typeface="맑은 고딕" pitchFamily="50" charset="-127"/>
                <a:ea typeface="맑은 고딕" pitchFamily="50" charset="-127"/>
              </a:rPr>
              <a:t>추가</a:t>
            </a:r>
          </a:p>
        </p:txBody>
      </p:sp>
    </p:spTree>
    <p:extLst>
      <p:ext uri="{BB962C8B-B14F-4D97-AF65-F5344CB8AC3E}">
        <p14:creationId xmlns:p14="http://schemas.microsoft.com/office/powerpoint/2010/main" val="1604279261"/>
      </p:ext>
    </p:extLst>
  </p:cSld>
  <p:clrMapOvr>
    <a:masterClrMapping/>
  </p:clrMapOvr>
  <p:transition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Intermediate Check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Result</a:t>
            </a:r>
            <a:endParaRPr lang="en-US" altLang="ko-KR" dirty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altLang="ko-KR" dirty="0">
                <a:latin typeface="Courier New" pitchFamily="49" charset="0"/>
                <a:cs typeface="Courier New" pitchFamily="49" charset="0"/>
              </a:rPr>
              <a:t>$pintos –v -- run ‘echo x’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1043608" y="1988840"/>
            <a:ext cx="7344816" cy="2520280"/>
            <a:chOff x="1043608" y="1988840"/>
            <a:chExt cx="7344816" cy="2520280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1988840"/>
              <a:ext cx="7344816" cy="1575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모서리가 둥근 사각형 설명선 8"/>
            <p:cNvSpPr/>
            <p:nvPr/>
          </p:nvSpPr>
          <p:spPr>
            <a:xfrm>
              <a:off x="3088703" y="2942836"/>
              <a:ext cx="1118259" cy="246440"/>
            </a:xfrm>
            <a:prstGeom prst="wedgeRoundRectCallout">
              <a:avLst>
                <a:gd name="adj1" fmla="val -16106"/>
                <a:gd name="adj2" fmla="val 389124"/>
                <a:gd name="adj3" fmla="val 16667"/>
              </a:avLst>
            </a:prstGeom>
            <a:noFill/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b="1" err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0" name="모서리가 둥근 사각형 설명선 9"/>
            <p:cNvSpPr/>
            <p:nvPr/>
          </p:nvSpPr>
          <p:spPr>
            <a:xfrm>
              <a:off x="1983400" y="2942836"/>
              <a:ext cx="1105303" cy="246440"/>
            </a:xfrm>
            <a:prstGeom prst="wedgeRoundRectCallout">
              <a:avLst>
                <a:gd name="adj1" fmla="val -33289"/>
                <a:gd name="adj2" fmla="val 396441"/>
                <a:gd name="adj3" fmla="val 16667"/>
              </a:avLst>
            </a:prstGeom>
            <a:noFill/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b="1" err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" name="모서리가 둥근 사각형 설명선 10"/>
            <p:cNvSpPr/>
            <p:nvPr/>
          </p:nvSpPr>
          <p:spPr>
            <a:xfrm>
              <a:off x="4206962" y="2942836"/>
              <a:ext cx="1065710" cy="246440"/>
            </a:xfrm>
            <a:prstGeom prst="wedgeRoundRectCallout">
              <a:avLst>
                <a:gd name="adj1" fmla="val -19953"/>
                <a:gd name="adj2" fmla="val 386199"/>
                <a:gd name="adj3" fmla="val 16667"/>
              </a:avLst>
            </a:prstGeom>
            <a:noFill/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b="1" err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모서리가 둥근 사각형 설명선 11"/>
            <p:cNvSpPr/>
            <p:nvPr/>
          </p:nvSpPr>
          <p:spPr>
            <a:xfrm>
              <a:off x="5879553" y="3138898"/>
              <a:ext cx="266427" cy="246440"/>
            </a:xfrm>
            <a:prstGeom prst="wedgeRoundRectCallout">
              <a:avLst>
                <a:gd name="adj1" fmla="val 78760"/>
                <a:gd name="adj2" fmla="val 302932"/>
                <a:gd name="adj3" fmla="val 16667"/>
              </a:avLst>
            </a:prstGeom>
            <a:noFill/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b="1" err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모서리가 둥근 사각형 설명선 12"/>
            <p:cNvSpPr/>
            <p:nvPr/>
          </p:nvSpPr>
          <p:spPr>
            <a:xfrm>
              <a:off x="4489511" y="3138898"/>
              <a:ext cx="1049587" cy="246440"/>
            </a:xfrm>
            <a:prstGeom prst="wedgeRoundRectCallout">
              <a:avLst>
                <a:gd name="adj1" fmla="val 38197"/>
                <a:gd name="adj2" fmla="val 310247"/>
                <a:gd name="adj3" fmla="val 16667"/>
              </a:avLst>
            </a:prstGeom>
            <a:noFill/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b="1" err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1331641" y="4042361"/>
              <a:ext cx="1532374" cy="466759"/>
            </a:xfrm>
            <a:prstGeom prst="rect">
              <a:avLst/>
            </a:prstGeom>
            <a:solidFill>
              <a:schemeClr val="accent3"/>
            </a:solidFill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>
                  <a:latin typeface="맑은 고딕" pitchFamily="50" charset="-127"/>
                  <a:ea typeface="맑은 고딕" pitchFamily="50" charset="-127"/>
                </a:rPr>
                <a:t>return address</a:t>
              </a:r>
            </a:p>
            <a:p>
              <a:pPr algn="ctr"/>
              <a:r>
                <a:rPr lang="en-US" altLang="ko-KR" sz="1400" b="1">
                  <a:latin typeface="맑은 고딕" pitchFamily="50" charset="-127"/>
                  <a:ea typeface="맑은 고딕" pitchFamily="50" charset="-127"/>
                </a:rPr>
                <a:t>(fake)</a:t>
              </a:r>
              <a:endParaRPr lang="ko-KR" altLang="en-US" sz="1400" b="1" err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3131960" y="4042608"/>
              <a:ext cx="702624" cy="466511"/>
            </a:xfrm>
            <a:prstGeom prst="rect">
              <a:avLst/>
            </a:prstGeom>
            <a:solidFill>
              <a:schemeClr val="accent3"/>
            </a:solidFill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err="1">
                  <a:latin typeface="맑은 고딕" pitchFamily="50" charset="-127"/>
                  <a:ea typeface="맑은 고딕" pitchFamily="50" charset="-127"/>
                </a:rPr>
                <a:t>argc</a:t>
              </a:r>
              <a:endParaRPr lang="ko-KR" altLang="en-US" sz="1400" b="1" err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4187879" y="4042361"/>
              <a:ext cx="702624" cy="466758"/>
            </a:xfrm>
            <a:prstGeom prst="rect">
              <a:avLst/>
            </a:prstGeom>
            <a:solidFill>
              <a:schemeClr val="accent3"/>
            </a:solidFill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err="1">
                  <a:latin typeface="맑은 고딕" pitchFamily="50" charset="-127"/>
                  <a:ea typeface="맑은 고딕" pitchFamily="50" charset="-127"/>
                </a:rPr>
                <a:t>argv</a:t>
              </a:r>
              <a:endParaRPr lang="ko-KR" altLang="en-US" sz="1400" b="1" err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5062118" y="4042858"/>
              <a:ext cx="702624" cy="466261"/>
            </a:xfrm>
            <a:prstGeom prst="rect">
              <a:avLst/>
            </a:prstGeom>
            <a:solidFill>
              <a:schemeClr val="accent3"/>
            </a:solidFill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>
                  <a:latin typeface="맑은 고딕" pitchFamily="50" charset="-127"/>
                  <a:ea typeface="맑은 고딕" pitchFamily="50" charset="-127"/>
                </a:rPr>
                <a:t>echo</a:t>
              </a:r>
              <a:endParaRPr lang="ko-KR" altLang="en-US" sz="1400" b="1" err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5883843" y="4042858"/>
              <a:ext cx="702624" cy="466261"/>
            </a:xfrm>
            <a:prstGeom prst="rect">
              <a:avLst/>
            </a:prstGeom>
            <a:solidFill>
              <a:schemeClr val="accent3"/>
            </a:solidFill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>
                  <a:latin typeface="맑은 고딕" pitchFamily="50" charset="-127"/>
                  <a:ea typeface="맑은 고딕" pitchFamily="50" charset="-127"/>
                </a:rPr>
                <a:t>x</a:t>
              </a:r>
              <a:endParaRPr lang="ko-KR" altLang="en-US" sz="1400" b="1" err="1"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8959487"/>
      </p:ext>
    </p:extLst>
  </p:cSld>
  <p:clrMapOvr>
    <a:masterClrMapping/>
  </p:clrMapOvr>
  <p:transition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System Calls and Handlers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24522"/>
      </p:ext>
    </p:extLst>
  </p:cSld>
  <p:clrMapOvr>
    <a:masterClrMapping/>
  </p:clrMapOvr>
  <p:transition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</a:t>
            </a:r>
            <a:endParaRPr lang="ko-KR" alt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Main goal</a:t>
            </a:r>
          </a:p>
          <a:p>
            <a:pPr lvl="1"/>
            <a:r>
              <a:rPr lang="en-US" altLang="ko-KR" dirty="0"/>
              <a:t>Original: system call handler table is empty.</a:t>
            </a:r>
          </a:p>
          <a:p>
            <a:pPr lvl="1"/>
            <a:r>
              <a:rPr lang="en-US" altLang="ko-KR" dirty="0"/>
              <a:t>After modification:</a:t>
            </a:r>
          </a:p>
          <a:p>
            <a:pPr lvl="2"/>
            <a:r>
              <a:rPr lang="en-US" altLang="ko-KR" dirty="0"/>
              <a:t>Fill system call handler of pintos out.</a:t>
            </a:r>
          </a:p>
          <a:p>
            <a:pPr lvl="2"/>
            <a:r>
              <a:rPr lang="en-US" altLang="ko-KR" dirty="0"/>
              <a:t>Add system calls to provide services to users</a:t>
            </a:r>
          </a:p>
          <a:p>
            <a:pPr lvl="3"/>
            <a:r>
              <a:rPr lang="en-US" altLang="ko-KR" dirty="0"/>
              <a:t>Process related: 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halt, exit, exec, wait</a:t>
            </a:r>
            <a:endParaRPr lang="en-US" altLang="ko-K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r>
              <a:rPr lang="en-US" altLang="ko-KR" dirty="0"/>
              <a:t>File related: 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create, remove, open, 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filesize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read, write, seek, tell, close</a:t>
            </a:r>
            <a:endParaRPr lang="en-US" altLang="ko-K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dirty="0"/>
              <a:t>Files to modify</a:t>
            </a:r>
          </a:p>
          <a:p>
            <a:pPr lvl="1"/>
            <a:r>
              <a:rPr lang="en-US" altLang="ko-KR" dirty="0"/>
              <a:t>pintos/</a:t>
            </a:r>
            <a:r>
              <a:rPr lang="en-US" altLang="ko-KR" dirty="0" err="1"/>
              <a:t>src</a:t>
            </a:r>
            <a:r>
              <a:rPr lang="en-US" altLang="ko-KR" dirty="0"/>
              <a:t>/threads/thread.*</a:t>
            </a:r>
          </a:p>
          <a:p>
            <a:pPr lvl="1"/>
            <a:r>
              <a:rPr lang="en-US" altLang="ko-KR" dirty="0"/>
              <a:t>pintos/</a:t>
            </a:r>
            <a:r>
              <a:rPr lang="en-US" altLang="ko-KR" dirty="0" err="1"/>
              <a:t>src</a:t>
            </a:r>
            <a:r>
              <a:rPr lang="en-US" altLang="ko-KR" dirty="0"/>
              <a:t>/</a:t>
            </a:r>
            <a:r>
              <a:rPr lang="en-US" altLang="ko-KR" dirty="0" err="1"/>
              <a:t>userprog</a:t>
            </a:r>
            <a:r>
              <a:rPr lang="en-US" altLang="ko-KR" dirty="0"/>
              <a:t>/</a:t>
            </a:r>
            <a:r>
              <a:rPr lang="en-US" altLang="ko-KR" dirty="0" err="1"/>
              <a:t>syscall</a:t>
            </a:r>
            <a:r>
              <a:rPr lang="en-US" altLang="ko-KR" dirty="0"/>
              <a:t>.*</a:t>
            </a:r>
          </a:p>
          <a:p>
            <a:pPr lvl="1"/>
            <a:r>
              <a:rPr lang="en-US" altLang="ko-KR" dirty="0"/>
              <a:t>pintos/</a:t>
            </a:r>
            <a:r>
              <a:rPr lang="en-US" altLang="ko-KR" dirty="0" err="1"/>
              <a:t>src</a:t>
            </a:r>
            <a:r>
              <a:rPr lang="en-US" altLang="ko-KR" dirty="0"/>
              <a:t>/</a:t>
            </a:r>
            <a:r>
              <a:rPr lang="en-US" altLang="ko-KR" dirty="0" err="1"/>
              <a:t>userprog</a:t>
            </a:r>
            <a:r>
              <a:rPr lang="en-US" altLang="ko-KR" dirty="0"/>
              <a:t>/process.*</a:t>
            </a:r>
            <a:endParaRPr lang="ko-KR" altLang="en-US" dirty="0"/>
          </a:p>
          <a:p>
            <a:pPr lvl="1"/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47E3FA-BC9E-4846-8E67-19B9742EC934}" type="slidenum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pPr/>
              <a:t>37</a:t>
            </a:fld>
            <a:endParaRPr lang="ko-KR" altLang="en-US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865434"/>
      </p:ext>
    </p:extLst>
  </p:cSld>
  <p:clrMapOvr>
    <a:masterClrMapping/>
  </p:clrMapOvr>
  <p:transition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System call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Programming</a:t>
            </a:r>
            <a:r>
              <a:rPr lang="ko-KR" altLang="en-US" sz="1800" dirty="0"/>
              <a:t> </a:t>
            </a:r>
            <a:r>
              <a:rPr lang="en-US" altLang="ko-KR" sz="1800" dirty="0"/>
              <a:t>interface for services provided by the operating system</a:t>
            </a:r>
          </a:p>
          <a:p>
            <a:r>
              <a:rPr lang="en-US" altLang="ko-KR" sz="1800" dirty="0"/>
              <a:t>Allow user mode programs to use kernel features</a:t>
            </a:r>
          </a:p>
          <a:p>
            <a:r>
              <a:rPr lang="en-US" altLang="ko-KR" sz="1800" dirty="0"/>
              <a:t>System calls run on kernel mode and return to user mode</a:t>
            </a:r>
          </a:p>
          <a:p>
            <a:r>
              <a:rPr lang="en-US" altLang="ko-KR" sz="1800" dirty="0"/>
              <a:t>Key point of system call is that priority of execution mode is raised to the special mode as hardware interrupts are generated to call system call</a:t>
            </a:r>
          </a:p>
          <a:p>
            <a:endParaRPr lang="ko-KR" altLang="en-US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475656" y="3933056"/>
            <a:ext cx="4968552" cy="576064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User Program</a:t>
            </a:r>
            <a:endParaRPr lang="ko-KR" altLang="en-US" sz="200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" name="직선 연결선 6"/>
          <p:cNvCxnSpPr/>
          <p:nvPr/>
        </p:nvCxnSpPr>
        <p:spPr>
          <a:xfrm>
            <a:off x="1475656" y="4818296"/>
            <a:ext cx="612068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모서리가 둥근 직사각형 7"/>
          <p:cNvSpPr/>
          <p:nvPr/>
        </p:nvSpPr>
        <p:spPr>
          <a:xfrm>
            <a:off x="1475656" y="5157192"/>
            <a:ext cx="4968552" cy="576064"/>
          </a:xfrm>
          <a:prstGeom prst="roundRect">
            <a:avLst/>
          </a:prstGeom>
          <a:solidFill>
            <a:schemeClr val="accent3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Operating System</a:t>
            </a:r>
            <a:endParaRPr lang="ko-KR" altLang="en-US" sz="2000" err="1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" name="직선 화살표 연결선 8"/>
          <p:cNvCxnSpPr/>
          <p:nvPr/>
        </p:nvCxnSpPr>
        <p:spPr>
          <a:xfrm>
            <a:off x="2339752" y="4509120"/>
            <a:ext cx="0" cy="648072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/>
          <p:nvPr/>
        </p:nvCxnSpPr>
        <p:spPr>
          <a:xfrm flipV="1">
            <a:off x="5292080" y="4509120"/>
            <a:ext cx="0" cy="648072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44208" y="403642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User area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44208" y="526055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Kernel area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39752" y="4818296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System Call</a:t>
            </a:r>
            <a:endParaRPr lang="ko-KR" altLang="en-US" sz="140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92080" y="4813195"/>
            <a:ext cx="989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Return</a:t>
            </a:r>
            <a:endParaRPr lang="ko-KR" altLang="en-US" sz="140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35604274"/>
      </p:ext>
    </p:extLst>
  </p:cSld>
  <p:clrMapOvr>
    <a:masterClrMapping/>
  </p:clrMapOvr>
  <p:transition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b="0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39</a:t>
            </a:fld>
            <a:r>
              <a:rPr lang="en-US" altLang="ko-KR" b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3957" y="1508151"/>
            <a:ext cx="1747770" cy="1125436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>
                <a:lumMod val="75000"/>
              </a:schemeClr>
            </a:solidFill>
          </a:ln>
        </p:spPr>
        <p:txBody>
          <a:bodyPr wrap="square" lIns="252000" rtlCol="0">
            <a:noAutofit/>
          </a:bodyPr>
          <a:lstStyle/>
          <a:p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main()</a:t>
            </a:r>
          </a:p>
          <a:p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</a:t>
            </a:r>
          </a:p>
          <a:p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write(“……”)</a:t>
            </a:r>
          </a:p>
          <a:p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  <a:endParaRPr lang="ko-KR" altLang="en-US" sz="1400">
              <a:solidFill>
                <a:schemeClr val="bg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1449" y="1214208"/>
            <a:ext cx="1576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User program</a:t>
            </a:r>
            <a:endParaRPr lang="ko-KR" altLang="en-US" sz="14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0061" y="3246509"/>
            <a:ext cx="2118176" cy="289309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>
                <a:lumMod val="75000"/>
              </a:schemeClr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err="1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write(…)</a:t>
            </a:r>
          </a:p>
          <a:p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 return syscall3(…); }</a:t>
            </a:r>
          </a:p>
          <a:p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…</a:t>
            </a:r>
          </a:p>
          <a:p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syscall3(…)</a:t>
            </a:r>
          </a:p>
          <a:p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</a:t>
            </a:r>
          </a:p>
          <a:p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…</a:t>
            </a:r>
          </a:p>
          <a:p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push arg2</a:t>
            </a:r>
          </a:p>
          <a:p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push arg1</a:t>
            </a:r>
          </a:p>
          <a:p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push arg0</a:t>
            </a:r>
          </a:p>
          <a:p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push number</a:t>
            </a:r>
          </a:p>
          <a:p>
            <a:r>
              <a:rPr lang="en-US" altLang="ko-KR" sz="1400" err="1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0x30</a:t>
            </a:r>
          </a:p>
          <a:p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39966" y="1855109"/>
            <a:ext cx="2706847" cy="295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4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400" dirty="0" err="1">
                <a:latin typeface="맑은 고딕" pitchFamily="50" charset="-127"/>
                <a:ea typeface="맑은 고딕" pitchFamily="50" charset="-127"/>
              </a:rPr>
              <a:t>userprog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400" dirty="0" err="1">
                <a:latin typeface="맑은 고딕" pitchFamily="50" charset="-127"/>
                <a:ea typeface="맑은 고딕" pitchFamily="50" charset="-127"/>
              </a:rPr>
              <a:t>syscall.c</a:t>
            </a:r>
            <a:endParaRPr lang="ko-KR" altLang="en-US" sz="14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08506" y="2150250"/>
            <a:ext cx="2423629" cy="3199159"/>
          </a:xfrm>
          <a:prstGeom prst="rect">
            <a:avLst/>
          </a:prstGeom>
          <a:solidFill>
            <a:srgbClr val="002060"/>
          </a:solidFill>
          <a:ln w="12700">
            <a:solidFill>
              <a:schemeClr val="accent1">
                <a:lumMod val="75000"/>
              </a:schemeClr>
            </a:solidFill>
            <a:prstDash val="dash"/>
          </a:ln>
        </p:spPr>
        <p:txBody>
          <a:bodyPr wrap="square" lIns="252000" rtlCol="0">
            <a:noAutofit/>
          </a:bodyPr>
          <a:lstStyle/>
          <a:p>
            <a:r>
              <a:rPr lang="en-US" altLang="ko-KR" sz="1400" dirty="0" err="1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syscall_handler</a:t>
            </a:r>
            <a:r>
              <a:rPr lang="en-US" altLang="ko-KR" sz="1400" dirty="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</a:p>
          <a:p>
            <a:r>
              <a:rPr lang="en-US" altLang="ko-KR" sz="1400" dirty="0" err="1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intr_frame</a:t>
            </a:r>
            <a:r>
              <a:rPr lang="en-US" altLang="ko-KR" sz="1400" dirty="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*f)</a:t>
            </a:r>
          </a:p>
          <a:p>
            <a:r>
              <a:rPr lang="en-US" altLang="ko-KR" sz="1400" dirty="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</a:t>
            </a:r>
          </a:p>
          <a:p>
            <a:r>
              <a:rPr lang="en-US" altLang="ko-KR" sz="1400" dirty="0" err="1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("system call!\n");</a:t>
            </a:r>
          </a:p>
          <a:p>
            <a:r>
              <a:rPr lang="en-US" altLang="ko-KR" sz="1400" dirty="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400" dirty="0" err="1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thread_exit</a:t>
            </a:r>
            <a:r>
              <a:rPr lang="en-US" altLang="ko-KR" sz="1400" dirty="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();</a:t>
            </a:r>
          </a:p>
          <a:p>
            <a:r>
              <a:rPr lang="en-US" altLang="ko-KR" sz="1400" dirty="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09606" y="1778391"/>
            <a:ext cx="1987660" cy="335003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5">
                <a:lumMod val="75000"/>
              </a:schemeClr>
            </a:solidFill>
          </a:ln>
        </p:spPr>
        <p:txBody>
          <a:bodyPr wrap="square" lIns="144000" rtlCol="0">
            <a:noAutofit/>
          </a:bodyPr>
          <a:lstStyle/>
          <a:p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debug()</a:t>
            </a:r>
            <a:endParaRPr lang="ko-KR" altLang="en-US" sz="1400">
              <a:solidFill>
                <a:schemeClr val="bg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09606" y="2113394"/>
            <a:ext cx="1987660" cy="335003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5">
                <a:lumMod val="75000"/>
              </a:schemeClr>
            </a:solidFill>
          </a:ln>
        </p:spPr>
        <p:txBody>
          <a:bodyPr wrap="square" lIns="144000" rtlCol="0">
            <a:noAutofit/>
          </a:bodyPr>
          <a:lstStyle/>
          <a:p>
            <a:r>
              <a:rPr lang="en-US" altLang="ko-KR" sz="1400" err="1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nmi</a:t>
            </a:r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</a:t>
            </a:r>
            <a:endParaRPr lang="ko-KR" altLang="en-US" sz="1400">
              <a:solidFill>
                <a:schemeClr val="bg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09606" y="2448397"/>
            <a:ext cx="1987660" cy="689066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5">
                <a:lumMod val="75000"/>
              </a:schemeClr>
            </a:solidFill>
          </a:ln>
        </p:spPr>
        <p:txBody>
          <a:bodyPr wrap="square" lIns="144000" rtlCol="0">
            <a:noAutofit/>
          </a:bodyPr>
          <a:lstStyle/>
          <a:p>
            <a:endParaRPr lang="en-US" altLang="ko-KR" sz="1400">
              <a:solidFill>
                <a:schemeClr val="bg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…</a:t>
            </a:r>
            <a:endParaRPr lang="ko-KR" altLang="en-US" sz="1400">
              <a:solidFill>
                <a:schemeClr val="bg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09606" y="3137464"/>
            <a:ext cx="1987660" cy="335003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5">
                <a:lumMod val="75000"/>
              </a:schemeClr>
            </a:solidFill>
          </a:ln>
        </p:spPr>
        <p:txBody>
          <a:bodyPr wrap="square" lIns="108000" rtlCol="0">
            <a:noAutofit/>
          </a:bodyPr>
          <a:lstStyle/>
          <a:p>
            <a:r>
              <a:rPr lang="en-US" altLang="ko-KR" sz="1400" err="1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syscall_handler</a:t>
            </a:r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</a:t>
            </a:r>
            <a:endParaRPr lang="ko-KR" altLang="en-US" sz="1400">
              <a:solidFill>
                <a:schemeClr val="bg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09606" y="3472467"/>
            <a:ext cx="1987660" cy="335003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5">
                <a:lumMod val="75000"/>
              </a:schemeClr>
            </a:solidFill>
          </a:ln>
        </p:spPr>
        <p:txBody>
          <a:bodyPr wrap="square" lIns="108000" rtlCol="0">
            <a:noAutofit/>
          </a:bodyPr>
          <a:lstStyle/>
          <a:p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…</a:t>
            </a:r>
            <a:endParaRPr lang="ko-KR" altLang="en-US" sz="1400">
              <a:solidFill>
                <a:schemeClr val="bg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29826" y="1370702"/>
            <a:ext cx="548320" cy="295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latin typeface="맑은 고딕" pitchFamily="50" charset="-127"/>
                <a:ea typeface="맑은 고딕" pitchFamily="50" charset="-127"/>
              </a:rPr>
              <a:t>0x0</a:t>
            </a:r>
            <a:endParaRPr lang="ko-KR" altLang="en-US" sz="16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269207" y="3017834"/>
            <a:ext cx="685400" cy="295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latin typeface="맑은 고딕" pitchFamily="50" charset="-127"/>
                <a:ea typeface="맑은 고딕" pitchFamily="50" charset="-127"/>
              </a:rPr>
              <a:t>0x30</a:t>
            </a:r>
            <a:endParaRPr lang="ko-KR" altLang="en-US" sz="14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41066" y="1183495"/>
            <a:ext cx="1987659" cy="295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latin typeface="맑은 고딕" pitchFamily="50" charset="-127"/>
                <a:ea typeface="맑은 고딕" pitchFamily="50" charset="-127"/>
              </a:rPr>
              <a:t>Interrupt Vector table</a:t>
            </a:r>
            <a:endParaRPr lang="ko-KR" altLang="en-US" sz="14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11428" y="2951368"/>
            <a:ext cx="2475698" cy="295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4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/lib/user/</a:t>
            </a:r>
            <a:r>
              <a:rPr lang="en-US" altLang="ko-KR" sz="1400" dirty="0" err="1">
                <a:latin typeface="맑은 고딕" pitchFamily="50" charset="-127"/>
                <a:ea typeface="맑은 고딕" pitchFamily="50" charset="-127"/>
              </a:rPr>
              <a:t>syscall.c</a:t>
            </a:r>
            <a:endParaRPr lang="ko-KR" altLang="en-US" sz="140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46" name="그룹 45"/>
          <p:cNvGrpSpPr/>
          <p:nvPr/>
        </p:nvGrpSpPr>
        <p:grpSpPr>
          <a:xfrm>
            <a:off x="2850046" y="3876522"/>
            <a:ext cx="2878680" cy="2504806"/>
            <a:chOff x="1410363" y="2862377"/>
            <a:chExt cx="4779306" cy="3622926"/>
          </a:xfrm>
        </p:grpSpPr>
        <p:sp>
          <p:nvSpPr>
            <p:cNvPr id="48" name="직사각형 47"/>
            <p:cNvSpPr/>
            <p:nvPr/>
          </p:nvSpPr>
          <p:spPr>
            <a:xfrm>
              <a:off x="3083453" y="5731411"/>
              <a:ext cx="3106216" cy="369332"/>
            </a:xfrm>
            <a:prstGeom prst="rect">
              <a:avLst/>
            </a:prstGeom>
            <a:solidFill>
              <a:schemeClr val="accent3"/>
            </a:solidFill>
            <a:ln w="12700"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number</a:t>
              </a:r>
              <a:endParaRPr lang="ko-KR" altLang="en-US" sz="1400" err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3083453" y="4623415"/>
              <a:ext cx="3106216" cy="369332"/>
            </a:xfrm>
            <a:prstGeom prst="rect">
              <a:avLst/>
            </a:prstGeom>
            <a:solidFill>
              <a:schemeClr val="accent3"/>
            </a:solidFill>
            <a:ln w="12700"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arg2</a:t>
              </a:r>
              <a:endParaRPr lang="ko-KR" altLang="en-US" sz="1400" err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3083453" y="4992747"/>
              <a:ext cx="3106216" cy="369332"/>
            </a:xfrm>
            <a:prstGeom prst="rect">
              <a:avLst/>
            </a:prstGeom>
            <a:solidFill>
              <a:schemeClr val="accent3"/>
            </a:solidFill>
            <a:ln w="12700"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arg1 </a:t>
              </a:r>
              <a:endParaRPr lang="ko-KR" altLang="en-US" sz="1400" err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3083453" y="5362079"/>
              <a:ext cx="3106216" cy="369332"/>
            </a:xfrm>
            <a:prstGeom prst="rect">
              <a:avLst/>
            </a:prstGeom>
            <a:solidFill>
              <a:schemeClr val="accent3"/>
            </a:solidFill>
            <a:ln w="12700"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arg0</a:t>
              </a:r>
              <a:endParaRPr lang="ko-KR" altLang="en-US" sz="1400" err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3" name="직사각형 52"/>
            <p:cNvSpPr/>
            <p:nvPr/>
          </p:nvSpPr>
          <p:spPr>
            <a:xfrm>
              <a:off x="3083453" y="3288362"/>
              <a:ext cx="3106216" cy="1333937"/>
            </a:xfrm>
            <a:prstGeom prst="rect">
              <a:avLst/>
            </a:prstGeom>
            <a:solidFill>
              <a:schemeClr val="accent3"/>
            </a:solidFill>
            <a:ln w="12700"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.</a:t>
              </a:r>
            </a:p>
            <a:p>
              <a:pPr algn="ctr"/>
              <a:r>
                <a:rPr lang="en-US" altLang="ko-KR" sz="140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.</a:t>
              </a:r>
            </a:p>
            <a:p>
              <a:pPr algn="ctr"/>
              <a:r>
                <a:rPr lang="en-US" altLang="ko-KR" sz="140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</a:rPr>
                <a:t>.</a:t>
              </a:r>
              <a:endParaRPr lang="ko-KR" altLang="en-US" sz="1400" err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410363" y="6058412"/>
              <a:ext cx="3053124" cy="4268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>
                  <a:latin typeface="맑은 고딕" pitchFamily="50" charset="-127"/>
                  <a:ea typeface="맑은 고딕" pitchFamily="50" charset="-127"/>
                </a:rPr>
                <a:t>Stack Pointer(</a:t>
              </a:r>
              <a:r>
                <a:rPr lang="en-US" altLang="ko-KR" sz="1400" err="1">
                  <a:latin typeface="맑은 고딕" pitchFamily="50" charset="-127"/>
                  <a:ea typeface="맑은 고딕" pitchFamily="50" charset="-127"/>
                </a:rPr>
                <a:t>esp</a:t>
              </a:r>
              <a:r>
                <a:rPr lang="en-US" altLang="ko-KR" sz="1400">
                  <a:latin typeface="맑은 고딕" pitchFamily="50" charset="-127"/>
                  <a:ea typeface="맑은 고딕" pitchFamily="50" charset="-127"/>
                </a:rPr>
                <a:t>)</a:t>
              </a:r>
              <a:endParaRPr lang="ko-KR" altLang="en-US" sz="140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964682" y="2862377"/>
              <a:ext cx="2088229" cy="445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latin typeface="맑은 고딕" pitchFamily="50" charset="-127"/>
                  <a:ea typeface="맑은 고딕" pitchFamily="50" charset="-127"/>
                </a:rPr>
                <a:t>User stack</a:t>
              </a:r>
              <a:endParaRPr lang="ko-KR" altLang="en-US" sz="1400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cxnSp>
        <p:nvCxnSpPr>
          <p:cNvPr id="44" name="직선 연결선 43"/>
          <p:cNvCxnSpPr/>
          <p:nvPr/>
        </p:nvCxnSpPr>
        <p:spPr>
          <a:xfrm>
            <a:off x="2850046" y="1045391"/>
            <a:ext cx="0" cy="5259542"/>
          </a:xfrm>
          <a:prstGeom prst="line">
            <a:avLst/>
          </a:prstGeom>
          <a:ln w="12700">
            <a:solidFill>
              <a:schemeClr val="tx1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왼쪽 중괄호 57"/>
          <p:cNvSpPr/>
          <p:nvPr/>
        </p:nvSpPr>
        <p:spPr>
          <a:xfrm rot="10800000">
            <a:off x="2070633" y="4819619"/>
            <a:ext cx="439477" cy="732171"/>
          </a:xfrm>
          <a:prstGeom prst="leftBrac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2" name="직선 연결선 61"/>
          <p:cNvCxnSpPr/>
          <p:nvPr/>
        </p:nvCxnSpPr>
        <p:spPr>
          <a:xfrm>
            <a:off x="1821946" y="5732430"/>
            <a:ext cx="1217502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/>
          <p:cNvCxnSpPr/>
          <p:nvPr/>
        </p:nvCxnSpPr>
        <p:spPr>
          <a:xfrm flipV="1">
            <a:off x="3039448" y="3304965"/>
            <a:ext cx="0" cy="242746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직선 화살표 연결선 81"/>
          <p:cNvCxnSpPr/>
          <p:nvPr/>
        </p:nvCxnSpPr>
        <p:spPr>
          <a:xfrm flipV="1">
            <a:off x="3039448" y="3304819"/>
            <a:ext cx="701618" cy="14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직선 연결선 85"/>
          <p:cNvCxnSpPr/>
          <p:nvPr/>
        </p:nvCxnSpPr>
        <p:spPr>
          <a:xfrm flipV="1">
            <a:off x="2487478" y="5094062"/>
            <a:ext cx="1370307" cy="91643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직선 연결선 87"/>
          <p:cNvCxnSpPr/>
          <p:nvPr/>
        </p:nvCxnSpPr>
        <p:spPr>
          <a:xfrm>
            <a:off x="2487478" y="5221735"/>
            <a:ext cx="1390668" cy="893717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/>
          <p:cNvCxnSpPr/>
          <p:nvPr/>
        </p:nvCxnSpPr>
        <p:spPr>
          <a:xfrm>
            <a:off x="5591646" y="3255054"/>
            <a:ext cx="342700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/>
          <p:cNvCxnSpPr/>
          <p:nvPr/>
        </p:nvCxnSpPr>
        <p:spPr>
          <a:xfrm flipV="1">
            <a:off x="5934346" y="2289440"/>
            <a:ext cx="0" cy="96561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/>
          <p:cNvCxnSpPr/>
          <p:nvPr/>
        </p:nvCxnSpPr>
        <p:spPr>
          <a:xfrm>
            <a:off x="5934346" y="2280896"/>
            <a:ext cx="47978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직선 화살표 연결선 155"/>
          <p:cNvCxnSpPr/>
          <p:nvPr/>
        </p:nvCxnSpPr>
        <p:spPr>
          <a:xfrm>
            <a:off x="1619672" y="2289440"/>
            <a:ext cx="0" cy="66192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직선 화살표 연결선 157"/>
          <p:cNvCxnSpPr/>
          <p:nvPr/>
        </p:nvCxnSpPr>
        <p:spPr>
          <a:xfrm flipV="1">
            <a:off x="1168940" y="2289440"/>
            <a:ext cx="0" cy="66192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>
            <a:off x="1689949" y="2597198"/>
            <a:ext cx="630980" cy="354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call</a:t>
            </a:r>
            <a:endParaRPr lang="ko-KR" altLang="en-US" dirty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389719" y="2597198"/>
            <a:ext cx="941921" cy="354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return</a:t>
            </a:r>
            <a:endParaRPr lang="ko-KR" altLang="en-US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1115616" y="836712"/>
            <a:ext cx="782177" cy="354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User</a:t>
            </a:r>
            <a:endParaRPr lang="ko-KR" altLang="en-US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5473377" y="836712"/>
            <a:ext cx="898823" cy="354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Kernel</a:t>
            </a:r>
            <a:endParaRPr lang="ko-KR" altLang="en-US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3809365" y="1815248"/>
            <a:ext cx="1987660" cy="335003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5">
                <a:lumMod val="75000"/>
              </a:schemeClr>
            </a:solidFill>
          </a:ln>
        </p:spPr>
        <p:txBody>
          <a:bodyPr wrap="square" lIns="144000" rtlCol="0">
            <a:noAutofit/>
          </a:bodyPr>
          <a:lstStyle/>
          <a:p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debug()</a:t>
            </a:r>
            <a:endParaRPr lang="ko-KR" altLang="en-US" sz="1400">
              <a:solidFill>
                <a:schemeClr val="bg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809365" y="2150251"/>
            <a:ext cx="1987660" cy="335003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5">
                <a:lumMod val="75000"/>
              </a:schemeClr>
            </a:solidFill>
          </a:ln>
        </p:spPr>
        <p:txBody>
          <a:bodyPr wrap="square" lIns="144000" rtlCol="0">
            <a:noAutofit/>
          </a:bodyPr>
          <a:lstStyle/>
          <a:p>
            <a:r>
              <a:rPr lang="en-US" altLang="ko-KR" sz="1400" err="1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nmi</a:t>
            </a:r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</a:t>
            </a:r>
            <a:endParaRPr lang="ko-KR" altLang="en-US" sz="1400">
              <a:solidFill>
                <a:schemeClr val="bg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3809606" y="2468330"/>
            <a:ext cx="1987660" cy="689066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5">
                <a:lumMod val="75000"/>
              </a:schemeClr>
            </a:solidFill>
          </a:ln>
        </p:spPr>
        <p:txBody>
          <a:bodyPr wrap="square" lIns="108000" rtlCol="0">
            <a:noAutofit/>
          </a:bodyPr>
          <a:lstStyle/>
          <a:p>
            <a:endParaRPr lang="en-US" altLang="ko-KR" sz="1400">
              <a:solidFill>
                <a:schemeClr val="bg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…</a:t>
            </a:r>
            <a:endParaRPr lang="ko-KR" altLang="en-US" sz="1400">
              <a:solidFill>
                <a:schemeClr val="bg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3809365" y="1500178"/>
            <a:ext cx="1987660" cy="335003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5">
                <a:lumMod val="75000"/>
              </a:schemeClr>
            </a:solidFill>
          </a:ln>
        </p:spPr>
        <p:txBody>
          <a:bodyPr wrap="square" lIns="108000" rtlCol="0">
            <a:noAutofit/>
          </a:bodyPr>
          <a:lstStyle/>
          <a:p>
            <a:r>
              <a:rPr lang="en-US" altLang="ko-KR" sz="1400" err="1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divide_error</a:t>
            </a:r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</a:t>
            </a:r>
            <a:endParaRPr lang="ko-KR" altLang="en-US" sz="1400">
              <a:solidFill>
                <a:schemeClr val="bg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3809365" y="1835181"/>
            <a:ext cx="1987660" cy="335003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5">
                <a:lumMod val="75000"/>
              </a:schemeClr>
            </a:solidFill>
          </a:ln>
        </p:spPr>
        <p:txBody>
          <a:bodyPr wrap="square" lIns="108000" rtlCol="0">
            <a:noAutofit/>
          </a:bodyPr>
          <a:lstStyle/>
          <a:p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debug()</a:t>
            </a:r>
            <a:endParaRPr lang="ko-KR" altLang="en-US" sz="1400">
              <a:solidFill>
                <a:schemeClr val="bg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3809365" y="2170184"/>
            <a:ext cx="1987660" cy="335003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5">
                <a:lumMod val="75000"/>
              </a:schemeClr>
            </a:solidFill>
          </a:ln>
        </p:spPr>
        <p:txBody>
          <a:bodyPr wrap="square" lIns="108000" rtlCol="0">
            <a:noAutofit/>
          </a:bodyPr>
          <a:lstStyle/>
          <a:p>
            <a:r>
              <a:rPr lang="en-US" altLang="ko-KR" sz="1400" err="1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nmi</a:t>
            </a:r>
            <a:r>
              <a:rPr lang="en-US" altLang="ko-KR" sz="14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</a:t>
            </a:r>
            <a:endParaRPr lang="ko-KR" altLang="en-US" sz="1400">
              <a:solidFill>
                <a:schemeClr val="bg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5" name="AutoShape 4"/>
          <p:cNvSpPr>
            <a:spLocks noChangeArrowheads="1"/>
          </p:cNvSpPr>
          <p:nvPr/>
        </p:nvSpPr>
        <p:spPr bwMode="auto">
          <a:xfrm>
            <a:off x="6073346" y="1855109"/>
            <a:ext cx="2738587" cy="3749649"/>
          </a:xfrm>
          <a:prstGeom prst="roundRect">
            <a:avLst>
              <a:gd name="adj" fmla="val 5931"/>
            </a:avLst>
          </a:prstGeom>
          <a:noFill/>
          <a:ln w="25400">
            <a:solidFill>
              <a:srgbClr val="C0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492691" y="1478637"/>
            <a:ext cx="1899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Part to implement</a:t>
            </a:r>
            <a:endParaRPr lang="ko-KR" altLang="en-US" sz="1600" dirty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Call process of System call</a:t>
            </a:r>
            <a:r>
              <a:rPr lang="ko-KR" altLang="en-US" dirty="0"/>
              <a:t> </a:t>
            </a:r>
            <a:r>
              <a:rPr lang="en-US" altLang="ko-KR" dirty="0"/>
              <a:t>(Pintos)</a:t>
            </a:r>
            <a:endParaRPr lang="ko-KR" altLang="en-US" dirty="0"/>
          </a:p>
        </p:txBody>
      </p:sp>
      <p:cxnSp>
        <p:nvCxnSpPr>
          <p:cNvPr id="17" name="꺾인 연결선 16"/>
          <p:cNvCxnSpPr/>
          <p:nvPr/>
        </p:nvCxnSpPr>
        <p:spPr>
          <a:xfrm flipV="1">
            <a:off x="5728726" y="2504337"/>
            <a:ext cx="684000" cy="3600000"/>
          </a:xfrm>
          <a:prstGeom prst="bentConnector3">
            <a:avLst>
              <a:gd name="adj1" fmla="val 3945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9314701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302EF5-E634-4947-8FB7-FDB774600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To run a program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6207BFC-F9AF-5042-ACC0-62F3FB9BF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ko-KR" dirty="0"/>
              <a:t>Read the executable file from the disk.</a:t>
            </a:r>
          </a:p>
          <a:p>
            <a:pPr lvl="1"/>
            <a:r>
              <a:rPr kumimoji="1" lang="en-US" altLang="ko-KR" dirty="0"/>
              <a:t>Filesystem issue</a:t>
            </a:r>
          </a:p>
          <a:p>
            <a:r>
              <a:rPr lang="en-US" altLang="ko-KR" dirty="0"/>
              <a:t>Allocate memory for the program to run.</a:t>
            </a:r>
          </a:p>
          <a:p>
            <a:pPr lvl="1"/>
            <a:r>
              <a:rPr lang="en-US" altLang="ko-KR" dirty="0"/>
              <a:t>Virtual memory allocation</a:t>
            </a:r>
          </a:p>
          <a:p>
            <a:r>
              <a:rPr lang="en-US" altLang="ko-KR" dirty="0"/>
              <a:t>Pass the parameters to the program.</a:t>
            </a:r>
          </a:p>
          <a:p>
            <a:pPr lvl="1"/>
            <a:r>
              <a:rPr lang="en-US" altLang="ko-KR" dirty="0"/>
              <a:t>Set up user stack.</a:t>
            </a:r>
          </a:p>
          <a:p>
            <a:r>
              <a:rPr kumimoji="1" lang="en-US" altLang="ko-KR" dirty="0"/>
              <a:t>Context switch to the user program</a:t>
            </a:r>
          </a:p>
          <a:p>
            <a:pPr lvl="1"/>
            <a:r>
              <a:rPr lang="en-US" altLang="ko-KR" dirty="0"/>
              <a:t>OS should wait for the program to exit.</a:t>
            </a:r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FD17719-211E-C745-BD9D-8AFE550BE2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E59FC6-C5E9-3746-AE84-C699E7E131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778684"/>
      </p:ext>
    </p:extLst>
  </p:cSld>
  <p:clrMapOvr>
    <a:masterClrMapping/>
  </p:clrMapOvr>
  <p:transition>
    <p:zoom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System call handler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Call the system call from the system call handler using the system call number.</a:t>
            </a:r>
          </a:p>
          <a:p>
            <a:pPr lvl="1"/>
            <a:r>
              <a:rPr lang="en-US" altLang="ko-KR" dirty="0"/>
              <a:t>The system call number is defined in pintos/</a:t>
            </a:r>
            <a:r>
              <a:rPr lang="en-US" altLang="ko-KR" dirty="0" err="1"/>
              <a:t>src</a:t>
            </a:r>
            <a:r>
              <a:rPr lang="en-US" altLang="ko-KR" dirty="0"/>
              <a:t>/lib/</a:t>
            </a:r>
            <a:r>
              <a:rPr lang="en-US" altLang="ko-KR" dirty="0" err="1"/>
              <a:t>syscall_nr.h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34052" y="2656657"/>
            <a:ext cx="2546260" cy="3189838"/>
          </a:xfrm>
          <a:prstGeom prst="rect">
            <a:avLst/>
          </a:prstGeom>
          <a:solidFill>
            <a:schemeClr val="tx2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lIns="252000" rtlCol="0">
            <a:noAutofit/>
          </a:bodyPr>
          <a:lstStyle/>
          <a:p>
            <a:r>
              <a:rPr lang="en-US" altLang="ko-KR" sz="1600" dirty="0" err="1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syscall_handler</a:t>
            </a:r>
            <a:r>
              <a:rPr lang="en-US" altLang="ko-KR" sz="1600" dirty="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</a:p>
          <a:p>
            <a:r>
              <a:rPr lang="en-US" altLang="ko-KR" sz="1600" dirty="0" err="1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intr_frame</a:t>
            </a:r>
            <a:r>
              <a:rPr lang="en-US" altLang="ko-KR" sz="1600" dirty="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*f)</a:t>
            </a:r>
          </a:p>
          <a:p>
            <a:r>
              <a:rPr lang="en-US" altLang="ko-KR" sz="1600" dirty="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</a:t>
            </a:r>
          </a:p>
          <a:p>
            <a:r>
              <a:rPr lang="en-US" altLang="ko-KR" sz="1600" dirty="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switch(number)</a:t>
            </a:r>
          </a:p>
          <a:p>
            <a:r>
              <a:rPr lang="en-US" altLang="ko-KR" sz="1600" dirty="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…</a:t>
            </a:r>
          </a:p>
          <a:p>
            <a:r>
              <a:rPr lang="en-US" altLang="ko-KR" sz="1600" dirty="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case SYS_HALT :</a:t>
            </a:r>
          </a:p>
          <a:p>
            <a:r>
              <a:rPr lang="en-US" altLang="ko-KR" sz="1600" dirty="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halt()</a:t>
            </a:r>
          </a:p>
          <a:p>
            <a:r>
              <a:rPr lang="en-US" altLang="ko-KR" sz="1600" dirty="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case SYS_EXIT :</a:t>
            </a:r>
          </a:p>
          <a:p>
            <a:r>
              <a:rPr lang="en-US" altLang="ko-KR" sz="1600" dirty="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exit()</a:t>
            </a:r>
          </a:p>
          <a:p>
            <a:r>
              <a:rPr lang="en-US" altLang="ko-KR" sz="1600" dirty="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case SYS_EXEC :</a:t>
            </a:r>
          </a:p>
          <a:p>
            <a:r>
              <a:rPr lang="en-US" altLang="ko-KR" sz="1600" dirty="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exec()</a:t>
            </a:r>
          </a:p>
          <a:p>
            <a:r>
              <a:rPr lang="en-US" altLang="ko-KR" sz="1600" dirty="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…</a:t>
            </a:r>
          </a:p>
          <a:p>
            <a:r>
              <a:rPr lang="en-US" altLang="ko-KR" sz="1600" dirty="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62044" y="2348880"/>
            <a:ext cx="2762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4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400" dirty="0" err="1">
                <a:latin typeface="맑은 고딕" pitchFamily="50" charset="-127"/>
                <a:ea typeface="맑은 고딕" pitchFamily="50" charset="-127"/>
              </a:rPr>
              <a:t>userprog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400" dirty="0" err="1">
                <a:latin typeface="맑은 고딕" pitchFamily="50" charset="-127"/>
                <a:ea typeface="맑은 고딕" pitchFamily="50" charset="-127"/>
              </a:rPr>
              <a:t>syscall.c</a:t>
            </a:r>
            <a:endParaRPr lang="ko-KR" altLang="en-US" sz="14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90658" y="2924944"/>
            <a:ext cx="2389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4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/lib/</a:t>
            </a:r>
            <a:r>
              <a:rPr lang="en-US" altLang="ko-KR" sz="1400" dirty="0" err="1">
                <a:latin typeface="맑은 고딕" pitchFamily="50" charset="-127"/>
                <a:ea typeface="맑은 고딕" pitchFamily="50" charset="-127"/>
              </a:rPr>
              <a:t>syscall_nr.h</a:t>
            </a:r>
            <a:endParaRPr lang="ko-KR" altLang="en-US" sz="14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64784" y="3246542"/>
            <a:ext cx="2149651" cy="324168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>
                <a:lumMod val="75000"/>
              </a:schemeClr>
            </a:solidFill>
          </a:ln>
        </p:spPr>
        <p:txBody>
          <a:bodyPr wrap="square" lIns="252000" rtlCol="0">
            <a:noAutofit/>
          </a:bodyPr>
          <a:lstStyle/>
          <a:p>
            <a:r>
              <a:rPr lang="en-US" altLang="ko-KR" sz="16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SYS_HALT</a:t>
            </a:r>
            <a:endParaRPr lang="ko-KR" altLang="en-US" sz="1600">
              <a:solidFill>
                <a:schemeClr val="bg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64784" y="3570710"/>
            <a:ext cx="2149651" cy="324168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>
                <a:lumMod val="75000"/>
              </a:schemeClr>
            </a:solidFill>
          </a:ln>
        </p:spPr>
        <p:txBody>
          <a:bodyPr wrap="square" lIns="252000" rtlCol="0">
            <a:noAutofit/>
          </a:bodyPr>
          <a:lstStyle/>
          <a:p>
            <a:r>
              <a:rPr lang="en-US" altLang="ko-KR" sz="1600" dirty="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SYS_EXIT</a:t>
            </a:r>
            <a:endParaRPr lang="ko-KR" altLang="en-US" sz="1600">
              <a:solidFill>
                <a:schemeClr val="bg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64784" y="3894877"/>
            <a:ext cx="2149651" cy="666779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>
                <a:lumMod val="75000"/>
              </a:schemeClr>
            </a:solidFill>
          </a:ln>
        </p:spPr>
        <p:txBody>
          <a:bodyPr wrap="square" lIns="252000" rtlCol="0">
            <a:noAutofit/>
          </a:bodyPr>
          <a:lstStyle/>
          <a:p>
            <a:endParaRPr lang="en-US" altLang="ko-KR" sz="1600">
              <a:solidFill>
                <a:schemeClr val="bg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…</a:t>
            </a:r>
            <a:endParaRPr lang="ko-KR" altLang="en-US" sz="1600">
              <a:solidFill>
                <a:schemeClr val="bg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64784" y="4561657"/>
            <a:ext cx="2149651" cy="324168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>
                <a:lumMod val="75000"/>
              </a:schemeClr>
            </a:solidFill>
          </a:ln>
        </p:spPr>
        <p:txBody>
          <a:bodyPr wrap="square" lIns="252000" rtlCol="0">
            <a:noAutofit/>
          </a:bodyPr>
          <a:lstStyle/>
          <a:p>
            <a:r>
              <a:rPr lang="en-US" altLang="ko-KR" sz="16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SYS_REMOVE</a:t>
            </a:r>
            <a:endParaRPr lang="ko-KR" altLang="en-US" sz="1600">
              <a:solidFill>
                <a:schemeClr val="bg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64784" y="4885824"/>
            <a:ext cx="2149651" cy="324168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>
                <a:lumMod val="75000"/>
              </a:schemeClr>
            </a:solidFill>
          </a:ln>
        </p:spPr>
        <p:txBody>
          <a:bodyPr wrap="square" lIns="252000" rtlCol="0">
            <a:noAutofit/>
          </a:bodyPr>
          <a:lstStyle/>
          <a:p>
            <a:r>
              <a:rPr lang="en-US" altLang="ko-KR" sz="1600">
                <a:solidFill>
                  <a:schemeClr val="bg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…</a:t>
            </a:r>
            <a:endParaRPr lang="ko-KR" altLang="en-US" sz="1600">
              <a:solidFill>
                <a:schemeClr val="bg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87624" y="3246542"/>
            <a:ext cx="277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0</a:t>
            </a:r>
            <a:endParaRPr lang="ko-KR" altLang="en-US" sz="16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92143" y="4554464"/>
            <a:ext cx="3706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5</a:t>
            </a:r>
            <a:endParaRPr lang="ko-KR" altLang="en-US" sz="16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87624" y="3574252"/>
            <a:ext cx="277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160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0" name="꺾인 연결선 19"/>
          <p:cNvCxnSpPr/>
          <p:nvPr/>
        </p:nvCxnSpPr>
        <p:spPr>
          <a:xfrm>
            <a:off x="3347864" y="3398223"/>
            <a:ext cx="1656184" cy="666000"/>
          </a:xfrm>
          <a:prstGeom prst="bentConnector3">
            <a:avLst>
              <a:gd name="adj1" fmla="val 60845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꺾인 연결선 36"/>
          <p:cNvCxnSpPr/>
          <p:nvPr/>
        </p:nvCxnSpPr>
        <p:spPr>
          <a:xfrm>
            <a:off x="3347864" y="3746690"/>
            <a:ext cx="1656184" cy="810000"/>
          </a:xfrm>
          <a:prstGeom prst="bentConnector3">
            <a:avLst>
              <a:gd name="adj1" fmla="val 47042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꺾인 연결선 38"/>
          <p:cNvCxnSpPr/>
          <p:nvPr/>
        </p:nvCxnSpPr>
        <p:spPr>
          <a:xfrm>
            <a:off x="3382651" y="4723741"/>
            <a:ext cx="1656184" cy="828000"/>
          </a:xfrm>
          <a:prstGeom prst="bentConnector3">
            <a:avLst>
              <a:gd name="adj1" fmla="val 33732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703558"/>
      </p:ext>
    </p:extLst>
  </p:cSld>
  <p:clrMapOvr>
    <a:masterClrMapping/>
  </p:clrMapOvr>
  <p:transition>
    <p:zoom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Requirement for System Call handler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Implement system call handler</a:t>
            </a:r>
          </a:p>
          <a:p>
            <a:pPr lvl="1"/>
            <a:r>
              <a:rPr lang="en-US" altLang="ko-KR" sz="1600" dirty="0"/>
              <a:t>Make system call handler call system call using system call number</a:t>
            </a:r>
          </a:p>
          <a:p>
            <a:pPr lvl="1"/>
            <a:r>
              <a:rPr lang="en-US" altLang="ko-KR" sz="1600" dirty="0"/>
              <a:t>Check validation of the pointers in the parameter list.</a:t>
            </a:r>
          </a:p>
          <a:p>
            <a:pPr lvl="2"/>
            <a:r>
              <a:rPr lang="en-US" altLang="ko-KR" sz="1400" dirty="0"/>
              <a:t>These pointers must point to user area, not kernel area.</a:t>
            </a:r>
          </a:p>
          <a:p>
            <a:pPr lvl="2"/>
            <a:r>
              <a:rPr lang="en-US" altLang="ko-KR" sz="1400" dirty="0"/>
              <a:t>If these pointers don’t point the valid address, it is page fault</a:t>
            </a:r>
          </a:p>
          <a:p>
            <a:pPr lvl="1"/>
            <a:r>
              <a:rPr lang="en-US" altLang="ko-KR" sz="1600" dirty="0"/>
              <a:t>Copy arguments on the user stack to the kernel.</a:t>
            </a:r>
          </a:p>
          <a:p>
            <a:pPr lvl="1"/>
            <a:r>
              <a:rPr lang="en-US" altLang="ko-KR" sz="1600" dirty="0"/>
              <a:t>Save return value of system call at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altLang="ko-KR" sz="1600" dirty="0"/>
              <a:t> register.</a:t>
            </a:r>
            <a:endParaRPr lang="en-US" altLang="ko-KR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506164"/>
      </p:ext>
    </p:extLst>
  </p:cSld>
  <p:clrMapOvr>
    <a:masterClrMapping/>
  </p:clrMapOvr>
  <p:transition>
    <p:zoom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Address Validation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>
                <a:cs typeface="Courier New" pitchFamily="49" charset="0"/>
              </a:rPr>
              <a:t>User can pass invalid pointers through the </a:t>
            </a:r>
            <a:r>
              <a:rPr lang="en-US" altLang="ko-KR" sz="1600" dirty="0" err="1">
                <a:cs typeface="Courier New" pitchFamily="49" charset="0"/>
              </a:rPr>
              <a:t>systemcall</a:t>
            </a:r>
            <a:r>
              <a:rPr lang="en-US" altLang="ko-KR" sz="1600" dirty="0">
                <a:cs typeface="Courier New" pitchFamily="49" charset="0"/>
              </a:rPr>
              <a:t>.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A null pointer / A pointer to unmapped virtual memory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A pointer to kernel virtual memory address space (above </a:t>
            </a:r>
            <a:r>
              <a:rPr lang="en-US" altLang="ko-KR" sz="1400" b="1" dirty="0">
                <a:cs typeface="Courier New" pitchFamily="49" charset="0"/>
              </a:rPr>
              <a:t>PHYS_BASE</a:t>
            </a:r>
            <a:r>
              <a:rPr lang="en-US" altLang="ko-KR" sz="1400" dirty="0">
                <a:cs typeface="Courier New" pitchFamily="49" charset="0"/>
              </a:rPr>
              <a:t>)</a:t>
            </a:r>
          </a:p>
          <a:p>
            <a:r>
              <a:rPr lang="en-US" altLang="ko-KR" sz="1600" dirty="0">
                <a:cs typeface="Courier New" pitchFamily="49" charset="0"/>
              </a:rPr>
              <a:t>Kernel need to detect invalidity of pointers and terminating process without harm to the kernel or other running processes.</a:t>
            </a:r>
          </a:p>
          <a:p>
            <a:r>
              <a:rPr lang="en-US" altLang="ko-KR" sz="1600" dirty="0">
                <a:cs typeface="Courier New" pitchFamily="49" charset="0"/>
              </a:rPr>
              <a:t>How to detect?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Method 1: Verify the validity of a user-provided pointer.</a:t>
            </a:r>
          </a:p>
          <a:p>
            <a:pPr lvl="2"/>
            <a:r>
              <a:rPr lang="en-US" altLang="ko-KR" sz="1200" dirty="0">
                <a:cs typeface="Courier New" pitchFamily="49" charset="0"/>
              </a:rPr>
              <a:t>The simplest way to handle user memory access.</a:t>
            </a:r>
          </a:p>
          <a:p>
            <a:pPr lvl="2"/>
            <a:r>
              <a:rPr lang="en-US" altLang="ko-KR" sz="1200" dirty="0">
                <a:cs typeface="Courier New" pitchFamily="49" charset="0"/>
              </a:rPr>
              <a:t>Use the functions in ‘</a:t>
            </a:r>
            <a:r>
              <a:rPr lang="en-US" altLang="ko-KR" sz="1200" dirty="0" err="1">
                <a:cs typeface="Courier New" pitchFamily="49" charset="0"/>
              </a:rPr>
              <a:t>userprog</a:t>
            </a:r>
            <a:r>
              <a:rPr lang="en-US" altLang="ko-KR" sz="1200" dirty="0">
                <a:cs typeface="Courier New" pitchFamily="49" charset="0"/>
              </a:rPr>
              <a:t>/</a:t>
            </a:r>
            <a:r>
              <a:rPr lang="en-US" altLang="ko-KR" sz="1200" dirty="0" err="1">
                <a:cs typeface="Courier New" pitchFamily="49" charset="0"/>
              </a:rPr>
              <a:t>pagedir.c</a:t>
            </a:r>
            <a:r>
              <a:rPr lang="en-US" altLang="ko-KR" sz="1200" dirty="0">
                <a:cs typeface="Courier New" pitchFamily="49" charset="0"/>
              </a:rPr>
              <a:t>’ and in ‘threads/</a:t>
            </a:r>
            <a:r>
              <a:rPr lang="en-US" altLang="ko-KR" sz="1200" dirty="0" err="1">
                <a:cs typeface="Courier New" pitchFamily="49" charset="0"/>
              </a:rPr>
              <a:t>vaddr.h</a:t>
            </a:r>
            <a:r>
              <a:rPr lang="en-US" altLang="ko-KR" sz="1200" dirty="0">
                <a:cs typeface="Courier New" pitchFamily="49" charset="0"/>
              </a:rPr>
              <a:t>’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Method 2: Check only that a user points below PHYS_BASE.</a:t>
            </a:r>
          </a:p>
          <a:p>
            <a:pPr lvl="2"/>
            <a:r>
              <a:rPr lang="en-US" altLang="ko-KR" sz="1200" dirty="0">
                <a:cs typeface="Courier New" pitchFamily="49" charset="0"/>
              </a:rPr>
              <a:t>An invalid pointer will cause ‘</a:t>
            </a:r>
            <a:r>
              <a:rPr lang="en-US" altLang="ko-KR" sz="1200" dirty="0" err="1">
                <a:cs typeface="Courier New" pitchFamily="49" charset="0"/>
              </a:rPr>
              <a:t>page_fault</a:t>
            </a:r>
            <a:r>
              <a:rPr lang="en-US" altLang="ko-KR" sz="1200" dirty="0">
                <a:cs typeface="Courier New" pitchFamily="49" charset="0"/>
              </a:rPr>
              <a:t>’. You can handle by modifying the code for 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page_fault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</a:p>
          <a:p>
            <a:pPr lvl="2"/>
            <a:r>
              <a:rPr lang="en-US" altLang="ko-KR" sz="1200" dirty="0">
                <a:cs typeface="Courier New" pitchFamily="49" charset="0"/>
              </a:rPr>
              <a:t>Normally faster than first one, Because it takes advantage of the MMU.</a:t>
            </a:r>
          </a:p>
          <a:p>
            <a:pPr lvl="2"/>
            <a:r>
              <a:rPr lang="en-US" altLang="ko-KR" sz="1200" dirty="0">
                <a:cs typeface="Courier New" pitchFamily="49" charset="0"/>
              </a:rPr>
              <a:t>It tends to be used in real kernel. </a:t>
            </a:r>
          </a:p>
          <a:p>
            <a:endParaRPr lang="en-US" altLang="ko-KR" sz="1600" dirty="0">
              <a:cs typeface="Courier New" pitchFamily="49" charset="0"/>
            </a:endParaRPr>
          </a:p>
          <a:p>
            <a:pPr lvl="1"/>
            <a:endParaRPr lang="en-US" altLang="ko-KR" sz="1400" dirty="0">
              <a:cs typeface="Courier New" pitchFamily="49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499377"/>
      </p:ext>
    </p:extLst>
  </p:cSld>
  <p:clrMapOvr>
    <a:masterClrMapping/>
  </p:clrMapOvr>
  <p:transition>
    <p:zoom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Accessing</a:t>
            </a:r>
            <a:r>
              <a:rPr lang="ko-KR" altLang="en-US" dirty="0"/>
              <a:t> </a:t>
            </a:r>
            <a:r>
              <a:rPr lang="en-US" altLang="ko-KR" dirty="0"/>
              <a:t>User Memory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>
                <a:cs typeface="Courier New" pitchFamily="49" charset="0"/>
              </a:rPr>
              <a:t>In either case, make sure not to “leak” resource.</a:t>
            </a:r>
          </a:p>
          <a:p>
            <a:endParaRPr lang="en-US" altLang="ko-KR" sz="1600" dirty="0">
              <a:cs typeface="Courier New" pitchFamily="49" charset="0"/>
            </a:endParaRPr>
          </a:p>
          <a:p>
            <a:endParaRPr lang="en-US" altLang="ko-KR" sz="1600" dirty="0">
              <a:cs typeface="Courier New" pitchFamily="49" charset="0"/>
            </a:endParaRPr>
          </a:p>
          <a:p>
            <a:endParaRPr lang="en-US" altLang="ko-KR" sz="1600" dirty="0">
              <a:cs typeface="Courier New" pitchFamily="49" charset="0"/>
            </a:endParaRPr>
          </a:p>
          <a:p>
            <a:pPr marL="0" indent="0">
              <a:buNone/>
            </a:pPr>
            <a:endParaRPr lang="en-US" altLang="ko-KR" sz="1600" dirty="0">
              <a:cs typeface="Courier New" pitchFamily="49" charset="0"/>
            </a:endParaRPr>
          </a:p>
          <a:p>
            <a:endParaRPr lang="en-US" altLang="ko-KR" sz="1600" dirty="0">
              <a:cs typeface="Courier New" pitchFamily="49" charset="0"/>
            </a:endParaRPr>
          </a:p>
          <a:p>
            <a:r>
              <a:rPr lang="en-US" altLang="ko-KR" sz="1600" dirty="0">
                <a:cs typeface="Courier New" pitchFamily="49" charset="0"/>
              </a:rPr>
              <a:t>The first technique is straightforward.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Lock or allocate the page only after verifying the validity of pointers. </a:t>
            </a:r>
          </a:p>
          <a:p>
            <a:r>
              <a:rPr lang="en-US" altLang="ko-KR" sz="1600" dirty="0">
                <a:cs typeface="Courier New" pitchFamily="49" charset="0"/>
              </a:rPr>
              <a:t>The second one is more difficult. 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Because there`s no way to return an error code from a memory access.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You can use provided functions to handle these cases. (functions are in next slide.) </a:t>
            </a:r>
          </a:p>
          <a:p>
            <a:pPr lvl="1"/>
            <a:endParaRPr lang="en-US" altLang="ko-KR" sz="1400" dirty="0">
              <a:cs typeface="Courier New" pitchFamily="49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57246835-160E-4318-A664-AB4DEA2A7D85}"/>
              </a:ext>
            </a:extLst>
          </p:cNvPr>
          <p:cNvGrpSpPr/>
          <p:nvPr/>
        </p:nvGrpSpPr>
        <p:grpSpPr>
          <a:xfrm>
            <a:off x="1619672" y="1340768"/>
            <a:ext cx="6699442" cy="1921076"/>
            <a:chOff x="971600" y="1608567"/>
            <a:chExt cx="6919629" cy="1676417"/>
          </a:xfrm>
        </p:grpSpPr>
        <p:sp>
          <p:nvSpPr>
            <p:cNvPr id="4" name="사각형: 둥근 모서리 3">
              <a:extLst>
                <a:ext uri="{FF2B5EF4-FFF2-40B4-BE49-F238E27FC236}">
                  <a16:creationId xmlns:a16="http://schemas.microsoft.com/office/drawing/2014/main" id="{747A4CE4-7576-4BEF-A92A-ED117F198230}"/>
                </a:ext>
              </a:extLst>
            </p:cNvPr>
            <p:cNvSpPr/>
            <p:nvPr/>
          </p:nvSpPr>
          <p:spPr>
            <a:xfrm>
              <a:off x="971600" y="1881093"/>
              <a:ext cx="1224136" cy="1403891"/>
            </a:xfrm>
            <a:prstGeom prst="roundRect">
              <a:avLst>
                <a:gd name="adj" fmla="val 595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791A40E-B23E-4E1C-950D-B8018B6300E5}"/>
                </a:ext>
              </a:extLst>
            </p:cNvPr>
            <p:cNvSpPr txBox="1"/>
            <p:nvPr/>
          </p:nvSpPr>
          <p:spPr>
            <a:xfrm>
              <a:off x="1130673" y="1608567"/>
              <a:ext cx="882172" cy="268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process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8654719C-B545-4C0D-BB55-3ED11BDEDC85}"/>
                </a:ext>
              </a:extLst>
            </p:cNvPr>
            <p:cNvSpPr/>
            <p:nvPr/>
          </p:nvSpPr>
          <p:spPr>
            <a:xfrm>
              <a:off x="978496" y="2204864"/>
              <a:ext cx="1217240" cy="25396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D0E8D402-C32E-4C24-A7CE-8399C6D18B19}"/>
                </a:ext>
              </a:extLst>
            </p:cNvPr>
            <p:cNvSpPr/>
            <p:nvPr/>
          </p:nvSpPr>
          <p:spPr>
            <a:xfrm>
              <a:off x="978496" y="2742986"/>
              <a:ext cx="1217240" cy="25396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52220A3-250B-4245-B7E3-5C9153B90ED7}"/>
                </a:ext>
              </a:extLst>
            </p:cNvPr>
            <p:cNvSpPr txBox="1"/>
            <p:nvPr/>
          </p:nvSpPr>
          <p:spPr>
            <a:xfrm>
              <a:off x="1018729" y="2204376"/>
              <a:ext cx="1217240" cy="2417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lock or malloc</a:t>
              </a:r>
              <a:endPara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E8297D7-9427-42EC-A5D6-F17A72073EB6}"/>
                </a:ext>
              </a:extLst>
            </p:cNvPr>
            <p:cNvSpPr txBox="1"/>
            <p:nvPr/>
          </p:nvSpPr>
          <p:spPr>
            <a:xfrm>
              <a:off x="1098550" y="2755230"/>
              <a:ext cx="970236" cy="2417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fault!</a:t>
              </a:r>
              <a:endPara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D7D87E3-5D4F-4684-8767-C68C3C4C27F2}"/>
                </a:ext>
              </a:extLst>
            </p:cNvPr>
            <p:cNvSpPr txBox="1"/>
            <p:nvPr/>
          </p:nvSpPr>
          <p:spPr>
            <a:xfrm>
              <a:off x="2339752" y="2666789"/>
              <a:ext cx="555147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In the case, before terminating, we need to be sure release the lock or free the page.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3E4B5749-6006-894B-B599-90044484A3B1}"/>
              </a:ext>
            </a:extLst>
          </p:cNvPr>
          <p:cNvCxnSpPr/>
          <p:nvPr/>
        </p:nvCxnSpPr>
        <p:spPr>
          <a:xfrm>
            <a:off x="1475656" y="1829415"/>
            <a:ext cx="0" cy="136042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A852AC9-040B-5D4E-961E-D53F32023550}"/>
              </a:ext>
            </a:extLst>
          </p:cNvPr>
          <p:cNvSpPr txBox="1"/>
          <p:nvPr/>
        </p:nvSpPr>
        <p:spPr>
          <a:xfrm>
            <a:off x="899153" y="2337683"/>
            <a:ext cx="647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time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3600796"/>
      </p:ext>
    </p:extLst>
  </p:cSld>
  <p:clrMapOvr>
    <a:masterClrMapping/>
  </p:clrMapOvr>
  <p:transition>
    <p:zoom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Accessing</a:t>
            </a:r>
            <a:r>
              <a:rPr lang="ko-KR" altLang="en-US" dirty="0"/>
              <a:t> </a:t>
            </a:r>
            <a:r>
              <a:rPr lang="en-US" altLang="ko-KR" dirty="0"/>
              <a:t>User Memory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880070"/>
            <a:ext cx="9001125" cy="5501258"/>
          </a:xfrm>
        </p:spPr>
        <p:txBody>
          <a:bodyPr/>
          <a:lstStyle/>
          <a:p>
            <a:pPr lvl="1"/>
            <a:endParaRPr lang="en-US" altLang="ko-KR" sz="1400" dirty="0">
              <a:cs typeface="Courier New" pitchFamily="49" charset="0"/>
            </a:endParaRPr>
          </a:p>
          <a:p>
            <a:pPr lvl="1"/>
            <a:endParaRPr lang="en-US" altLang="ko-KR" sz="1400" dirty="0">
              <a:cs typeface="Courier New" pitchFamily="49" charset="0"/>
            </a:endParaRPr>
          </a:p>
          <a:p>
            <a:pPr lvl="1"/>
            <a:endParaRPr lang="en-US" altLang="ko-KR" sz="1400" dirty="0">
              <a:cs typeface="Courier New" pitchFamily="49" charset="0"/>
            </a:endParaRPr>
          </a:p>
          <a:p>
            <a:pPr lvl="1"/>
            <a:endParaRPr lang="en-US" altLang="ko-KR" sz="1400" dirty="0">
              <a:cs typeface="Courier New" pitchFamily="49" charset="0"/>
            </a:endParaRPr>
          </a:p>
          <a:p>
            <a:pPr lvl="1"/>
            <a:endParaRPr lang="en-US" altLang="ko-KR" sz="1400" dirty="0">
              <a:cs typeface="Courier New" pitchFamily="49" charset="0"/>
            </a:endParaRPr>
          </a:p>
          <a:p>
            <a:pPr lvl="1"/>
            <a:endParaRPr lang="en-US" altLang="ko-KR" sz="1400" dirty="0">
              <a:cs typeface="Courier New" pitchFamily="49" charset="0"/>
            </a:endParaRPr>
          </a:p>
          <a:p>
            <a:pPr lvl="1"/>
            <a:endParaRPr lang="en-US" altLang="ko-KR" sz="1400" dirty="0">
              <a:cs typeface="Courier New" pitchFamily="49" charset="0"/>
            </a:endParaRPr>
          </a:p>
          <a:p>
            <a:pPr lvl="1"/>
            <a:endParaRPr lang="en-US" altLang="ko-KR" sz="1400" dirty="0">
              <a:cs typeface="Courier New" pitchFamily="49" charset="0"/>
            </a:endParaRPr>
          </a:p>
          <a:p>
            <a:pPr lvl="1"/>
            <a:endParaRPr lang="en-US" altLang="ko-KR" sz="1400" dirty="0">
              <a:cs typeface="Courier New" pitchFamily="49" charset="0"/>
            </a:endParaRPr>
          </a:p>
          <a:p>
            <a:pPr lvl="1"/>
            <a:endParaRPr lang="en-US" altLang="ko-KR" sz="1400" dirty="0">
              <a:cs typeface="Courier New" pitchFamily="49" charset="0"/>
            </a:endParaRPr>
          </a:p>
          <a:p>
            <a:pPr lvl="1"/>
            <a:endParaRPr lang="en-US" altLang="ko-KR" sz="1400" dirty="0">
              <a:cs typeface="Courier New" pitchFamily="49" charset="0"/>
            </a:endParaRPr>
          </a:p>
          <a:p>
            <a:pPr lvl="1"/>
            <a:endParaRPr lang="en-US" altLang="ko-KR" sz="1400" dirty="0">
              <a:cs typeface="Courier New" pitchFamily="49" charset="0"/>
            </a:endParaRPr>
          </a:p>
          <a:p>
            <a:pPr lvl="1"/>
            <a:endParaRPr lang="en-US" altLang="ko-KR" sz="1400" dirty="0">
              <a:cs typeface="Courier New" pitchFamily="49" charset="0"/>
            </a:endParaRPr>
          </a:p>
          <a:p>
            <a:pPr lvl="1"/>
            <a:r>
              <a:rPr lang="en-US" altLang="ko-KR" sz="1400" dirty="0">
                <a:cs typeface="Courier New" pitchFamily="49" charset="0"/>
              </a:rPr>
              <a:t>You also modify the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page_fault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  <a:r>
              <a:rPr lang="en-US" altLang="ko-KR" sz="1400" dirty="0">
                <a:cs typeface="Courier New" pitchFamily="49" charset="0"/>
              </a:rPr>
              <a:t>: set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altLang="ko-KR" sz="1400" dirty="0">
                <a:cs typeface="Courier New" pitchFamily="49" charset="0"/>
              </a:rPr>
              <a:t> to 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0xffffffff</a:t>
            </a:r>
            <a:r>
              <a:rPr lang="en-US" altLang="ko-KR" sz="1400" dirty="0">
                <a:cs typeface="Courier New" pitchFamily="49" charset="0"/>
              </a:rPr>
              <a:t> and copies its former value into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eip</a:t>
            </a:r>
            <a:r>
              <a:rPr lang="en-US" altLang="ko-KR" sz="1400" dirty="0">
                <a:cs typeface="Courier New" pitchFamily="49" charset="0"/>
              </a:rPr>
              <a:t>.</a:t>
            </a:r>
          </a:p>
          <a:p>
            <a:pPr lvl="1"/>
            <a:endParaRPr lang="en-US" altLang="ko-KR" sz="1400" dirty="0">
              <a:cs typeface="Courier New" pitchFamily="49" charset="0"/>
            </a:endParaRPr>
          </a:p>
          <a:p>
            <a:pPr lvl="1"/>
            <a:endParaRPr lang="en-US" altLang="ko-KR" sz="1400" dirty="0">
              <a:cs typeface="Courier New" pitchFamily="49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4A2DCE76-B4E9-4471-9EBA-0CBCA6A2C6D7}"/>
              </a:ext>
            </a:extLst>
          </p:cNvPr>
          <p:cNvSpPr/>
          <p:nvPr/>
        </p:nvSpPr>
        <p:spPr>
          <a:xfrm>
            <a:off x="1397973" y="883332"/>
            <a:ext cx="6348054" cy="221599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/* Reads a byte at user virtual address UADDR.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UADDR must be below PHYS_BASE.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Returns the byte value if successful, -1 if a 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segfault</a:t>
            </a:r>
            <a:endParaRPr lang="en-US" altLang="ko-KR" sz="1150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occurred. */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static int</a:t>
            </a:r>
          </a:p>
          <a:p>
            <a:pPr lvl="0"/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get_user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(const uint8_t *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uaddr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int result;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asm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("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movl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$1f, %0; 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movzbl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%1, %0; 1:"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: "=&amp;a" (result) : "m" (*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uaddr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));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return result;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EAF50F09-C243-4940-8403-6B5370F4BDD3}"/>
              </a:ext>
            </a:extLst>
          </p:cNvPr>
          <p:cNvSpPr/>
          <p:nvPr/>
        </p:nvSpPr>
        <p:spPr>
          <a:xfrm>
            <a:off x="1397972" y="3429000"/>
            <a:ext cx="6348053" cy="20390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/* Writes BYTE to user address UDST.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UDST must be below PHYS_BASE. 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Returns true if successful, false if a 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segfault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occurred.*/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static bool</a:t>
            </a:r>
          </a:p>
          <a:p>
            <a:pPr lvl="0"/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put_user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(uint8_t *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udst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uint8_t byte)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int 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error_code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asm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("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movl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$1f, %0; 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movb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%b2, %1; 1:"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: "=&amp;a" (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error_code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), "=m" (*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udst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: "q" (byte));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return 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error_code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!= -1;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27404710"/>
      </p:ext>
    </p:extLst>
  </p:cSld>
  <p:clrMapOvr>
    <a:masterClrMapping/>
  </p:clrMapOvr>
  <p:transition>
    <p:zoom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Add system calls: Process related system calls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56685"/>
            <a:ext cx="8786812" cy="5501258"/>
          </a:xfrm>
        </p:spPr>
        <p:txBody>
          <a:bodyPr/>
          <a:lstStyle/>
          <a:p>
            <a:r>
              <a:rPr lang="en-US" altLang="ko-KR" sz="18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 halt(</a:t>
            </a:r>
            <a:r>
              <a:rPr lang="en-US" altLang="ko-KR" sz="18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/>
            <a:r>
              <a:rPr lang="en-US" altLang="ko-KR" sz="1400" dirty="0">
                <a:cs typeface="Courier New" pitchFamily="49" charset="0"/>
              </a:rPr>
              <a:t>Shutdown pintos</a:t>
            </a:r>
          </a:p>
          <a:p>
            <a:pPr lvl="2"/>
            <a:r>
              <a:rPr lang="en-US" altLang="ko-KR" sz="1400" dirty="0">
                <a:cs typeface="Courier New" pitchFamily="49" charset="0"/>
              </a:rPr>
              <a:t>Use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>
                <a:latin typeface="Courier New" pitchFamily="49" charset="0"/>
                <a:cs typeface="Courier New" pitchFamily="49" charset="0"/>
              </a:rPr>
              <a:t>shutdown_power_off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)</a:t>
            </a:r>
            <a:endParaRPr lang="en-US" altLang="ko-KR" sz="1400" dirty="0">
              <a:cs typeface="Courier New" pitchFamily="49" charset="0"/>
            </a:endParaRPr>
          </a:p>
          <a:p>
            <a:r>
              <a:rPr lang="en-US" altLang="ko-KR" sz="18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 exit(</a:t>
            </a:r>
            <a:r>
              <a:rPr lang="en-US" altLang="ko-KR" sz="18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 status)</a:t>
            </a:r>
          </a:p>
          <a:p>
            <a:pPr lvl="2"/>
            <a:r>
              <a:rPr lang="en-US" altLang="ko-KR" sz="1400" dirty="0">
                <a:cs typeface="Courier New" panose="02070309020205020404" pitchFamily="49" charset="0"/>
              </a:rPr>
              <a:t>Exit process</a:t>
            </a:r>
          </a:p>
          <a:p>
            <a:pPr lvl="2"/>
            <a:r>
              <a:rPr lang="en-US" altLang="ko-KR" sz="1400" dirty="0">
                <a:cs typeface="Courier New" panose="02070309020205020404" pitchFamily="49" charset="0"/>
              </a:rPr>
              <a:t>Use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void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>
                <a:latin typeface="Courier New" pitchFamily="49" charset="0"/>
                <a:cs typeface="Courier New" pitchFamily="49" charset="0"/>
              </a:rPr>
              <a:t>thread_exit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)</a:t>
            </a:r>
            <a:endParaRPr lang="en-US" altLang="ko-KR" sz="1400" dirty="0">
              <a:cs typeface="Courier New" panose="02070309020205020404" pitchFamily="49" charset="0"/>
            </a:endParaRPr>
          </a:p>
          <a:p>
            <a:pPr lvl="2"/>
            <a:r>
              <a:rPr lang="en-US" altLang="ko-KR" sz="1400" dirty="0">
                <a:cs typeface="Courier New" panose="02070309020205020404" pitchFamily="49" charset="0"/>
              </a:rPr>
              <a:t>It should print message</a:t>
            </a:r>
            <a:r>
              <a:rPr lang="ko-KR" altLang="en-US" sz="1400" dirty="0"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cs typeface="Courier New" panose="02070309020205020404" pitchFamily="49" charset="0"/>
              </a:rPr>
              <a:t>“Name of process: exit(status)”.</a:t>
            </a:r>
          </a:p>
          <a:p>
            <a:r>
              <a:rPr lang="en-US" altLang="ko-KR" sz="18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exec (</a:t>
            </a:r>
            <a:r>
              <a:rPr lang="en-US" altLang="ko-KR" sz="18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char 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ko-K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cmd_line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altLang="ko-KR" sz="1400" dirty="0">
                <a:latin typeface="Malgun Gothic" panose="020B0503020000020004" pitchFamily="34" charset="-127"/>
                <a:ea typeface="Malgun Gothic" panose="020B0503020000020004" pitchFamily="34" charset="-127"/>
                <a:cs typeface="Courier New" panose="02070309020205020404" pitchFamily="49" charset="0"/>
              </a:rPr>
              <a:t>Create child process and execute program corresponds to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cmd_line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latin typeface="Malgun Gothic" panose="020B0503020000020004" pitchFamily="34" charset="-127"/>
                <a:ea typeface="Malgun Gothic" panose="020B0503020000020004" pitchFamily="34" charset="-127"/>
                <a:cs typeface="Courier New" panose="02070309020205020404" pitchFamily="49" charset="0"/>
              </a:rPr>
              <a:t>on it</a:t>
            </a:r>
          </a:p>
          <a:p>
            <a:r>
              <a:rPr lang="en-US" altLang="ko-KR" sz="18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wait (</a:t>
            </a:r>
            <a:r>
              <a:rPr lang="en-US" altLang="ko-KR" sz="18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altLang="ko-KR" sz="18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altLang="ko-KR" sz="1400" dirty="0">
                <a:latin typeface="Malgun Gothic" panose="020B0503020000020004" pitchFamily="34" charset="-127"/>
                <a:ea typeface="Malgun Gothic" panose="020B0503020000020004" pitchFamily="34" charset="-127"/>
                <a:cs typeface="Courier New" panose="02070309020205020404" pitchFamily="49" charset="0"/>
              </a:rPr>
              <a:t>Wait for termination of child process whose process id is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454237"/>
      </p:ext>
    </p:extLst>
  </p:cSld>
  <p:clrMapOvr>
    <a:masterClrMapping/>
  </p:clrMapOvr>
  <p:transition>
    <p:zoom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Process Hierarchy</a:t>
            </a:r>
            <a:endParaRPr lang="ko-KR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770946"/>
            <a:ext cx="8786812" cy="5501258"/>
          </a:xfrm>
        </p:spPr>
        <p:txBody>
          <a:bodyPr/>
          <a:lstStyle/>
          <a:p>
            <a:r>
              <a:rPr lang="en-US" altLang="ko-KR" sz="1800" dirty="0">
                <a:latin typeface="Malgun Gothic" panose="020B0503020000020004" pitchFamily="34" charset="-127"/>
                <a:ea typeface="Malgun Gothic" panose="020B0503020000020004" pitchFamily="34" charset="-127"/>
                <a:cs typeface="Courier New" panose="02070309020205020404" pitchFamily="49" charset="0"/>
              </a:rPr>
              <a:t>Augment the existing process with the process hierarchy.</a:t>
            </a:r>
          </a:p>
          <a:p>
            <a:r>
              <a:rPr lang="en-US" altLang="ko-KR" sz="1800" dirty="0">
                <a:latin typeface="Malgun Gothic" panose="020B0503020000020004" pitchFamily="34" charset="-127"/>
                <a:ea typeface="Malgun Gothic" panose="020B0503020000020004" pitchFamily="34" charset="-127"/>
                <a:cs typeface="Courier New" panose="02070309020205020404" pitchFamily="49" charset="0"/>
              </a:rPr>
              <a:t>To represent the relationship between parent &amp; child,</a:t>
            </a:r>
          </a:p>
          <a:p>
            <a:pPr lvl="1"/>
            <a:r>
              <a:rPr lang="en-US" altLang="ko-KR" sz="1600" dirty="0">
                <a:latin typeface="Malgun Gothic" panose="020B0503020000020004" pitchFamily="34" charset="-127"/>
                <a:ea typeface="Malgun Gothic" panose="020B0503020000020004" pitchFamily="34" charset="-127"/>
                <a:cs typeface="Courier New" panose="02070309020205020404" pitchFamily="49" charset="0"/>
              </a:rPr>
              <a:t>Pointer to parent process: </a:t>
            </a:r>
            <a:r>
              <a:rPr lang="en-US" altLang="ko-KR" sz="1600" dirty="0"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struct thread*</a:t>
            </a:r>
          </a:p>
          <a:p>
            <a:pPr lvl="1"/>
            <a:r>
              <a:rPr lang="en-US" altLang="ko-KR" sz="1600" dirty="0">
                <a:latin typeface="Malgun Gothic" panose="020B0503020000020004" pitchFamily="34" charset="-127"/>
                <a:ea typeface="Malgun Gothic" panose="020B0503020000020004" pitchFamily="34" charset="-127"/>
                <a:cs typeface="Courier New" panose="02070309020205020404" pitchFamily="49" charset="0"/>
              </a:rPr>
              <a:t>Pointers to the sibling. </a:t>
            </a:r>
            <a:r>
              <a:rPr lang="en-US" altLang="ko-KR" sz="1600" dirty="0"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struct list</a:t>
            </a:r>
          </a:p>
          <a:p>
            <a:pPr lvl="1"/>
            <a:r>
              <a:rPr lang="en-US" altLang="ko-KR" sz="1600" dirty="0">
                <a:latin typeface="Malgun Gothic" panose="020B0503020000020004" pitchFamily="34" charset="-127"/>
                <a:ea typeface="Malgun Gothic" panose="020B0503020000020004" pitchFamily="34" charset="-127"/>
                <a:cs typeface="Courier New" panose="02070309020205020404" pitchFamily="49" charset="0"/>
              </a:rPr>
              <a:t>Pointers to the children: </a:t>
            </a:r>
            <a:r>
              <a:rPr lang="en-US" altLang="ko-KR" sz="1600" dirty="0"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struct </a:t>
            </a:r>
            <a:r>
              <a:rPr lang="en-US" altLang="ko-KR" sz="1600" dirty="0" err="1"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list_elem</a:t>
            </a:r>
            <a:endParaRPr lang="en-US" altLang="ko-KR" sz="1600" dirty="0">
              <a:latin typeface="Courier New" panose="02070309020205020404" pitchFamily="49" charset="0"/>
              <a:ea typeface="Malgun Gothic" panose="020B0503020000020004" pitchFamily="34" charset="-127"/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EF4E3383-469A-104C-9ACA-14F681A55F6A}"/>
              </a:ext>
            </a:extLst>
          </p:cNvPr>
          <p:cNvGrpSpPr/>
          <p:nvPr/>
        </p:nvGrpSpPr>
        <p:grpSpPr>
          <a:xfrm>
            <a:off x="611560" y="3140968"/>
            <a:ext cx="7776864" cy="2661436"/>
            <a:chOff x="683568" y="2567764"/>
            <a:chExt cx="7776864" cy="2661436"/>
          </a:xfrm>
        </p:grpSpPr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A91C4105-9262-2841-B76D-FB76E71966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568" y="4280497"/>
              <a:ext cx="1904163" cy="799276"/>
            </a:xfrm>
            <a:prstGeom prst="rect">
              <a:avLst/>
            </a:prstGeom>
            <a:solidFill>
              <a:schemeClr val="accent6"/>
            </a:solidFill>
            <a:ln w="222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latinLnBrk="1" hangingPunct="1">
                <a:defRPr/>
              </a:pPr>
              <a:r>
                <a:rPr kumimoji="1" lang="en-US" altLang="ko-KR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  <a:cs typeface="굴림" charset="0"/>
                </a:rPr>
                <a:t>oldest child</a:t>
              </a:r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58771906-9138-944E-8AF2-3DD6F2C433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0527" y="4280497"/>
              <a:ext cx="1610024" cy="799276"/>
            </a:xfrm>
            <a:prstGeom prst="rect">
              <a:avLst/>
            </a:prstGeom>
            <a:solidFill>
              <a:schemeClr val="accent6"/>
            </a:solidFill>
            <a:ln w="222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latinLnBrk="1" hangingPunct="1">
                <a:defRPr/>
              </a:pPr>
              <a:r>
                <a:rPr kumimoji="1" lang="en-US" altLang="ko-KR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  <a:cs typeface="굴림" charset="0"/>
                </a:rPr>
                <a:t>child</a:t>
              </a:r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5BADECFB-02B9-2640-A361-696D047678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45708" y="4280497"/>
              <a:ext cx="1914724" cy="799276"/>
            </a:xfrm>
            <a:prstGeom prst="rect">
              <a:avLst/>
            </a:prstGeom>
            <a:solidFill>
              <a:schemeClr val="accent6"/>
            </a:solidFill>
            <a:ln w="222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kumimoji="1" lang="en-US" altLang="ko-KR" b="1" dirty="0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  <a:cs typeface="굴림" charset="0"/>
                </a:rPr>
                <a:t>youngest child</a:t>
              </a:r>
            </a:p>
          </p:txBody>
        </p:sp>
        <p:sp>
          <p:nvSpPr>
            <p:cNvPr id="10" name="Rectangle 12">
              <a:extLst>
                <a:ext uri="{FF2B5EF4-FFF2-40B4-BE49-F238E27FC236}">
                  <a16:creationId xmlns:a16="http://schemas.microsoft.com/office/drawing/2014/main" id="{E97C903E-9B1E-EA47-A2E2-621EDC5F8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0527" y="2567764"/>
              <a:ext cx="1610024" cy="799276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  <a:ln w="22225">
              <a:solidFill>
                <a:schemeClr val="accent4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latinLnBrk="1" hangingPunct="1">
                <a:defRPr/>
              </a:pPr>
              <a:r>
                <a:rPr kumimoji="1" lang="en-US" altLang="ko-KR" b="1">
                  <a:solidFill>
                    <a:schemeClr val="bg1"/>
                  </a:solidFill>
                  <a:latin typeface="맑은 고딕" pitchFamily="50" charset="-127"/>
                  <a:ea typeface="맑은 고딕" pitchFamily="50" charset="-127"/>
                  <a:cs typeface="굴림" charset="0"/>
                </a:rPr>
                <a:t>parent</a:t>
              </a:r>
            </a:p>
          </p:txBody>
        </p:sp>
        <p:sp>
          <p:nvSpPr>
            <p:cNvPr id="11" name="Line 13">
              <a:extLst>
                <a:ext uri="{FF2B5EF4-FFF2-40B4-BE49-F238E27FC236}">
                  <a16:creationId xmlns:a16="http://schemas.microsoft.com/office/drawing/2014/main" id="{10B3856C-D05C-D240-9D27-9AF6C1D9D4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79239" y="4508862"/>
              <a:ext cx="98390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>
                <a:defRPr/>
              </a:pPr>
              <a:endParaRPr lang="en-US" sz="2000">
                <a:latin typeface="맑은 고딕" pitchFamily="50" charset="-127"/>
                <a:ea typeface="맑은 고딕" pitchFamily="50" charset="-127"/>
                <a:cs typeface="굴림" charset="0"/>
              </a:endParaRPr>
            </a:p>
          </p:txBody>
        </p:sp>
        <p:sp>
          <p:nvSpPr>
            <p:cNvPr id="12" name="Line 16">
              <a:extLst>
                <a:ext uri="{FF2B5EF4-FFF2-40B4-BE49-F238E27FC236}">
                  <a16:creationId xmlns:a16="http://schemas.microsoft.com/office/drawing/2014/main" id="{E2C0D09B-F4DB-7F4D-A8B8-DEB1E1DD6E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79239" y="4870439"/>
              <a:ext cx="98390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>
                <a:defRPr/>
              </a:pPr>
              <a:endParaRPr lang="en-US" sz="2000">
                <a:latin typeface="맑은 고딕" pitchFamily="50" charset="-127"/>
                <a:ea typeface="맑은 고딕" pitchFamily="50" charset="-127"/>
                <a:cs typeface="굴림" charset="0"/>
              </a:endParaRPr>
            </a:p>
          </p:txBody>
        </p:sp>
        <p:sp>
          <p:nvSpPr>
            <p:cNvPr id="13" name="Line 17">
              <a:extLst>
                <a:ext uri="{FF2B5EF4-FFF2-40B4-BE49-F238E27FC236}">
                  <a16:creationId xmlns:a16="http://schemas.microsoft.com/office/drawing/2014/main" id="{93F0222C-1B77-6447-9EA4-F1436A02FE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0495" y="3367039"/>
              <a:ext cx="0" cy="91345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>
                <a:defRPr/>
              </a:pPr>
              <a:endParaRPr lang="en-US" sz="2000">
                <a:latin typeface="맑은 고딕" pitchFamily="50" charset="-127"/>
                <a:ea typeface="맑은 고딕" pitchFamily="50" charset="-127"/>
                <a:cs typeface="굴림" charset="0"/>
              </a:endParaRPr>
            </a:p>
          </p:txBody>
        </p:sp>
        <p:sp>
          <p:nvSpPr>
            <p:cNvPr id="14" name="Freeform 18">
              <a:extLst>
                <a:ext uri="{FF2B5EF4-FFF2-40B4-BE49-F238E27FC236}">
                  <a16:creationId xmlns:a16="http://schemas.microsoft.com/office/drawing/2014/main" id="{79C60CEC-8188-A04C-8F38-7210EC6A83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9948" y="3367039"/>
              <a:ext cx="1878362" cy="913458"/>
            </a:xfrm>
            <a:custGeom>
              <a:avLst/>
              <a:gdLst>
                <a:gd name="T0" fmla="*/ 0 w 1008"/>
                <a:gd name="T1" fmla="*/ 384 h 384"/>
                <a:gd name="T2" fmla="*/ 0 w 1008"/>
                <a:gd name="T3" fmla="*/ 192 h 384"/>
                <a:gd name="T4" fmla="*/ 1913 w 1008"/>
                <a:gd name="T5" fmla="*/ 192 h 384"/>
                <a:gd name="T6" fmla="*/ 1913 w 1008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8" h="384">
                  <a:moveTo>
                    <a:pt x="0" y="384"/>
                  </a:moveTo>
                  <a:lnTo>
                    <a:pt x="0" y="192"/>
                  </a:lnTo>
                  <a:lnTo>
                    <a:pt x="1008" y="192"/>
                  </a:lnTo>
                  <a:lnTo>
                    <a:pt x="1008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/>
              <a:endParaRPr lang="ko-KR" altLang="en-US" sz="200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Freeform 19">
              <a:extLst>
                <a:ext uri="{FF2B5EF4-FFF2-40B4-BE49-F238E27FC236}">
                  <a16:creationId xmlns:a16="http://schemas.microsoft.com/office/drawing/2014/main" id="{9FDCE59A-9C14-1942-BC1C-1BC6DC8A11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3322" y="3367039"/>
              <a:ext cx="2236145" cy="913458"/>
            </a:xfrm>
            <a:custGeom>
              <a:avLst/>
              <a:gdLst>
                <a:gd name="T0" fmla="*/ 0 w 1200"/>
                <a:gd name="T1" fmla="*/ 0 h 384"/>
                <a:gd name="T2" fmla="*/ 0 w 1200"/>
                <a:gd name="T3" fmla="*/ 192 h 384"/>
                <a:gd name="T4" fmla="*/ 2276 w 1200"/>
                <a:gd name="T5" fmla="*/ 192 h 384"/>
                <a:gd name="T6" fmla="*/ 2276 w 1200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00" h="384">
                  <a:moveTo>
                    <a:pt x="0" y="0"/>
                  </a:moveTo>
                  <a:lnTo>
                    <a:pt x="0" y="192"/>
                  </a:lnTo>
                  <a:lnTo>
                    <a:pt x="1200" y="192"/>
                  </a:lnTo>
                  <a:lnTo>
                    <a:pt x="1200" y="384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 type="stealth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/>
              <a:endParaRPr lang="ko-KR" altLang="en-US" sz="200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" name="Freeform 20">
              <a:extLst>
                <a:ext uri="{FF2B5EF4-FFF2-40B4-BE49-F238E27FC236}">
                  <a16:creationId xmlns:a16="http://schemas.microsoft.com/office/drawing/2014/main" id="{B6BC37E6-2A13-7B4A-999B-1507390DE9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4936" y="2948371"/>
              <a:ext cx="2325591" cy="1346216"/>
            </a:xfrm>
            <a:custGeom>
              <a:avLst/>
              <a:gdLst>
                <a:gd name="T0" fmla="*/ 2367 w 1248"/>
                <a:gd name="T1" fmla="*/ 0 h 576"/>
                <a:gd name="T2" fmla="*/ 0 w 1248"/>
                <a:gd name="T3" fmla="*/ 0 h 576"/>
                <a:gd name="T4" fmla="*/ 0 w 1248"/>
                <a:gd name="T5" fmla="*/ 324 h 5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48" h="576">
                  <a:moveTo>
                    <a:pt x="1248" y="0"/>
                  </a:moveTo>
                  <a:lnTo>
                    <a:pt x="0" y="0"/>
                  </a:lnTo>
                  <a:lnTo>
                    <a:pt x="0" y="576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/>
              <a:endParaRPr lang="ko-KR" altLang="en-US" sz="200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Text Box 21">
              <a:extLst>
                <a:ext uri="{FF2B5EF4-FFF2-40B4-BE49-F238E27FC236}">
                  <a16:creationId xmlns:a16="http://schemas.microsoft.com/office/drawing/2014/main" id="{8DECD8BC-97DF-8C41-9C74-550D2DD865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94719" y="3457188"/>
              <a:ext cx="1073350" cy="5542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9pPr>
            </a:lstStyle>
            <a:p>
              <a:pPr algn="ctr" eaLnBrk="1" latinLnBrk="1" hangingPunct="1">
                <a:spcBef>
                  <a:spcPct val="50000"/>
                </a:spcBef>
                <a:defRPr/>
              </a:pPr>
              <a:r>
                <a:rPr kumimoji="1" lang="en-US" altLang="ko-KR" sz="1800" b="1">
                  <a:latin typeface="맑은 고딕" pitchFamily="50" charset="-127"/>
                  <a:ea typeface="맑은 고딕" pitchFamily="50" charset="-127"/>
                </a:rPr>
                <a:t>parent</a:t>
              </a:r>
            </a:p>
          </p:txBody>
        </p:sp>
        <p:sp>
          <p:nvSpPr>
            <p:cNvPr id="18" name="Text Box 26">
              <a:extLst>
                <a:ext uri="{FF2B5EF4-FFF2-40B4-BE49-F238E27FC236}">
                  <a16:creationId xmlns:a16="http://schemas.microsoft.com/office/drawing/2014/main" id="{B16691F3-4177-7D4E-94D7-3A5E087E7E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5649" y="2567764"/>
              <a:ext cx="1997049" cy="5542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9pPr>
            </a:lstStyle>
            <a:p>
              <a:pPr algn="ctr" eaLnBrk="1" latinLnBrk="1" hangingPunct="1">
                <a:spcBef>
                  <a:spcPct val="50000"/>
                </a:spcBef>
                <a:defRPr/>
              </a:pPr>
              <a:r>
                <a:rPr kumimoji="1" lang="en-US" altLang="ko-KR" sz="1800" b="1" err="1">
                  <a:latin typeface="맑은 고딕" pitchFamily="50" charset="-127"/>
                  <a:ea typeface="맑은 고딕" pitchFamily="50" charset="-127"/>
                </a:rPr>
                <a:t>child_list.head</a:t>
              </a:r>
              <a:endParaRPr kumimoji="1" lang="en-US" altLang="ko-KR" sz="1800" b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9" name="Text Box 27">
              <a:extLst>
                <a:ext uri="{FF2B5EF4-FFF2-40B4-BE49-F238E27FC236}">
                  <a16:creationId xmlns:a16="http://schemas.microsoft.com/office/drawing/2014/main" id="{E57240B3-5669-2046-B0CA-B0B2508445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7935" y="3457188"/>
              <a:ext cx="1073350" cy="5542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9pPr>
            </a:lstStyle>
            <a:p>
              <a:pPr algn="ctr" eaLnBrk="1" latinLnBrk="1" hangingPunct="1">
                <a:spcBef>
                  <a:spcPct val="50000"/>
                </a:spcBef>
                <a:defRPr/>
              </a:pPr>
              <a:r>
                <a:rPr kumimoji="1" lang="en-US" altLang="ko-KR" sz="1800" b="1">
                  <a:latin typeface="맑은 고딕" pitchFamily="50" charset="-127"/>
                  <a:ea typeface="맑은 고딕" pitchFamily="50" charset="-127"/>
                </a:rPr>
                <a:t>parent</a:t>
              </a:r>
            </a:p>
          </p:txBody>
        </p:sp>
        <p:sp>
          <p:nvSpPr>
            <p:cNvPr id="20" name="Line 30">
              <a:extLst>
                <a:ext uri="{FF2B5EF4-FFF2-40B4-BE49-F238E27FC236}">
                  <a16:creationId xmlns:a16="http://schemas.microsoft.com/office/drawing/2014/main" id="{8514CA7C-B11A-054C-AA71-6387DC2295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2658" y="4508862"/>
              <a:ext cx="98390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>
                <a:defRPr/>
              </a:pPr>
              <a:endParaRPr lang="en-US" sz="2000">
                <a:latin typeface="맑은 고딕" pitchFamily="50" charset="-127"/>
                <a:ea typeface="맑은 고딕" pitchFamily="50" charset="-127"/>
                <a:cs typeface="굴림" charset="0"/>
              </a:endParaRPr>
            </a:p>
          </p:txBody>
        </p:sp>
        <p:sp>
          <p:nvSpPr>
            <p:cNvPr id="21" name="Line 31">
              <a:extLst>
                <a:ext uri="{FF2B5EF4-FFF2-40B4-BE49-F238E27FC236}">
                  <a16:creationId xmlns:a16="http://schemas.microsoft.com/office/drawing/2014/main" id="{B35E8BAB-1AB6-3A48-823C-4DC348FF08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92658" y="4870439"/>
              <a:ext cx="98390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>
                <a:defRPr/>
              </a:pPr>
              <a:endParaRPr lang="en-US" sz="2000">
                <a:latin typeface="맑은 고딕" pitchFamily="50" charset="-127"/>
                <a:ea typeface="맑은 고딕" pitchFamily="50" charset="-127"/>
                <a:cs typeface="굴림" charset="0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59F1653D-FBD2-5441-81B5-5541F3FE2DA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363992" y="3019552"/>
              <a:ext cx="2347952" cy="1275035"/>
            </a:xfrm>
            <a:custGeom>
              <a:avLst/>
              <a:gdLst>
                <a:gd name="T0" fmla="*/ 2147483647 w 1248"/>
                <a:gd name="T1" fmla="*/ 0 h 576"/>
                <a:gd name="T2" fmla="*/ 0 w 1248"/>
                <a:gd name="T3" fmla="*/ 0 h 576"/>
                <a:gd name="T4" fmla="*/ 0 w 1248"/>
                <a:gd name="T5" fmla="*/ 816175598 h 5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48" h="576">
                  <a:moveTo>
                    <a:pt x="1248" y="0"/>
                  </a:moveTo>
                  <a:lnTo>
                    <a:pt x="0" y="0"/>
                  </a:lnTo>
                  <a:lnTo>
                    <a:pt x="0" y="576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/>
              <a:endParaRPr lang="ko-KR" altLang="en-US" sz="200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3" name="Text Box 26">
              <a:extLst>
                <a:ext uri="{FF2B5EF4-FFF2-40B4-BE49-F238E27FC236}">
                  <a16:creationId xmlns:a16="http://schemas.microsoft.com/office/drawing/2014/main" id="{21EB4F9C-426A-6742-B67E-8B6C4D0762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3766" y="2648153"/>
              <a:ext cx="1997050" cy="5534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9pPr>
            </a:lstStyle>
            <a:p>
              <a:pPr algn="ctr" eaLnBrk="1" latinLnBrk="1" hangingPunct="1">
                <a:spcBef>
                  <a:spcPct val="50000"/>
                </a:spcBef>
                <a:defRPr/>
              </a:pPr>
              <a:r>
                <a:rPr kumimoji="1" lang="en-US" altLang="ko-KR" sz="1800" b="1" err="1">
                  <a:latin typeface="맑은 고딕" pitchFamily="50" charset="-127"/>
                  <a:ea typeface="맑은 고딕" pitchFamily="50" charset="-127"/>
                </a:rPr>
                <a:t>child_list.tail</a:t>
              </a:r>
              <a:endParaRPr kumimoji="1" lang="en-US" altLang="ko-KR" sz="1800" b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4" name="Text Box 24">
              <a:extLst>
                <a:ext uri="{FF2B5EF4-FFF2-40B4-BE49-F238E27FC236}">
                  <a16:creationId xmlns:a16="http://schemas.microsoft.com/office/drawing/2014/main" id="{ADD620C8-6FFF-984B-851D-310110EF00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4099" y="4170724"/>
              <a:ext cx="1270059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9pPr>
            </a:lstStyle>
            <a:p>
              <a:pPr algn="ctr" eaLnBrk="1" latinLnBrk="1" hangingPunct="1">
                <a:spcBef>
                  <a:spcPct val="50000"/>
                </a:spcBef>
                <a:defRPr/>
              </a:pPr>
              <a:r>
                <a:rPr kumimoji="1" lang="en-US" altLang="ko-KR" sz="1800" b="1">
                  <a:latin typeface="맑은 고딕" pitchFamily="50" charset="-127"/>
                  <a:ea typeface="맑은 고딕" pitchFamily="50" charset="-127"/>
                </a:rPr>
                <a:t>next</a:t>
              </a:r>
            </a:p>
          </p:txBody>
        </p:sp>
        <p:sp>
          <p:nvSpPr>
            <p:cNvPr id="25" name="Text Box 24">
              <a:extLst>
                <a:ext uri="{FF2B5EF4-FFF2-40B4-BE49-F238E27FC236}">
                  <a16:creationId xmlns:a16="http://schemas.microsoft.com/office/drawing/2014/main" id="{FE451243-9DA5-684E-92CF-EA723DD2D9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2867" y="4859868"/>
              <a:ext cx="1270059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9pPr>
            </a:lstStyle>
            <a:p>
              <a:pPr algn="ctr" eaLnBrk="1" latinLnBrk="1" hangingPunct="1">
                <a:spcBef>
                  <a:spcPct val="50000"/>
                </a:spcBef>
                <a:defRPr/>
              </a:pPr>
              <a:r>
                <a:rPr kumimoji="1" lang="en-US" altLang="ko-KR" sz="1800" b="1" err="1">
                  <a:latin typeface="맑은 고딕" pitchFamily="50" charset="-127"/>
                  <a:ea typeface="맑은 고딕" pitchFamily="50" charset="-127"/>
                </a:rPr>
                <a:t>prev</a:t>
              </a:r>
              <a:endParaRPr kumimoji="1" lang="en-US" altLang="ko-KR" sz="1800" b="1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Text Box 24">
              <a:extLst>
                <a:ext uri="{FF2B5EF4-FFF2-40B4-BE49-F238E27FC236}">
                  <a16:creationId xmlns:a16="http://schemas.microsoft.com/office/drawing/2014/main" id="{C15AAC32-84C6-AB43-880F-97E8EE45C5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75649" y="4170724"/>
              <a:ext cx="1270059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9pPr>
            </a:lstStyle>
            <a:p>
              <a:pPr algn="ctr" eaLnBrk="1" latinLnBrk="1" hangingPunct="1">
                <a:spcBef>
                  <a:spcPct val="50000"/>
                </a:spcBef>
                <a:defRPr/>
              </a:pPr>
              <a:r>
                <a:rPr kumimoji="1" lang="en-US" altLang="ko-KR" sz="1800" b="1">
                  <a:latin typeface="맑은 고딕" pitchFamily="50" charset="-127"/>
                  <a:ea typeface="맑은 고딕" pitchFamily="50" charset="-127"/>
                </a:rPr>
                <a:t>next</a:t>
              </a:r>
            </a:p>
          </p:txBody>
        </p:sp>
        <p:sp>
          <p:nvSpPr>
            <p:cNvPr id="27" name="Text Box 24">
              <a:extLst>
                <a:ext uri="{FF2B5EF4-FFF2-40B4-BE49-F238E27FC236}">
                  <a16:creationId xmlns:a16="http://schemas.microsoft.com/office/drawing/2014/main" id="{0FCA465B-9C72-8E41-B8E6-2EC5C6E6BD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4417" y="4859868"/>
              <a:ext cx="1270059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굴림" charset="0"/>
                  <a:cs typeface="굴림" charset="0"/>
                </a:defRPr>
              </a:lvl9pPr>
            </a:lstStyle>
            <a:p>
              <a:pPr algn="ctr" eaLnBrk="1" latinLnBrk="1" hangingPunct="1">
                <a:spcBef>
                  <a:spcPct val="50000"/>
                </a:spcBef>
                <a:defRPr/>
              </a:pPr>
              <a:r>
                <a:rPr kumimoji="1" lang="en-US" altLang="ko-KR" sz="1800" b="1" err="1">
                  <a:latin typeface="맑은 고딕" pitchFamily="50" charset="-127"/>
                  <a:ea typeface="맑은 고딕" pitchFamily="50" charset="-127"/>
                </a:rPr>
                <a:t>prev</a:t>
              </a:r>
              <a:endParaRPr kumimoji="1" lang="en-US" altLang="ko-KR" sz="1800" b="1"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2741781"/>
      </p:ext>
    </p:extLst>
  </p:cSld>
  <p:clrMapOvr>
    <a:masterClrMapping/>
  </p:clrMapOvr>
  <p:transition>
    <p:zoom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wait() system call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764704"/>
            <a:ext cx="8605589" cy="5501258"/>
          </a:xfrm>
        </p:spPr>
        <p:txBody>
          <a:bodyPr/>
          <a:lstStyle/>
          <a:p>
            <a:r>
              <a:rPr lang="en-US" altLang="ko-KR" sz="18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wait(</a:t>
            </a:r>
            <a:r>
              <a:rPr lang="en-US" altLang="ko-KR" sz="18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altLang="ko-KR" dirty="0">
                <a:latin typeface="Helvetica" pitchFamily="2" charset="0"/>
                <a:cs typeface="Courier New" pitchFamily="49" charset="0"/>
              </a:rPr>
              <a:t>Wait for a child process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altLang="ko-KR" dirty="0">
                <a:latin typeface="Helvetica" pitchFamily="2" charset="0"/>
                <a:cs typeface="Courier New" pitchFamily="49" charset="0"/>
              </a:rPr>
              <a:t> to exit and retrieve the child’s exit status.</a:t>
            </a:r>
          </a:p>
          <a:p>
            <a:pPr lvl="1"/>
            <a:r>
              <a:rPr lang="en-US" altLang="ko-KR" dirty="0">
                <a:latin typeface="Helvetica" pitchFamily="2" charset="0"/>
                <a:cs typeface="Courier New" pitchFamily="49" charset="0"/>
              </a:rPr>
              <a:t>If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altLang="ko-KR" dirty="0">
                <a:latin typeface="Helvetica" pitchFamily="2" charset="0"/>
                <a:cs typeface="Courier New" pitchFamily="49" charset="0"/>
              </a:rPr>
              <a:t> is alive, wait till it terminates. Returns the status that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altLang="ko-KR" dirty="0">
                <a:latin typeface="Helvetica" pitchFamily="2" charset="0"/>
                <a:cs typeface="Courier New" pitchFamily="49" charset="0"/>
              </a:rPr>
              <a:t> passed to exit.</a:t>
            </a:r>
          </a:p>
          <a:p>
            <a:pPr lvl="1"/>
            <a:r>
              <a:rPr lang="en-US" altLang="ko-KR" dirty="0">
                <a:latin typeface="Helvetica" pitchFamily="2" charset="0"/>
                <a:cs typeface="Courier New" pitchFamily="49" charset="0"/>
              </a:rPr>
              <a:t>If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altLang="ko-KR" dirty="0">
                <a:latin typeface="Helvetica" pitchFamily="2" charset="0"/>
                <a:cs typeface="Courier New" pitchFamily="49" charset="0"/>
              </a:rPr>
              <a:t> did not call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  <a:r>
              <a:rPr lang="en-US" altLang="ko-KR" dirty="0">
                <a:latin typeface="Helvetica" pitchFamily="2" charset="0"/>
                <a:cs typeface="Courier New" pitchFamily="49" charset="0"/>
              </a:rPr>
              <a:t>, but was terminated by the kernel, return -1.</a:t>
            </a:r>
          </a:p>
          <a:p>
            <a:pPr lvl="1"/>
            <a:r>
              <a:rPr lang="en-US" altLang="ko-KR" dirty="0">
                <a:latin typeface="Helvetica" pitchFamily="2" charset="0"/>
                <a:cs typeface="Courier New" pitchFamily="49" charset="0"/>
              </a:rPr>
              <a:t>A parent process can call wait for the child process that has terminated. </a:t>
            </a:r>
          </a:p>
          <a:p>
            <a:pPr marL="914400" lvl="2" indent="0">
              <a:buNone/>
            </a:pPr>
            <a:r>
              <a:rPr lang="en-US" altLang="ko-KR" dirty="0">
                <a:latin typeface="Helvetica" pitchFamily="2" charset="0"/>
                <a:cs typeface="Courier New" pitchFamily="49" charset="0"/>
                <a:sym typeface="Wingdings" pitchFamily="2" charset="2"/>
              </a:rPr>
              <a:t> return exit status of the terminated child process.</a:t>
            </a:r>
          </a:p>
          <a:p>
            <a:pPr lvl="1"/>
            <a:r>
              <a:rPr lang="en-US" altLang="ko-KR" dirty="0">
                <a:latin typeface="Helvetica" pitchFamily="2" charset="0"/>
                <a:cs typeface="Courier New" pitchFamily="49" charset="0"/>
                <a:sym typeface="Wingdings" pitchFamily="2" charset="2"/>
              </a:rPr>
              <a:t>After the child terminates, the parent should deallocate its process descriptor</a:t>
            </a:r>
          </a:p>
          <a:p>
            <a:pPr lvl="1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wait</a:t>
            </a:r>
            <a:r>
              <a:rPr lang="en-US" altLang="ko-KR" dirty="0">
                <a:latin typeface="Helvetica" pitchFamily="2" charset="0"/>
                <a:cs typeface="Courier New" pitchFamily="49" charset="0"/>
                <a:sym typeface="Wingdings" pitchFamily="2" charset="2"/>
              </a:rPr>
              <a:t> fails and</a:t>
            </a:r>
            <a:r>
              <a:rPr lang="ko-KR" altLang="en-US" dirty="0">
                <a:latin typeface="Helvetica" pitchFamily="2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altLang="ko-KR" dirty="0">
                <a:latin typeface="Helvetica" pitchFamily="2" charset="0"/>
                <a:cs typeface="Courier New" pitchFamily="49" charset="0"/>
                <a:sym typeface="Wingdings" pitchFamily="2" charset="2"/>
              </a:rPr>
              <a:t>return</a:t>
            </a:r>
            <a:r>
              <a:rPr lang="ko-KR" altLang="en-US" dirty="0">
                <a:latin typeface="Helvetica" pitchFamily="2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altLang="ko-KR" dirty="0">
                <a:latin typeface="Helvetica" pitchFamily="2" charset="0"/>
                <a:cs typeface="Courier New" pitchFamily="49" charset="0"/>
                <a:sym typeface="Wingdings" pitchFamily="2" charset="2"/>
              </a:rPr>
              <a:t>-1</a:t>
            </a:r>
            <a:r>
              <a:rPr lang="ko-KR" altLang="en-US" dirty="0">
                <a:latin typeface="Helvetica" pitchFamily="2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altLang="ko-KR" dirty="0">
                <a:latin typeface="Helvetica" pitchFamily="2" charset="0"/>
                <a:cs typeface="Courier New" pitchFamily="49" charset="0"/>
                <a:sym typeface="Wingdings" pitchFamily="2" charset="2"/>
              </a:rPr>
              <a:t>if</a:t>
            </a:r>
          </a:p>
          <a:p>
            <a:pPr lvl="2"/>
            <a:r>
              <a:rPr lang="en-US" altLang="ko-KR" sz="1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pid</a:t>
            </a:r>
            <a:r>
              <a:rPr lang="en-US" altLang="ko-KR" dirty="0">
                <a:latin typeface="Helvetica" pitchFamily="2" charset="0"/>
                <a:cs typeface="Courier New" pitchFamily="49" charset="0"/>
                <a:sym typeface="Wingdings" pitchFamily="2" charset="2"/>
              </a:rPr>
              <a:t> does not refer to a direct child of the calling process.</a:t>
            </a:r>
          </a:p>
          <a:p>
            <a:pPr lvl="2"/>
            <a:r>
              <a:rPr lang="en-US" altLang="ko-KR" dirty="0">
                <a:latin typeface="Helvetica" pitchFamily="2" charset="0"/>
                <a:cs typeface="Courier New" pitchFamily="49" charset="0"/>
              </a:rPr>
              <a:t>The process that calls wait has already called wait on </a:t>
            </a:r>
            <a:r>
              <a:rPr lang="en-US" altLang="ko-K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altLang="ko-KR" dirty="0">
                <a:latin typeface="Helvetica" pitchFamily="2" charset="0"/>
                <a:cs typeface="Courier New" pitchFamily="49" charset="0"/>
              </a:rPr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1894529"/>
      </p:ext>
    </p:extLst>
  </p:cSld>
  <p:clrMapOvr>
    <a:masterClrMapping/>
  </p:clrMapOvr>
  <p:transition>
    <p:zoom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Kernel function for wait</a:t>
            </a:r>
            <a:r>
              <a:rPr lang="ko-KR" altLang="en-US" dirty="0"/>
              <a:t> </a:t>
            </a:r>
            <a:r>
              <a:rPr lang="en-US" altLang="ko-KR" dirty="0"/>
              <a:t>–</a:t>
            </a:r>
            <a:r>
              <a:rPr lang="ko-KR" altLang="en-US" dirty="0"/>
              <a:t>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process_wait</a:t>
            </a:r>
            <a:endParaRPr lang="ko-KR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1" y="880070"/>
            <a:ext cx="8136905" cy="506921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800" dirty="0" err="1">
                <a:latin typeface="Courier New" pitchFamily="49" charset="0"/>
                <a:cs typeface="Courier New" pitchFamily="49" charset="0"/>
              </a:rPr>
              <a:t>process_wait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altLang="ko-KR" sz="18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tid_t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800" dirty="0" err="1">
                <a:latin typeface="Courier New" pitchFamily="49" charset="0"/>
                <a:cs typeface="Courier New" pitchFamily="49" charset="0"/>
              </a:rPr>
              <a:t>child_tid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 UNUSED)</a:t>
            </a:r>
          </a:p>
          <a:p>
            <a:pPr lvl="1"/>
            <a:r>
              <a:rPr lang="en-US" altLang="ko-KR" sz="1600" dirty="0">
                <a:cs typeface="Courier New" pitchFamily="49" charset="0"/>
              </a:rPr>
              <a:t>It is currently empty.</a:t>
            </a:r>
          </a:p>
          <a:p>
            <a:pPr lvl="1"/>
            <a:endParaRPr lang="en-US" altLang="ko-KR" sz="1600" dirty="0">
              <a:cs typeface="Courier New" pitchFamily="49" charset="0"/>
            </a:endParaRPr>
          </a:p>
          <a:p>
            <a:pPr lvl="1"/>
            <a:endParaRPr lang="en-US" altLang="ko-KR" sz="1600" dirty="0">
              <a:cs typeface="Courier New" pitchFamily="49" charset="0"/>
            </a:endParaRPr>
          </a:p>
          <a:p>
            <a:pPr lvl="1"/>
            <a:endParaRPr lang="en-US" altLang="ko-KR" sz="1600" dirty="0">
              <a:cs typeface="Courier New" pitchFamily="49" charset="0"/>
            </a:endParaRPr>
          </a:p>
          <a:p>
            <a:pPr lvl="1"/>
            <a:endParaRPr lang="en-US" altLang="ko-KR" sz="1600" dirty="0">
              <a:cs typeface="Courier New" pitchFamily="49" charset="0"/>
            </a:endParaRPr>
          </a:p>
          <a:p>
            <a:pPr lvl="1"/>
            <a:r>
              <a:rPr lang="en-US" altLang="ko-KR" sz="1600" dirty="0">
                <a:cs typeface="Courier New" pitchFamily="49" charset="0"/>
              </a:rPr>
              <a:t>Insert the infinite loop so that the kernel does not finish. For now…</a:t>
            </a:r>
          </a:p>
          <a:p>
            <a:pPr lvl="1"/>
            <a:endParaRPr lang="en-US" altLang="ko-KR" sz="1600" dirty="0">
              <a:cs typeface="Courier New" pitchFamily="49" charset="0"/>
            </a:endParaRPr>
          </a:p>
          <a:p>
            <a:pPr lvl="1"/>
            <a:endParaRPr lang="en-US" altLang="ko-KR" sz="1600" dirty="0">
              <a:cs typeface="Courier New" pitchFamily="49" charset="0"/>
            </a:endParaRPr>
          </a:p>
          <a:p>
            <a:pPr lvl="1"/>
            <a:endParaRPr lang="en-US" altLang="ko-KR" sz="1600" dirty="0">
              <a:cs typeface="Courier New" pitchFamily="49" charset="0"/>
            </a:endParaRPr>
          </a:p>
          <a:p>
            <a:pPr lvl="1"/>
            <a:endParaRPr lang="en-US" altLang="ko-KR" sz="1600" dirty="0">
              <a:cs typeface="Courier New" pitchFamily="49" charset="0"/>
            </a:endParaRPr>
          </a:p>
          <a:p>
            <a:pPr marL="0" indent="0">
              <a:buNone/>
            </a:pPr>
            <a:endParaRPr lang="en-US" altLang="ko-KR" dirty="0">
              <a:cs typeface="Courier New" pitchFamily="49" charset="0"/>
            </a:endParaRPr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EC3312-A4B5-554F-BAB8-3961C45BE220}"/>
              </a:ext>
            </a:extLst>
          </p:cNvPr>
          <p:cNvSpPr txBox="1"/>
          <p:nvPr/>
        </p:nvSpPr>
        <p:spPr>
          <a:xfrm>
            <a:off x="1763688" y="1988840"/>
            <a:ext cx="4875053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</a:p>
          <a:p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process_wait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tid_t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child_tid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UNUSED) 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-1; 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ko-KR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134821"/>
      </p:ext>
    </p:extLst>
  </p:cSld>
  <p:clrMapOvr>
    <a:masterClrMapping/>
  </p:clrMapOvr>
  <p:transition>
    <p:zoom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47669" y="54342"/>
            <a:ext cx="8786812" cy="613122"/>
          </a:xfrm>
        </p:spPr>
        <p:txBody>
          <a:bodyPr/>
          <a:lstStyle/>
          <a:p>
            <a:r>
              <a:rPr lang="en-US" altLang="ko-KR" dirty="0"/>
              <a:t>Correct implementation: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process_wait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79379" y="764704"/>
            <a:ext cx="8081053" cy="4421138"/>
          </a:xfrm>
        </p:spPr>
        <p:txBody>
          <a:bodyPr/>
          <a:lstStyle/>
          <a:p>
            <a:r>
              <a:rPr lang="en-US" altLang="ko-KR" sz="1800" dirty="0" err="1">
                <a:latin typeface="Helvetica" pitchFamily="2" charset="0"/>
                <a:cs typeface="Courier New" pitchFamily="49" charset="0"/>
              </a:rPr>
              <a:t>process_wait</a:t>
            </a:r>
            <a:r>
              <a:rPr lang="en-US" altLang="ko-KR" sz="1800" dirty="0">
                <a:latin typeface="Helvetica" pitchFamily="2" charset="0"/>
                <a:cs typeface="Courier New" pitchFamily="49" charset="0"/>
              </a:rPr>
              <a:t>()</a:t>
            </a:r>
          </a:p>
          <a:p>
            <a:pPr lvl="1"/>
            <a:r>
              <a:rPr lang="en-US" altLang="ko-KR" sz="1600" dirty="0">
                <a:latin typeface="Helvetica" pitchFamily="2" charset="0"/>
                <a:cs typeface="Courier New" pitchFamily="49" charset="0"/>
              </a:rPr>
              <a:t>Search the descriptor of the child process by using </a:t>
            </a:r>
            <a:r>
              <a:rPr lang="en-US" altLang="ko-KR" dirty="0" err="1">
                <a:latin typeface="Helvetica" pitchFamily="2" charset="0"/>
                <a:cs typeface="Courier New" panose="02070309020205020404" pitchFamily="49" charset="0"/>
              </a:rPr>
              <a:t>child_tid</a:t>
            </a:r>
            <a:r>
              <a:rPr lang="en-US" altLang="ko-KR" dirty="0">
                <a:latin typeface="Helvetica" pitchFamily="2" charset="0"/>
                <a:cs typeface="Courier New" panose="02070309020205020404" pitchFamily="49" charset="0"/>
              </a:rPr>
              <a:t>.</a:t>
            </a:r>
          </a:p>
          <a:p>
            <a:pPr lvl="1"/>
            <a:r>
              <a:rPr lang="en-US" altLang="ko-KR" sz="1600" dirty="0">
                <a:latin typeface="Helvetica" pitchFamily="2" charset="0"/>
                <a:cs typeface="Courier New" pitchFamily="49" charset="0"/>
              </a:rPr>
              <a:t>The caller blocks until the child process exits.</a:t>
            </a:r>
          </a:p>
          <a:p>
            <a:pPr lvl="1"/>
            <a:r>
              <a:rPr lang="en-US" altLang="ko-KR" sz="1600" dirty="0">
                <a:latin typeface="Helvetica" pitchFamily="2" charset="0"/>
              </a:rPr>
              <a:t>Once child process exits, deallocate the descriptor of child process and returns exit status of the child process.</a:t>
            </a:r>
          </a:p>
          <a:p>
            <a:r>
              <a:rPr lang="en-US" altLang="ko-KR" sz="1800" dirty="0">
                <a:latin typeface="Helvetica" pitchFamily="2" charset="0"/>
                <a:cs typeface="Courier New" pitchFamily="49" charset="0"/>
              </a:rPr>
              <a:t>Semaphore</a:t>
            </a:r>
          </a:p>
          <a:p>
            <a:pPr lvl="1"/>
            <a:r>
              <a:rPr lang="en-US" altLang="ko-KR" sz="1600" dirty="0">
                <a:latin typeface="Helvetica" pitchFamily="2" charset="0"/>
                <a:cs typeface="Courier New" pitchFamily="49" charset="0"/>
              </a:rPr>
              <a:t>Add a semaphore for “wait” to thread structure.</a:t>
            </a:r>
          </a:p>
          <a:p>
            <a:pPr lvl="1"/>
            <a:r>
              <a:rPr lang="en-US" altLang="ko-KR" sz="1600" dirty="0">
                <a:latin typeface="Helvetica" pitchFamily="2" charset="0"/>
                <a:cs typeface="Courier New" pitchFamily="49" charset="0"/>
              </a:rPr>
              <a:t>Semaphore is initialized to 0 when the thread is first created.</a:t>
            </a:r>
          </a:p>
          <a:p>
            <a:pPr lvl="1"/>
            <a:r>
              <a:rPr lang="en-US" altLang="ko-KR" sz="1600" dirty="0">
                <a:latin typeface="Helvetica" pitchFamily="2" charset="0"/>
                <a:cs typeface="Courier New" pitchFamily="49" charset="0"/>
              </a:rPr>
              <a:t>In wait(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altLang="ko-KR" sz="1600" dirty="0">
                <a:latin typeface="Helvetica" pitchFamily="2" charset="0"/>
                <a:cs typeface="Courier New" pitchFamily="49" charset="0"/>
              </a:rPr>
              <a:t>), call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sema_down</a:t>
            </a:r>
            <a:r>
              <a:rPr lang="en-US" altLang="ko-KR" sz="1600" dirty="0">
                <a:latin typeface="Helvetica" pitchFamily="2" charset="0"/>
                <a:cs typeface="Courier New" panose="02070309020205020404" pitchFamily="49" charset="0"/>
              </a:rPr>
              <a:t> for the semaphore of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altLang="ko-KR" sz="1600" dirty="0">
                <a:latin typeface="Helvetica" pitchFamily="2" charset="0"/>
                <a:cs typeface="Courier New" panose="02070309020205020404" pitchFamily="49" charset="0"/>
              </a:rPr>
              <a:t>.</a:t>
            </a:r>
            <a:endParaRPr lang="en-US" altLang="ko-K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sz="1600" dirty="0">
                <a:latin typeface="Helvetica" pitchFamily="2" charset="0"/>
                <a:cs typeface="Courier New" pitchFamily="49" charset="0"/>
              </a:rPr>
              <a:t>In exit() of process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altLang="ko-KR" sz="1600" dirty="0">
                <a:latin typeface="Helvetica" pitchFamily="2" charset="0"/>
                <a:cs typeface="Courier New" pitchFamily="49" charset="0"/>
              </a:rPr>
              <a:t>, call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sema_up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ko-KR" sz="1600" dirty="0">
                <a:latin typeface="Helvetica" pitchFamily="2" charset="0"/>
                <a:cs typeface="Courier New" pitchFamily="49" charset="0"/>
              </a:rPr>
              <a:t> </a:t>
            </a:r>
          </a:p>
          <a:p>
            <a:pPr lvl="1"/>
            <a:r>
              <a:rPr lang="en-US" altLang="ko-KR" sz="1600" dirty="0">
                <a:solidFill>
                  <a:srgbClr val="FF0000"/>
                </a:solidFill>
                <a:latin typeface="Helvetica" pitchFamily="2" charset="0"/>
                <a:cs typeface="Courier New" panose="02070309020205020404" pitchFamily="49" charset="0"/>
              </a:rPr>
              <a:t>Where do we need to place </a:t>
            </a:r>
            <a:r>
              <a:rPr lang="en-US" altLang="ko-KR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sema_down</a:t>
            </a:r>
            <a:r>
              <a:rPr lang="en-US" altLang="ko-KR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>
                <a:solidFill>
                  <a:srgbClr val="FF0000"/>
                </a:solidFill>
                <a:latin typeface="Helvetica" pitchFamily="2" charset="0"/>
                <a:cs typeface="Courier New" panose="02070309020205020404" pitchFamily="49" charset="0"/>
              </a:rPr>
              <a:t>and </a:t>
            </a:r>
            <a:r>
              <a:rPr lang="en-US" altLang="ko-KR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sema_up</a:t>
            </a:r>
            <a:r>
              <a:rPr lang="en-US" altLang="ko-KR" sz="1600" dirty="0">
                <a:solidFill>
                  <a:srgbClr val="FF0000"/>
                </a:solidFill>
                <a:latin typeface="Helvetica" pitchFamily="2" charset="0"/>
                <a:cs typeface="Courier New" panose="02070309020205020404" pitchFamily="49" charset="0"/>
              </a:rPr>
              <a:t>?</a:t>
            </a:r>
            <a:endParaRPr lang="en-US" altLang="ko-KR" sz="1600" dirty="0">
              <a:latin typeface="Helvetica" pitchFamily="2" charset="0"/>
              <a:cs typeface="Courier New" pitchFamily="49" charset="0"/>
            </a:endParaRPr>
          </a:p>
          <a:p>
            <a:r>
              <a:rPr lang="en-US" altLang="ko-KR" sz="1800" dirty="0">
                <a:latin typeface="Helvetica" pitchFamily="2" charset="0"/>
                <a:cs typeface="Courier New" pitchFamily="49" charset="0"/>
              </a:rPr>
              <a:t>Exit status</a:t>
            </a:r>
          </a:p>
          <a:p>
            <a:pPr lvl="1"/>
            <a:r>
              <a:rPr lang="en-US" altLang="ko-KR" sz="1600" dirty="0">
                <a:latin typeface="Helvetica" pitchFamily="2" charset="0"/>
                <a:cs typeface="Courier New" pitchFamily="49" charset="0"/>
              </a:rPr>
              <a:t>Add a field to denote the exit status to the thread structure.</a:t>
            </a:r>
          </a:p>
          <a:p>
            <a:endParaRPr lang="en-US" altLang="ko-KR" dirty="0">
              <a:latin typeface="Helvetica" pitchFamily="2" charset="0"/>
              <a:cs typeface="Courier New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50461629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302EF5-E634-4947-8FB7-FDB774600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Pintos filesystem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6207BFC-F9AF-5042-ACC0-62F3FB9BF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544" y="678371"/>
            <a:ext cx="8786812" cy="5501258"/>
          </a:xfrm>
        </p:spPr>
        <p:txBody>
          <a:bodyPr/>
          <a:lstStyle/>
          <a:p>
            <a:r>
              <a:rPr kumimoji="1" lang="en-US" altLang="ko-KR" sz="1800" dirty="0"/>
              <a:t>Create virtual disk: in</a:t>
            </a:r>
            <a:r>
              <a:rPr kumimoji="1"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ko-K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userprog</a:t>
            </a:r>
            <a:r>
              <a:rPr kumimoji="1"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/build </a:t>
            </a:r>
          </a:p>
          <a:p>
            <a:pPr marL="457200" lvl="1" indent="0">
              <a:buNone/>
            </a:pP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pintos-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mkdisk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filesys.dsk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-–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filesys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-size=2</a:t>
            </a:r>
          </a:p>
          <a:p>
            <a:pPr lvl="1"/>
            <a:r>
              <a:rPr lang="en-US" altLang="ko-KR" sz="1600" dirty="0" err="1"/>
              <a:t>filesys.dsk</a:t>
            </a:r>
            <a:r>
              <a:rPr lang="en-US" altLang="ko-KR" sz="1600" dirty="0"/>
              <a:t>: partition name</a:t>
            </a:r>
          </a:p>
          <a:p>
            <a:pPr lvl="1"/>
            <a:r>
              <a:rPr lang="en-US" altLang="ko-KR" sz="1600" dirty="0"/>
              <a:t>Filesystem size: 2MByte</a:t>
            </a:r>
          </a:p>
          <a:p>
            <a:r>
              <a:rPr lang="en-US" altLang="ko-KR" sz="1800" dirty="0"/>
              <a:t>Format the disk</a:t>
            </a:r>
          </a:p>
          <a:p>
            <a:pPr marL="457200" lvl="1" indent="0">
              <a:buNone/>
            </a:pP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pintos –f –q</a:t>
            </a:r>
          </a:p>
          <a:p>
            <a:r>
              <a:rPr lang="en-US" altLang="ko-KR" sz="1800" dirty="0"/>
              <a:t>Copy the file to the pintos filesystem</a:t>
            </a:r>
          </a:p>
          <a:p>
            <a:pPr lvl="1"/>
            <a:r>
              <a:rPr lang="en-US" altLang="ko-KR" sz="1600" dirty="0"/>
              <a:t>-p: put, -g: get, -a: target filename</a:t>
            </a:r>
          </a:p>
          <a:p>
            <a:pPr marL="0" indent="0">
              <a:buNone/>
            </a:pP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pintos –p ../../examples/echo –a echo -- -q</a:t>
            </a:r>
          </a:p>
          <a:p>
            <a:r>
              <a:rPr lang="en-US" altLang="ko-KR" sz="1800" dirty="0"/>
              <a:t>Run the program</a:t>
            </a:r>
          </a:p>
          <a:p>
            <a:pPr marL="0" indent="0">
              <a:buNone/>
            </a:pP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pintos –q run ‘echo x’</a:t>
            </a:r>
          </a:p>
          <a:p>
            <a:r>
              <a:rPr lang="en-US" altLang="ko-KR" sz="1600" dirty="0"/>
              <a:t>Merge the last three lines into one</a:t>
            </a:r>
            <a:endParaRPr lang="en-US" altLang="ko-K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pintos –p ../../examples/echo –a echo -- -f –q run ’echo x’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FD17719-211E-C745-BD9D-8AFE550BE2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E59FC6-C5E9-3746-AE84-C699E7E131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964398"/>
      </p:ext>
    </p:extLst>
  </p:cSld>
  <p:clrMapOvr>
    <a:masterClrMapping/>
  </p:clrMapOvr>
  <p:transition>
    <p:zoom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/>
          <a:p>
            <a:r>
              <a:rPr lang="en-US" altLang="ko-KR" sz="1600" dirty="0"/>
              <a:t>Flow of user program execution</a:t>
            </a:r>
            <a:endParaRPr lang="ko-KR" altLang="en-US" sz="16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Flow of parent calling wait and child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717779" y="1856792"/>
            <a:ext cx="4341721" cy="4375231"/>
          </a:xfrm>
          <a:prstGeom prst="roundRect">
            <a:avLst>
              <a:gd name="adj" fmla="val 5242"/>
            </a:avLst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run_action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  <a:endParaRPr lang="en-US" altLang="ko-KR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 lvl="1">
              <a:lnSpc>
                <a:spcPct val="150000"/>
              </a:lnSpc>
            </a:pP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run_task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</a:t>
            </a:r>
          </a:p>
          <a:p>
            <a:pPr lvl="2">
              <a:lnSpc>
                <a:spcPct val="150000"/>
              </a:lnSpc>
            </a:pP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process_wait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process_excute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())</a:t>
            </a:r>
          </a:p>
          <a:p>
            <a:pPr lvl="3">
              <a:lnSpc>
                <a:spcPct val="150000"/>
              </a:lnSpc>
            </a:pP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sema_down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</a:t>
            </a:r>
          </a:p>
          <a:p>
            <a:pPr lvl="3"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waiting..</a:t>
            </a:r>
            <a:endParaRPr lang="en-US" altLang="ko-KR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 lvl="3"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waiting..</a:t>
            </a:r>
          </a:p>
          <a:p>
            <a:pPr lvl="3"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waiting..</a:t>
            </a:r>
          </a:p>
          <a:p>
            <a:pPr lvl="3"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waiting..</a:t>
            </a:r>
            <a:endParaRPr lang="en-US" altLang="ko-KR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 lvl="3"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waiting..</a:t>
            </a:r>
          </a:p>
          <a:p>
            <a:pPr lvl="3"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Return exit status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 . .</a:t>
            </a:r>
          </a:p>
          <a:p>
            <a:pPr>
              <a:lnSpc>
                <a:spcPct val="150000"/>
              </a:lnSpc>
            </a:pP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shutdown_power_off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Shutdown Pintos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8539" y="1484784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latin typeface="맑은 고딕" pitchFamily="50" charset="-127"/>
                <a:ea typeface="맑은 고딕" pitchFamily="50" charset="-127"/>
              </a:rPr>
              <a:t>Init Process </a:t>
            </a:r>
            <a:endParaRPr lang="ko-KR" altLang="en-US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35308" y="1487291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>
                <a:latin typeface="맑은 고딕" pitchFamily="50" charset="-127"/>
                <a:ea typeface="맑은 고딕" pitchFamily="50" charset="-127"/>
              </a:rPr>
              <a:t>User Process </a:t>
            </a:r>
            <a:endParaRPr lang="ko-KR" altLang="en-US" sz="1400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모서리가 둥근 직사각형 32"/>
          <p:cNvSpPr/>
          <p:nvPr/>
        </p:nvSpPr>
        <p:spPr>
          <a:xfrm>
            <a:off x="5699016" y="1856792"/>
            <a:ext cx="2659928" cy="4292990"/>
          </a:xfrm>
          <a:prstGeom prst="roundRect">
            <a:avLst>
              <a:gd name="adj" fmla="val 5242"/>
            </a:avLst>
          </a:prstGeom>
          <a:solidFill>
            <a:schemeClr val="bg1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─</a:t>
            </a:r>
          </a:p>
          <a:p>
            <a:pPr>
              <a:lnSpc>
                <a:spcPct val="150000"/>
              </a:lnSpc>
            </a:pPr>
            <a:r>
              <a:rPr lang="ko-KR" altLang="en-US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─</a:t>
            </a:r>
          </a:p>
          <a:p>
            <a:pPr>
              <a:lnSpc>
                <a:spcPct val="150000"/>
              </a:lnSpc>
            </a:pPr>
            <a:r>
              <a:rPr lang="ko-KR" altLang="en-US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─</a:t>
            </a:r>
          </a:p>
          <a:p>
            <a:pPr>
              <a:lnSpc>
                <a:spcPct val="150000"/>
              </a:lnSpc>
            </a:pP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start_process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</a:t>
            </a:r>
            <a:endParaRPr lang="en-US" altLang="ko-KR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 lvl="1"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load()</a:t>
            </a:r>
            <a:endParaRPr lang="en-US" altLang="ko-KR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 lvl="1"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Run user program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 . .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exit()</a:t>
            </a:r>
          </a:p>
          <a:p>
            <a:pPr lvl="1">
              <a:lnSpc>
                <a:spcPct val="150000"/>
              </a:lnSpc>
            </a:pP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thread_exit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</a:t>
            </a:r>
          </a:p>
          <a:p>
            <a:pPr lvl="2">
              <a:lnSpc>
                <a:spcPct val="150000"/>
              </a:lnSpc>
            </a:pP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sema_up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</a:t>
            </a:r>
          </a:p>
          <a:p>
            <a:pPr lvl="2"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exit process</a:t>
            </a:r>
          </a:p>
          <a:p>
            <a:pPr>
              <a:lnSpc>
                <a:spcPct val="150000"/>
              </a:lnSpc>
            </a:pPr>
            <a:r>
              <a:rPr lang="ko-KR" altLang="en-US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─</a:t>
            </a:r>
          </a:p>
          <a:p>
            <a:pPr>
              <a:lnSpc>
                <a:spcPct val="150000"/>
              </a:lnSpc>
            </a:pPr>
            <a:r>
              <a:rPr lang="ko-KR" altLang="en-US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─</a:t>
            </a:r>
            <a:endParaRPr lang="en-US" altLang="ko-KR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34" name="직선 화살표 연결선 33"/>
          <p:cNvCxnSpPr>
            <a:cxnSpLocks/>
          </p:cNvCxnSpPr>
          <p:nvPr/>
        </p:nvCxnSpPr>
        <p:spPr>
          <a:xfrm>
            <a:off x="7656240" y="1139751"/>
            <a:ext cx="4320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080344" y="1003758"/>
            <a:ext cx="5754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Flow</a:t>
            </a:r>
            <a:endParaRPr lang="ko-KR" altLang="en-US" sz="120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6" name="직선 화살표 연결선 35"/>
          <p:cNvCxnSpPr>
            <a:cxnSpLocks/>
          </p:cNvCxnSpPr>
          <p:nvPr/>
        </p:nvCxnSpPr>
        <p:spPr>
          <a:xfrm>
            <a:off x="7656240" y="1340768"/>
            <a:ext cx="432000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8080343" y="1252450"/>
            <a:ext cx="1216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Scheduling</a:t>
            </a:r>
            <a:endParaRPr lang="ko-KR" altLang="en-US" sz="120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9" name="직선 화살표 연결선 38"/>
          <p:cNvCxnSpPr>
            <a:cxnSpLocks/>
          </p:cNvCxnSpPr>
          <p:nvPr/>
        </p:nvCxnSpPr>
        <p:spPr>
          <a:xfrm>
            <a:off x="5160691" y="1918637"/>
            <a:ext cx="0" cy="123429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화살표 연결선 48"/>
          <p:cNvCxnSpPr>
            <a:cxnSpLocks/>
          </p:cNvCxnSpPr>
          <p:nvPr/>
        </p:nvCxnSpPr>
        <p:spPr>
          <a:xfrm>
            <a:off x="5178349" y="3152936"/>
            <a:ext cx="432000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화살표 연결선 51"/>
          <p:cNvCxnSpPr/>
          <p:nvPr/>
        </p:nvCxnSpPr>
        <p:spPr>
          <a:xfrm>
            <a:off x="5605583" y="3162534"/>
            <a:ext cx="0" cy="192196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화살표 연결선 55"/>
          <p:cNvCxnSpPr>
            <a:cxnSpLocks/>
          </p:cNvCxnSpPr>
          <p:nvPr/>
        </p:nvCxnSpPr>
        <p:spPr>
          <a:xfrm flipH="1">
            <a:off x="5178349" y="5084500"/>
            <a:ext cx="432048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화살표 연결선 56"/>
          <p:cNvCxnSpPr>
            <a:cxnSpLocks/>
          </p:cNvCxnSpPr>
          <p:nvPr/>
        </p:nvCxnSpPr>
        <p:spPr>
          <a:xfrm>
            <a:off x="5181718" y="5084500"/>
            <a:ext cx="10849" cy="106090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화살표 연결선 60"/>
          <p:cNvCxnSpPr>
            <a:cxnSpLocks/>
          </p:cNvCxnSpPr>
          <p:nvPr/>
        </p:nvCxnSpPr>
        <p:spPr>
          <a:xfrm>
            <a:off x="8444249" y="2969901"/>
            <a:ext cx="0" cy="543075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화살표 연결선 61"/>
          <p:cNvCxnSpPr>
            <a:cxnSpLocks/>
          </p:cNvCxnSpPr>
          <p:nvPr/>
        </p:nvCxnSpPr>
        <p:spPr>
          <a:xfrm>
            <a:off x="8448667" y="3512976"/>
            <a:ext cx="0" cy="720080"/>
          </a:xfrm>
          <a:prstGeom prst="straightConnector1">
            <a:avLst/>
          </a:prstGeom>
          <a:ln w="127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화살표 연결선 64"/>
          <p:cNvCxnSpPr>
            <a:cxnSpLocks/>
          </p:cNvCxnSpPr>
          <p:nvPr/>
        </p:nvCxnSpPr>
        <p:spPr>
          <a:xfrm>
            <a:off x="8446835" y="4233056"/>
            <a:ext cx="0" cy="1224136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화살표 연결선 66"/>
          <p:cNvCxnSpPr>
            <a:cxnSpLocks/>
          </p:cNvCxnSpPr>
          <p:nvPr/>
        </p:nvCxnSpPr>
        <p:spPr>
          <a:xfrm>
            <a:off x="634396" y="5025144"/>
            <a:ext cx="0" cy="1120260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-61457" y="5361715"/>
            <a:ext cx="768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Kernel</a:t>
            </a:r>
          </a:p>
          <a:p>
            <a:pPr algn="ctr"/>
            <a:r>
              <a:rPr lang="en-US" altLang="ko-KR" sz="12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Space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382620" y="2968730"/>
            <a:ext cx="768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Kernel</a:t>
            </a:r>
          </a:p>
          <a:p>
            <a:pPr algn="ctr"/>
            <a:r>
              <a:rPr lang="en-US" altLang="ko-KR" sz="12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Space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382620" y="3601762"/>
            <a:ext cx="768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rgbClr val="00B0F0"/>
                </a:solidFill>
                <a:latin typeface="맑은 고딕" pitchFamily="50" charset="-127"/>
                <a:ea typeface="맑은 고딕" pitchFamily="50" charset="-127"/>
              </a:rPr>
              <a:t>User</a:t>
            </a:r>
          </a:p>
          <a:p>
            <a:pPr algn="ctr"/>
            <a:r>
              <a:rPr lang="en-US" altLang="ko-KR" sz="1200" b="1" dirty="0">
                <a:solidFill>
                  <a:srgbClr val="00B0F0"/>
                </a:solidFill>
                <a:latin typeface="맑은 고딕" pitchFamily="50" charset="-127"/>
                <a:ea typeface="맑은 고딕" pitchFamily="50" charset="-127"/>
              </a:rPr>
              <a:t>Space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8375766" y="4592669"/>
            <a:ext cx="768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Kernel</a:t>
            </a:r>
          </a:p>
          <a:p>
            <a:pPr algn="ctr"/>
            <a:r>
              <a:rPr lang="en-US" altLang="ko-KR" sz="12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Space</a:t>
            </a:r>
          </a:p>
        </p:txBody>
      </p:sp>
      <p:cxnSp>
        <p:nvCxnSpPr>
          <p:cNvPr id="30" name="직선 화살표 연결선 29"/>
          <p:cNvCxnSpPr>
            <a:cxnSpLocks/>
          </p:cNvCxnSpPr>
          <p:nvPr/>
        </p:nvCxnSpPr>
        <p:spPr>
          <a:xfrm>
            <a:off x="634396" y="2144824"/>
            <a:ext cx="0" cy="1054738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-61457" y="2411775"/>
            <a:ext cx="768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Kernel</a:t>
            </a:r>
          </a:p>
          <a:p>
            <a:pPr algn="ctr"/>
            <a:r>
              <a:rPr lang="en-US" altLang="ko-KR" sz="12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Space</a:t>
            </a:r>
          </a:p>
        </p:txBody>
      </p:sp>
    </p:spTree>
    <p:extLst>
      <p:ext uri="{BB962C8B-B14F-4D97-AF65-F5344CB8AC3E}">
        <p14:creationId xmlns:p14="http://schemas.microsoft.com/office/powerpoint/2010/main" val="411573419"/>
      </p:ext>
    </p:extLst>
  </p:cSld>
  <p:clrMapOvr>
    <a:masterClrMapping/>
  </p:clrMapOvr>
  <p:transition>
    <p:zoom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exec()</a:t>
            </a:r>
            <a:r>
              <a:rPr lang="en-US" altLang="ko-KR" dirty="0"/>
              <a:t> system call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462143" cy="5501258"/>
          </a:xfrm>
        </p:spPr>
        <p:txBody>
          <a:bodyPr/>
          <a:lstStyle/>
          <a:p>
            <a:pPr marL="57150" indent="0">
              <a:buNone/>
            </a:pPr>
            <a:r>
              <a:rPr lang="en-US" altLang="ko-KR" sz="18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ko-KR" sz="18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 exec(</a:t>
            </a:r>
            <a:r>
              <a:rPr lang="en-US" altLang="ko-KR" sz="18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altLang="ko-KR" sz="1800" dirty="0" err="1">
                <a:latin typeface="Courier New" pitchFamily="49" charset="0"/>
                <a:cs typeface="Courier New" pitchFamily="49" charset="0"/>
              </a:rPr>
              <a:t>cmd_line</a:t>
            </a:r>
            <a:r>
              <a:rPr lang="en-US" altLang="ko-KR" sz="18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altLang="ko-KR" sz="1600" dirty="0">
                <a:cs typeface="Courier New" pitchFamily="49" charset="0"/>
              </a:rPr>
              <a:t>Run program which execute </a:t>
            </a:r>
            <a:r>
              <a:rPr lang="en-US" altLang="ko-KR" sz="1600" dirty="0" err="1">
                <a:latin typeface="Courier New" pitchFamily="49" charset="0"/>
                <a:cs typeface="Courier New" pitchFamily="49" charset="0"/>
              </a:rPr>
              <a:t>cmd_line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lvl="1"/>
            <a:r>
              <a:rPr lang="en-US" altLang="ko-KR" sz="1600" dirty="0">
                <a:latin typeface="Helvetica" pitchFamily="2" charset="0"/>
                <a:cs typeface="Courier New" pitchFamily="49" charset="0"/>
              </a:rPr>
              <a:t>Create thread and run. 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exec() </a:t>
            </a:r>
            <a:r>
              <a:rPr lang="en-US" altLang="ko-KR" sz="1600" dirty="0">
                <a:latin typeface="Helvetica" pitchFamily="2" charset="0"/>
                <a:cs typeface="Courier New" pitchFamily="49" charset="0"/>
              </a:rPr>
              <a:t>in pintos is equivalent to 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fork()+exec() </a:t>
            </a:r>
            <a:r>
              <a:rPr lang="en-US" altLang="ko-KR" sz="1600" dirty="0">
                <a:latin typeface="Helvetica" pitchFamily="2" charset="0"/>
                <a:cs typeface="Courier New" pitchFamily="49" charset="0"/>
              </a:rPr>
              <a:t>in Unix.</a:t>
            </a:r>
          </a:p>
          <a:p>
            <a:pPr lvl="1"/>
            <a:r>
              <a:rPr lang="en-US" altLang="ko-KR" sz="1600" dirty="0">
                <a:cs typeface="Courier New" pitchFamily="49" charset="0"/>
              </a:rPr>
              <a:t>Pass the arguments to program to be executed.</a:t>
            </a:r>
          </a:p>
          <a:p>
            <a:pPr lvl="1"/>
            <a:r>
              <a:rPr lang="en-US" altLang="ko-KR" sz="1600" dirty="0">
                <a:cs typeface="Courier New" pitchFamily="49" charset="0"/>
              </a:rPr>
              <a:t>Return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>
                <a:latin typeface="Courier New" pitchFamily="49" charset="0"/>
                <a:cs typeface="Courier New" pitchFamily="49" charset="0"/>
              </a:rPr>
              <a:t>pid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>
                <a:cs typeface="Courier New" pitchFamily="49" charset="0"/>
              </a:rPr>
              <a:t>of the new child process.</a:t>
            </a:r>
            <a:endParaRPr lang="en-US" altLang="ko-KR" sz="1600" dirty="0"/>
          </a:p>
          <a:p>
            <a:pPr lvl="1"/>
            <a:r>
              <a:rPr lang="en-US" altLang="ko-KR" sz="1600" dirty="0"/>
              <a:t>If it fails to load the program or to create a process, return -1.</a:t>
            </a:r>
          </a:p>
          <a:p>
            <a:pPr lvl="1"/>
            <a:r>
              <a:rPr lang="en-US" altLang="ko-KR" sz="1600" dirty="0"/>
              <a:t>Parent process calling exec should wait until child process is created and loads the executable completely.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86549050"/>
      </p:ext>
    </p:extLst>
  </p:cSld>
  <p:clrMapOvr>
    <a:masterClrMapping/>
  </p:clrMapOvr>
  <p:transition>
    <p:zoom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FB5E8A-1C51-44F0-B32E-AFEF64810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Helvetica" pitchFamily="2" charset="0"/>
                <a:cs typeface="Courier New" panose="02070309020205020404" pitchFamily="49" charset="0"/>
              </a:rPr>
              <a:t>Kernel function for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exec():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process_execute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ko-KR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B23FD86-F8C0-4795-AE9F-C0147354F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764704"/>
            <a:ext cx="8786812" cy="5442296"/>
          </a:xfrm>
        </p:spPr>
        <p:txBody>
          <a:bodyPr/>
          <a:lstStyle/>
          <a:p>
            <a:r>
              <a:rPr lang="en-US" altLang="ko-KR" sz="1800" dirty="0"/>
              <a:t>Parent should wait until it knows the child process has successfully created and the binary file is successfully loaded.</a:t>
            </a:r>
          </a:p>
          <a:p>
            <a:r>
              <a:rPr lang="en-US" altLang="ko-KR" sz="1800" dirty="0">
                <a:latin typeface="Helvetica" pitchFamily="2" charset="0"/>
                <a:cs typeface="Courier New" pitchFamily="49" charset="0"/>
              </a:rPr>
              <a:t>Semaphore</a:t>
            </a:r>
          </a:p>
          <a:p>
            <a:pPr lvl="1"/>
            <a:r>
              <a:rPr lang="en-US" altLang="ko-KR" sz="1600" dirty="0">
                <a:latin typeface="Helvetica" pitchFamily="2" charset="0"/>
                <a:cs typeface="Courier New" pitchFamily="49" charset="0"/>
              </a:rPr>
              <a:t>Add a semaphore for “exec()” to thread structure.</a:t>
            </a:r>
          </a:p>
          <a:p>
            <a:pPr lvl="1"/>
            <a:r>
              <a:rPr lang="en-US" altLang="ko-KR" sz="1600" dirty="0">
                <a:latin typeface="Helvetica" pitchFamily="2" charset="0"/>
                <a:cs typeface="Courier New" pitchFamily="49" charset="0"/>
              </a:rPr>
              <a:t>Semaphore is initialized by 0 when the thread is first created.</a:t>
            </a:r>
          </a:p>
          <a:p>
            <a:pPr lvl="1"/>
            <a:r>
              <a:rPr lang="en-US" altLang="ko-KR" sz="1600" dirty="0">
                <a:latin typeface="Helvetica" pitchFamily="2" charset="0"/>
                <a:cs typeface="Courier New" pitchFamily="49" charset="0"/>
              </a:rPr>
              <a:t>Call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sema_down</a:t>
            </a:r>
            <a:r>
              <a:rPr lang="en-US" altLang="ko-KR" sz="1600" dirty="0">
                <a:latin typeface="Helvetica" pitchFamily="2" charset="0"/>
                <a:cs typeface="Courier New" panose="02070309020205020404" pitchFamily="49" charset="0"/>
              </a:rPr>
              <a:t> to wait for the successful load of the executable file of the child process.</a:t>
            </a:r>
          </a:p>
          <a:p>
            <a:pPr lvl="1"/>
            <a:r>
              <a:rPr lang="en-US" altLang="ko-KR" sz="1600" dirty="0">
                <a:latin typeface="Helvetica" pitchFamily="2" charset="0"/>
                <a:cs typeface="Courier New" panose="02070309020205020404" pitchFamily="49" charset="0"/>
              </a:rPr>
              <a:t>Call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sema_up</a:t>
            </a:r>
            <a:r>
              <a:rPr lang="en-US" altLang="ko-KR" sz="1600" dirty="0">
                <a:latin typeface="Helvetica" pitchFamily="2" charset="0"/>
                <a:cs typeface="Courier New" panose="02070309020205020404" pitchFamily="49" charset="0"/>
              </a:rPr>
              <a:t> when the executable file is successfully loaded.</a:t>
            </a:r>
          </a:p>
          <a:p>
            <a:pPr lvl="1"/>
            <a:r>
              <a:rPr lang="en-US" altLang="ko-KR" sz="1600" dirty="0">
                <a:solidFill>
                  <a:srgbClr val="FF0000"/>
                </a:solidFill>
                <a:latin typeface="Helvetica" pitchFamily="2" charset="0"/>
                <a:cs typeface="Courier New" panose="02070309020205020404" pitchFamily="49" charset="0"/>
              </a:rPr>
              <a:t>Where do we need to place </a:t>
            </a:r>
            <a:r>
              <a:rPr lang="en-US" altLang="ko-KR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sema_down</a:t>
            </a:r>
            <a:r>
              <a:rPr lang="en-US" altLang="ko-KR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>
                <a:solidFill>
                  <a:srgbClr val="FF0000"/>
                </a:solidFill>
                <a:latin typeface="Helvetica" pitchFamily="2" charset="0"/>
                <a:cs typeface="Courier New" panose="02070309020205020404" pitchFamily="49" charset="0"/>
              </a:rPr>
              <a:t>and </a:t>
            </a:r>
            <a:r>
              <a:rPr lang="en-US" altLang="ko-KR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sema_up</a:t>
            </a:r>
            <a:r>
              <a:rPr lang="en-US" altLang="ko-KR" sz="1600" dirty="0">
                <a:solidFill>
                  <a:srgbClr val="FF0000"/>
                </a:solidFill>
                <a:latin typeface="Helvetica" pitchFamily="2" charset="0"/>
                <a:cs typeface="Courier New" panose="02070309020205020404" pitchFamily="49" charset="0"/>
              </a:rPr>
              <a:t>?</a:t>
            </a:r>
            <a:endParaRPr lang="en-US" altLang="ko-KR" sz="1600" dirty="0">
              <a:latin typeface="Helvetica" pitchFamily="2" charset="0"/>
              <a:cs typeface="Courier New" panose="02070309020205020404" pitchFamily="49" charset="0"/>
            </a:endParaRPr>
          </a:p>
          <a:p>
            <a:r>
              <a:rPr lang="en-US" altLang="ko-KR" sz="1800" dirty="0">
                <a:latin typeface="Helvetica" pitchFamily="2" charset="0"/>
                <a:cs typeface="Courier New" panose="02070309020205020404" pitchFamily="49" charset="0"/>
              </a:rPr>
              <a:t>load status</a:t>
            </a:r>
          </a:p>
          <a:p>
            <a:pPr lvl="1"/>
            <a:r>
              <a:rPr lang="en-US" altLang="ko-KR" sz="1600" dirty="0">
                <a:latin typeface="Helvetica" pitchFamily="2" charset="0"/>
                <a:cs typeface="Courier New" panose="02070309020205020404" pitchFamily="49" charset="0"/>
              </a:rPr>
              <a:t>In the thread structure, we need a field to represent whether the file is successfully loaded or not.</a:t>
            </a:r>
          </a:p>
          <a:p>
            <a:endParaRPr lang="ko-KR" altLang="en-US" sz="1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6003F69-325E-4078-BE9C-1FDBB01804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582E764-73A2-4661-AC48-067447AA6F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8680"/>
      </p:ext>
    </p:extLst>
  </p:cSld>
  <p:clrMapOvr>
    <a:masterClrMapping/>
  </p:clrMapOvr>
  <p:transition>
    <p:zoom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/>
          <a:p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exec()</a:t>
            </a:r>
            <a:r>
              <a:rPr lang="ko-KR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/>
              <a:t>return itself only after child is completely loaded.</a:t>
            </a:r>
          </a:p>
          <a:p>
            <a:r>
              <a:rPr lang="en-US" altLang="ko-K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altLang="ko-KR" sz="1800" dirty="0"/>
              <a:t> can have valid value even the load has failed.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Current flow of the parent calling exec and the child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/>
          </a:p>
        </p:txBody>
      </p:sp>
      <p:sp>
        <p:nvSpPr>
          <p:cNvPr id="51" name="모서리가 둥근 직사각형 50"/>
          <p:cNvSpPr/>
          <p:nvPr/>
        </p:nvSpPr>
        <p:spPr>
          <a:xfrm>
            <a:off x="899592" y="2852936"/>
            <a:ext cx="3139279" cy="1714832"/>
          </a:xfrm>
          <a:prstGeom prst="roundRect">
            <a:avLst>
              <a:gd name="adj" fmla="val 5242"/>
            </a:avLst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exec()</a:t>
            </a:r>
            <a:endParaRPr lang="en-US" altLang="ko-KR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 lvl="1">
              <a:lnSpc>
                <a:spcPct val="150000"/>
              </a:lnSpc>
            </a:pPr>
            <a:r>
              <a:rPr lang="en-US" altLang="ko-KR" sz="1400" b="1" dirty="0" err="1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tid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process_execute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</a:t>
            </a:r>
          </a:p>
          <a:p>
            <a:pPr lvl="1"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Return Child Process PID </a:t>
            </a:r>
            <a:endParaRPr lang="en-US" altLang="ko-KR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Run parent process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. . .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710109" y="206522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Parent Process </a:t>
            </a:r>
            <a:endParaRPr lang="ko-KR" altLang="en-US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3" name="모서리가 둥근 직사각형 52"/>
          <p:cNvSpPr/>
          <p:nvPr/>
        </p:nvSpPr>
        <p:spPr>
          <a:xfrm>
            <a:off x="5151986" y="2492896"/>
            <a:ext cx="2812947" cy="2712457"/>
          </a:xfrm>
          <a:prstGeom prst="roundRect">
            <a:avLst>
              <a:gd name="adj" fmla="val 5528"/>
            </a:avLst>
          </a:prstGeom>
          <a:solidFill>
            <a:schemeClr val="bg1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─</a:t>
            </a:r>
            <a:endParaRPr lang="en-US" altLang="ko-KR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ko-KR" altLang="en-US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─</a:t>
            </a:r>
            <a:endParaRPr lang="en-US" altLang="ko-KR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start_process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</a:t>
            </a:r>
          </a:p>
          <a:p>
            <a:pPr lvl="1"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Set interrupt stack</a:t>
            </a:r>
            <a:endParaRPr lang="en-US" altLang="ko-KR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load()</a:t>
            </a:r>
          </a:p>
          <a:p>
            <a:pPr lvl="1"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wait for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load() </a:t>
            </a: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to finish </a:t>
            </a:r>
            <a:endParaRPr lang="en-US" altLang="ko-KR" sz="1400" dirty="0">
              <a:solidFill>
                <a:schemeClr val="tx1"/>
              </a:solidFill>
              <a:latin typeface="Courier New" panose="02070309020205020404" pitchFamily="49" charset="0"/>
              <a:ea typeface="맑은 고딕" pitchFamily="50" charset="-127"/>
              <a:cs typeface="Courier New" panose="02070309020205020404" pitchFamily="49" charset="0"/>
            </a:endParaRPr>
          </a:p>
          <a:p>
            <a:pPr lvl="1"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Run user program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. .</a:t>
            </a: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620039" y="2040187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Child Process 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55" name="직선 화살표 연결선 54"/>
          <p:cNvCxnSpPr>
            <a:cxnSpLocks/>
          </p:cNvCxnSpPr>
          <p:nvPr/>
        </p:nvCxnSpPr>
        <p:spPr>
          <a:xfrm>
            <a:off x="4143875" y="2996952"/>
            <a:ext cx="0" cy="42034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화살표 연결선 55"/>
          <p:cNvCxnSpPr>
            <a:cxnSpLocks/>
          </p:cNvCxnSpPr>
          <p:nvPr/>
        </p:nvCxnSpPr>
        <p:spPr>
          <a:xfrm>
            <a:off x="4139859" y="3417292"/>
            <a:ext cx="863315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화살표 연결선 56"/>
          <p:cNvCxnSpPr>
            <a:cxnSpLocks/>
          </p:cNvCxnSpPr>
          <p:nvPr/>
        </p:nvCxnSpPr>
        <p:spPr>
          <a:xfrm>
            <a:off x="5007971" y="3417292"/>
            <a:ext cx="0" cy="97180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화살표 연결선 57"/>
          <p:cNvCxnSpPr/>
          <p:nvPr/>
        </p:nvCxnSpPr>
        <p:spPr>
          <a:xfrm flipH="1">
            <a:off x="4143875" y="4389094"/>
            <a:ext cx="8280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화살표 연결선 58"/>
          <p:cNvCxnSpPr>
            <a:cxnSpLocks/>
          </p:cNvCxnSpPr>
          <p:nvPr/>
        </p:nvCxnSpPr>
        <p:spPr>
          <a:xfrm>
            <a:off x="4143875" y="4389094"/>
            <a:ext cx="0" cy="52197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화살표 연결선 59"/>
          <p:cNvCxnSpPr/>
          <p:nvPr/>
        </p:nvCxnSpPr>
        <p:spPr>
          <a:xfrm>
            <a:off x="6124095" y="5947961"/>
            <a:ext cx="64807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736163" y="5767427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Flow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62" name="직선 화살표 연결선 61"/>
          <p:cNvCxnSpPr/>
          <p:nvPr/>
        </p:nvCxnSpPr>
        <p:spPr>
          <a:xfrm>
            <a:off x="6127166" y="6271483"/>
            <a:ext cx="648072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732240" y="6076945"/>
            <a:ext cx="1205054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Scheduling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64" name="직선 화살표 연결선 63"/>
          <p:cNvCxnSpPr>
            <a:cxnSpLocks/>
          </p:cNvCxnSpPr>
          <p:nvPr/>
        </p:nvCxnSpPr>
        <p:spPr>
          <a:xfrm>
            <a:off x="827584" y="3068960"/>
            <a:ext cx="0" cy="1296144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107504" y="3705324"/>
            <a:ext cx="768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Kernel</a:t>
            </a:r>
          </a:p>
          <a:p>
            <a:pPr algn="ctr"/>
            <a:r>
              <a:rPr lang="en-US" altLang="ko-KR" sz="12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Space</a:t>
            </a:r>
          </a:p>
        </p:txBody>
      </p:sp>
      <p:cxnSp>
        <p:nvCxnSpPr>
          <p:cNvPr id="66" name="직선 화살표 연결선 65"/>
          <p:cNvCxnSpPr>
            <a:cxnSpLocks/>
          </p:cNvCxnSpPr>
          <p:nvPr/>
        </p:nvCxnSpPr>
        <p:spPr>
          <a:xfrm>
            <a:off x="8171514" y="3284984"/>
            <a:ext cx="0" cy="1287575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8176323" y="3547953"/>
            <a:ext cx="768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Kernel</a:t>
            </a:r>
          </a:p>
          <a:p>
            <a:pPr algn="ctr"/>
            <a:r>
              <a:rPr lang="en-US" altLang="ko-KR" sz="12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Space</a:t>
            </a:r>
          </a:p>
        </p:txBody>
      </p:sp>
      <p:cxnSp>
        <p:nvCxnSpPr>
          <p:cNvPr id="68" name="직선 화살표 연결선 67"/>
          <p:cNvCxnSpPr>
            <a:cxnSpLocks/>
          </p:cNvCxnSpPr>
          <p:nvPr/>
        </p:nvCxnSpPr>
        <p:spPr>
          <a:xfrm>
            <a:off x="8171514" y="4569459"/>
            <a:ext cx="0" cy="584240"/>
          </a:xfrm>
          <a:prstGeom prst="straightConnector1">
            <a:avLst/>
          </a:prstGeom>
          <a:ln w="127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8171514" y="4580446"/>
            <a:ext cx="768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rgbClr val="00B0F0"/>
                </a:solidFill>
                <a:latin typeface="맑은 고딕" pitchFamily="50" charset="-127"/>
                <a:ea typeface="맑은 고딕" pitchFamily="50" charset="-127"/>
              </a:rPr>
              <a:t>User</a:t>
            </a:r>
          </a:p>
          <a:p>
            <a:pPr algn="ctr"/>
            <a:r>
              <a:rPr lang="en-US" altLang="ko-KR" sz="1200" b="1" dirty="0">
                <a:solidFill>
                  <a:srgbClr val="00B0F0"/>
                </a:solidFill>
                <a:latin typeface="맑은 고딕" pitchFamily="50" charset="-127"/>
                <a:ea typeface="맑은 고딕" pitchFamily="50" charset="-127"/>
              </a:rPr>
              <a:t>Space</a:t>
            </a:r>
          </a:p>
        </p:txBody>
      </p:sp>
    </p:spTree>
    <p:extLst>
      <p:ext uri="{BB962C8B-B14F-4D97-AF65-F5344CB8AC3E}">
        <p14:creationId xmlns:p14="http://schemas.microsoft.com/office/powerpoint/2010/main" val="364258380"/>
      </p:ext>
    </p:extLst>
  </p:cSld>
  <p:clrMapOvr>
    <a:masterClrMapping/>
  </p:clrMapOvr>
  <p:transition>
    <p:zoom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/>
          <a:p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exec()</a:t>
            </a:r>
            <a:r>
              <a:rPr lang="ko-KR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/>
              <a:t>return itself only after child is completely loaded.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Correct Flow of the parent calling exec and the child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/>
          </a:p>
        </p:txBody>
      </p:sp>
      <p:sp>
        <p:nvSpPr>
          <p:cNvPr id="51" name="모서리가 둥근 직사각형 50"/>
          <p:cNvSpPr/>
          <p:nvPr/>
        </p:nvSpPr>
        <p:spPr>
          <a:xfrm>
            <a:off x="1242056" y="2688257"/>
            <a:ext cx="2908841" cy="3044999"/>
          </a:xfrm>
          <a:prstGeom prst="roundRect">
            <a:avLst>
              <a:gd name="adj" fmla="val 5242"/>
            </a:avLst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exec()</a:t>
            </a:r>
            <a:endParaRPr lang="en-US" altLang="ko-KR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 lvl="1">
              <a:lnSpc>
                <a:spcPct val="150000"/>
              </a:lnSpc>
            </a:pP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process_execute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</a:t>
            </a:r>
          </a:p>
          <a:p>
            <a:pPr lvl="1">
              <a:lnSpc>
                <a:spcPct val="150000"/>
              </a:lnSpc>
            </a:pPr>
            <a:r>
              <a:rPr lang="en-US" altLang="ko-KR" sz="1400" b="1" dirty="0" err="1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sema_down</a:t>
            </a:r>
            <a:r>
              <a:rPr lang="en-US" altLang="ko-KR" sz="1400" b="1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()//where???</a:t>
            </a:r>
          </a:p>
          <a:p>
            <a:pPr lvl="1"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waiting..</a:t>
            </a:r>
            <a:endParaRPr lang="en-US" altLang="ko-KR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 lvl="1"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waiting..</a:t>
            </a:r>
          </a:p>
          <a:p>
            <a:pPr lvl="1"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waiting..</a:t>
            </a:r>
          </a:p>
          <a:p>
            <a:pPr lvl="1"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Return Child Process PID </a:t>
            </a:r>
            <a:endParaRPr lang="en-US" altLang="ko-KR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Run parent process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. . .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710109" y="2304351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Parent Process </a:t>
            </a:r>
            <a:endParaRPr lang="ko-KR" altLang="en-US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3" name="모서리가 둥근 직사각형 52"/>
          <p:cNvSpPr/>
          <p:nvPr/>
        </p:nvSpPr>
        <p:spPr>
          <a:xfrm>
            <a:off x="5151986" y="2673915"/>
            <a:ext cx="2812947" cy="3045065"/>
          </a:xfrm>
          <a:prstGeom prst="roundRect">
            <a:avLst>
              <a:gd name="adj" fmla="val 5528"/>
            </a:avLst>
          </a:prstGeom>
          <a:solidFill>
            <a:schemeClr val="bg1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─</a:t>
            </a:r>
            <a:endParaRPr lang="en-US" altLang="ko-KR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ko-KR" altLang="en-US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─</a:t>
            </a:r>
            <a:endParaRPr lang="en-US" altLang="ko-KR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start_process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</a:t>
            </a:r>
          </a:p>
          <a:p>
            <a:pPr lvl="1"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Set interrupt stack</a:t>
            </a:r>
            <a:endParaRPr lang="en-US" altLang="ko-KR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load()</a:t>
            </a:r>
          </a:p>
          <a:p>
            <a:pPr lvl="1"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finish load()</a:t>
            </a:r>
          </a:p>
          <a:p>
            <a:pPr lvl="1">
              <a:lnSpc>
                <a:spcPct val="150000"/>
              </a:lnSpc>
            </a:pP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sema_up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</a:t>
            </a:r>
          </a:p>
          <a:p>
            <a:pPr lvl="1"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Run user program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. .</a:t>
            </a: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620039" y="227931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Child Process 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55" name="직선 화살표 연결선 54"/>
          <p:cNvCxnSpPr>
            <a:cxnSpLocks/>
          </p:cNvCxnSpPr>
          <p:nvPr/>
        </p:nvCxnSpPr>
        <p:spPr>
          <a:xfrm>
            <a:off x="4143875" y="2792319"/>
            <a:ext cx="0" cy="86409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화살표 연결선 55"/>
          <p:cNvCxnSpPr>
            <a:cxnSpLocks/>
          </p:cNvCxnSpPr>
          <p:nvPr/>
        </p:nvCxnSpPr>
        <p:spPr>
          <a:xfrm>
            <a:off x="4139859" y="3656415"/>
            <a:ext cx="863315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화살표 연결선 56"/>
          <p:cNvCxnSpPr>
            <a:cxnSpLocks/>
          </p:cNvCxnSpPr>
          <p:nvPr/>
        </p:nvCxnSpPr>
        <p:spPr>
          <a:xfrm>
            <a:off x="5007971" y="3656415"/>
            <a:ext cx="0" cy="12961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화살표 연결선 57"/>
          <p:cNvCxnSpPr/>
          <p:nvPr/>
        </p:nvCxnSpPr>
        <p:spPr>
          <a:xfrm flipH="1">
            <a:off x="4143875" y="4952559"/>
            <a:ext cx="8280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화살표 연결선 58"/>
          <p:cNvCxnSpPr>
            <a:cxnSpLocks/>
          </p:cNvCxnSpPr>
          <p:nvPr/>
        </p:nvCxnSpPr>
        <p:spPr>
          <a:xfrm>
            <a:off x="4143875" y="4952558"/>
            <a:ext cx="0" cy="52197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화살표 연결선 59"/>
          <p:cNvCxnSpPr/>
          <p:nvPr/>
        </p:nvCxnSpPr>
        <p:spPr>
          <a:xfrm>
            <a:off x="6124095" y="5947961"/>
            <a:ext cx="64807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736163" y="5767427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Flow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62" name="직선 화살표 연결선 61"/>
          <p:cNvCxnSpPr/>
          <p:nvPr/>
        </p:nvCxnSpPr>
        <p:spPr>
          <a:xfrm>
            <a:off x="6127166" y="6271483"/>
            <a:ext cx="648072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732240" y="6076945"/>
            <a:ext cx="1205054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Scheduling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64" name="직선 화살표 연결선 63"/>
          <p:cNvCxnSpPr>
            <a:cxnSpLocks/>
          </p:cNvCxnSpPr>
          <p:nvPr/>
        </p:nvCxnSpPr>
        <p:spPr>
          <a:xfrm>
            <a:off x="975523" y="2936335"/>
            <a:ext cx="0" cy="2538200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207289" y="3944447"/>
            <a:ext cx="768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Kernel</a:t>
            </a:r>
          </a:p>
          <a:p>
            <a:pPr algn="ctr"/>
            <a:r>
              <a:rPr lang="en-US" altLang="ko-KR" sz="12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Space</a:t>
            </a:r>
          </a:p>
        </p:txBody>
      </p:sp>
      <p:cxnSp>
        <p:nvCxnSpPr>
          <p:cNvPr id="66" name="직선 화살표 연결선 65"/>
          <p:cNvCxnSpPr>
            <a:cxnSpLocks/>
          </p:cNvCxnSpPr>
          <p:nvPr/>
        </p:nvCxnSpPr>
        <p:spPr>
          <a:xfrm>
            <a:off x="8171514" y="3539445"/>
            <a:ext cx="0" cy="1483707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8176323" y="3998546"/>
            <a:ext cx="768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Kernel</a:t>
            </a:r>
          </a:p>
          <a:p>
            <a:pPr algn="ctr"/>
            <a:r>
              <a:rPr lang="en-US" altLang="ko-KR" sz="12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Space</a:t>
            </a:r>
          </a:p>
        </p:txBody>
      </p:sp>
      <p:cxnSp>
        <p:nvCxnSpPr>
          <p:cNvPr id="68" name="직선 화살표 연결선 67"/>
          <p:cNvCxnSpPr>
            <a:cxnSpLocks/>
          </p:cNvCxnSpPr>
          <p:nvPr/>
        </p:nvCxnSpPr>
        <p:spPr>
          <a:xfrm>
            <a:off x="8171514" y="5020052"/>
            <a:ext cx="0" cy="584240"/>
          </a:xfrm>
          <a:prstGeom prst="straightConnector1">
            <a:avLst/>
          </a:prstGeom>
          <a:ln w="127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8171514" y="5031039"/>
            <a:ext cx="768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rgbClr val="00B0F0"/>
                </a:solidFill>
                <a:latin typeface="맑은 고딕" pitchFamily="50" charset="-127"/>
                <a:ea typeface="맑은 고딕" pitchFamily="50" charset="-127"/>
              </a:rPr>
              <a:t>User</a:t>
            </a:r>
          </a:p>
          <a:p>
            <a:pPr algn="ctr"/>
            <a:r>
              <a:rPr lang="en-US" altLang="ko-KR" sz="1200" b="1" dirty="0">
                <a:solidFill>
                  <a:srgbClr val="00B0F0"/>
                </a:solidFill>
                <a:latin typeface="맑은 고딕" pitchFamily="50" charset="-127"/>
                <a:ea typeface="맑은 고딕" pitchFamily="50" charset="-127"/>
              </a:rPr>
              <a:t>Space</a:t>
            </a:r>
          </a:p>
        </p:txBody>
      </p:sp>
      <p:sp>
        <p:nvSpPr>
          <p:cNvPr id="4" name="말풍선: 모서리가 둥근 사각형 3">
            <a:extLst>
              <a:ext uri="{FF2B5EF4-FFF2-40B4-BE49-F238E27FC236}">
                <a16:creationId xmlns:a16="http://schemas.microsoft.com/office/drawing/2014/main" id="{041984AF-888C-45F8-94A0-790B433ED2E0}"/>
              </a:ext>
            </a:extLst>
          </p:cNvPr>
          <p:cNvSpPr/>
          <p:nvPr/>
        </p:nvSpPr>
        <p:spPr>
          <a:xfrm>
            <a:off x="3033713" y="1576395"/>
            <a:ext cx="4994663" cy="612648"/>
          </a:xfrm>
          <a:prstGeom prst="wedgeRoundRectCallout">
            <a:avLst>
              <a:gd name="adj1" fmla="val -55440"/>
              <a:gd name="adj2" fmla="val 213123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Where we should add </a:t>
            </a:r>
            <a:r>
              <a:rPr lang="en-US" altLang="ko-KR" sz="1200" dirty="0" err="1">
                <a:solidFill>
                  <a:schemeClr val="tx1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sema_down</a:t>
            </a:r>
            <a:r>
              <a:rPr lang="en-US" altLang="ko-KR" sz="12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?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Inside  </a:t>
            </a:r>
            <a:r>
              <a:rPr lang="en-US" altLang="ko-KR" sz="1200" dirty="0" err="1">
                <a:solidFill>
                  <a:schemeClr val="tx1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process_execute</a:t>
            </a:r>
            <a:r>
              <a:rPr lang="en-US" altLang="ko-KR" sz="1200" dirty="0">
                <a:solidFill>
                  <a:schemeClr val="tx1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lang="en-US" altLang="ko-KR" sz="12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or outside </a:t>
            </a:r>
            <a:r>
              <a:rPr lang="en-US" altLang="ko-KR" sz="1200" dirty="0" err="1">
                <a:solidFill>
                  <a:schemeClr val="tx1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process_execute</a:t>
            </a:r>
            <a:r>
              <a:rPr lang="en-US" altLang="ko-KR" sz="12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?</a:t>
            </a:r>
            <a:endParaRPr lang="ko-KR" altLang="en-US" sz="12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014060"/>
      </p:ext>
    </p:extLst>
  </p:cSld>
  <p:clrMapOvr>
    <a:masterClrMapping/>
  </p:clrMapOvr>
  <p:transition>
    <p:zoom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exit()</a:t>
            </a:r>
            <a:endParaRPr lang="ko-KR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59" y="880070"/>
            <a:ext cx="8389565" cy="5501258"/>
          </a:xfrm>
        </p:spPr>
        <p:txBody>
          <a:bodyPr/>
          <a:lstStyle/>
          <a:p>
            <a:r>
              <a:rPr lang="en-US" altLang="ko-KR" sz="1800" dirty="0"/>
              <a:t>Terminate the current user program, returning status to the kernel.</a:t>
            </a:r>
          </a:p>
          <a:p>
            <a:r>
              <a:rPr lang="en-US" altLang="ko-KR" sz="1800" dirty="0"/>
              <a:t>If the process’ parent waits for it, this is the status that will be returned.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2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9EB99A1C-485F-4E4F-A656-AF6DF3D24848}"/>
              </a:ext>
            </a:extLst>
          </p:cNvPr>
          <p:cNvSpPr/>
          <p:nvPr/>
        </p:nvSpPr>
        <p:spPr>
          <a:xfrm>
            <a:off x="863303" y="3356992"/>
            <a:ext cx="7488832" cy="18158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 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exit 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status)</a:t>
            </a:r>
          </a:p>
          <a:p>
            <a:pPr lvl="0"/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</a:t>
            </a:r>
          </a:p>
          <a:p>
            <a:pPr lvl="0"/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thread *cur = 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thread_current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(); </a:t>
            </a:r>
          </a:p>
          <a:p>
            <a:pPr lvl="0"/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/* Save exit status at process descriptor</a:t>
            </a:r>
            <a:r>
              <a:rPr lang="ko-KR" altLang="en-US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*/</a:t>
            </a:r>
          </a:p>
          <a:p>
            <a:pPr lvl="0"/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("%s: exit(%d)\n" , cur -&gt; name , status);</a:t>
            </a:r>
          </a:p>
          <a:p>
            <a:pPr lvl="0"/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thread_exit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();</a:t>
            </a:r>
          </a:p>
          <a:p>
            <a:pPr lvl="0"/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    </a:t>
            </a:r>
          </a:p>
        </p:txBody>
      </p:sp>
    </p:spTree>
    <p:extLst>
      <p:ext uri="{BB962C8B-B14F-4D97-AF65-F5344CB8AC3E}">
        <p14:creationId xmlns:p14="http://schemas.microsoft.com/office/powerpoint/2010/main" val="3632055142"/>
      </p:ext>
    </p:extLst>
  </p:cSld>
  <p:clrMapOvr>
    <a:masterClrMapping/>
  </p:clrMapOvr>
  <p:transition>
    <p:zoom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Kernel function for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exit()</a:t>
            </a:r>
            <a:r>
              <a:rPr lang="en-US" altLang="ko-KR" dirty="0"/>
              <a:t>: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thread_exit</a:t>
            </a:r>
            <a:endParaRPr lang="ko-KR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12936" y="764704"/>
            <a:ext cx="8389565" cy="5501258"/>
          </a:xfrm>
        </p:spPr>
        <p:txBody>
          <a:bodyPr/>
          <a:lstStyle/>
          <a:p>
            <a:r>
              <a:rPr lang="en-US" altLang="ko-KR" sz="1800" dirty="0"/>
              <a:t>Exit status</a:t>
            </a:r>
          </a:p>
          <a:p>
            <a:pPr lvl="1"/>
            <a:r>
              <a:rPr lang="en-US" altLang="ko-KR" sz="1600" dirty="0"/>
              <a:t>Store the status to the status of process.</a:t>
            </a:r>
          </a:p>
          <a:p>
            <a:r>
              <a:rPr lang="en-US" altLang="ko-KR" sz="1800" dirty="0"/>
              <a:t>Semaphore</a:t>
            </a:r>
          </a:p>
          <a:p>
            <a:pPr lvl="1"/>
            <a:r>
              <a:rPr lang="en-US" altLang="ko-KR" sz="1600" dirty="0"/>
              <a:t>Call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sema_up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/>
              <a:t>for the current process.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2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9EB99A1C-485F-4E4F-A656-AF6DF3D24848}"/>
              </a:ext>
            </a:extLst>
          </p:cNvPr>
          <p:cNvSpPr/>
          <p:nvPr/>
        </p:nvSpPr>
        <p:spPr>
          <a:xfrm>
            <a:off x="1195333" y="2634199"/>
            <a:ext cx="6824770" cy="36317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/* 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Deschedules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the current thread and destroys it.  Never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returns to the caller. */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</a:p>
          <a:p>
            <a:pPr lvl="0"/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thread_exit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(void) 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ASSERT (!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intr_context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());</a:t>
            </a:r>
          </a:p>
          <a:p>
            <a:pPr lvl="0"/>
            <a:endParaRPr lang="en-US" altLang="ko-KR" sz="1150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#ifdef USERPROG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process_exit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();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#endif</a:t>
            </a:r>
          </a:p>
          <a:p>
            <a:pPr lvl="0"/>
            <a:endParaRPr lang="en-US" altLang="ko-KR" sz="1150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/* Remove thread from all threads list, set our status to dying,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and schedule another process.  That process will destroy us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when it calls 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thread_schedule_tail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(). */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intr_disable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();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list_remove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(&amp;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thread_current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()-&gt;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allelem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</a:t>
            </a:r>
            <a:r>
              <a:rPr lang="en-US" altLang="ko-KR" sz="115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thread_current</a:t>
            </a:r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()-&gt;status = THREAD_DYING;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schedule ();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NOT_REACHED ();</a:t>
            </a:r>
          </a:p>
          <a:p>
            <a:pPr lvl="0"/>
            <a:r>
              <a:rPr lang="en-US" altLang="ko-KR" sz="115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  </a:t>
            </a:r>
          </a:p>
        </p:txBody>
      </p:sp>
    </p:spTree>
    <p:extLst>
      <p:ext uri="{BB962C8B-B14F-4D97-AF65-F5344CB8AC3E}">
        <p14:creationId xmlns:p14="http://schemas.microsoft.com/office/powerpoint/2010/main" val="1963781256"/>
      </p:ext>
    </p:extLst>
  </p:cSld>
  <p:clrMapOvr>
    <a:masterClrMapping/>
  </p:clrMapOvr>
  <p:transition>
    <p:zoom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File Manipulation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201299"/>
      </p:ext>
    </p:extLst>
  </p:cSld>
  <p:clrMapOvr>
    <a:masterClrMapping/>
  </p:clrMapOvr>
  <p:transition>
    <p:zoom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직사각형 92"/>
          <p:cNvSpPr/>
          <p:nvPr/>
        </p:nvSpPr>
        <p:spPr>
          <a:xfrm>
            <a:off x="7040814" y="1848838"/>
            <a:ext cx="1800200" cy="658632"/>
          </a:xfrm>
          <a:prstGeom prst="rect">
            <a:avLst/>
          </a:prstGeom>
          <a:noFill/>
          <a:ln w="12700">
            <a:solidFill>
              <a:schemeClr val="accent4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err="1">
              <a:latin typeface="+mj-ea"/>
              <a:ea typeface="+mj-ea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File Descriptor in Unix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523937" y="2132856"/>
            <a:ext cx="1296144" cy="273630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err="1">
              <a:latin typeface="+mj-ea"/>
              <a:ea typeface="+mj-ea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523937" y="3107711"/>
            <a:ext cx="1296144" cy="216024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err="1">
              <a:latin typeface="+mj-ea"/>
              <a:ea typeface="+mj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720639" y="3059255"/>
            <a:ext cx="1368152" cy="369332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0 : STDIN</a:t>
            </a:r>
            <a:endParaRPr lang="ko-KR" altLang="en-US" sz="160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720639" y="3428587"/>
            <a:ext cx="1368152" cy="369332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1 : STDOUT</a:t>
            </a:r>
            <a:endParaRPr lang="ko-KR" altLang="en-US" sz="160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720639" y="3797701"/>
            <a:ext cx="1368152" cy="369332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2 : STDERR</a:t>
            </a:r>
            <a:endParaRPr lang="ko-KR" altLang="en-US" sz="160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720639" y="4167033"/>
            <a:ext cx="1368152" cy="369332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3 : File</a:t>
            </a:r>
            <a:endParaRPr lang="ko-KR" altLang="en-US" sz="160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720639" y="4536365"/>
            <a:ext cx="1368152" cy="369332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4 : File</a:t>
            </a:r>
            <a:endParaRPr lang="ko-KR" altLang="en-US" sz="160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720334" y="4909193"/>
            <a:ext cx="1368152" cy="1310804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ctr"/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ctr"/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60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68153" y="2474480"/>
            <a:ext cx="1872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File Descriptor</a:t>
            </a:r>
          </a:p>
          <a:p>
            <a:pPr algn="ctr"/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Table</a:t>
            </a:r>
            <a:endParaRPr lang="ko-KR" altLang="en-US" sz="16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4318" y="1570552"/>
            <a:ext cx="22478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Process Descriptor</a:t>
            </a:r>
          </a:p>
          <a:p>
            <a:pPr algn="ctr"/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Table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내용 개체 틀 226"/>
          <p:cNvSpPr>
            <a:spLocks noGrp="1"/>
          </p:cNvSpPr>
          <p:nvPr>
            <p:ph idx="1"/>
          </p:nvPr>
        </p:nvSpPr>
        <p:spPr>
          <a:xfrm>
            <a:off x="214313" y="780766"/>
            <a:ext cx="8786812" cy="582649"/>
          </a:xfrm>
        </p:spPr>
        <p:txBody>
          <a:bodyPr/>
          <a:lstStyle/>
          <a:p>
            <a:r>
              <a:rPr lang="en-US" altLang="ko-KR" sz="1800" dirty="0"/>
              <a:t>Access to File by using File Descriptor</a:t>
            </a:r>
          </a:p>
          <a:p>
            <a:endParaRPr lang="ko-KR" altLang="en-US" sz="1800" dirty="0"/>
          </a:p>
        </p:txBody>
      </p:sp>
      <p:sp>
        <p:nvSpPr>
          <p:cNvPr id="27" name="타원 26"/>
          <p:cNvSpPr/>
          <p:nvPr/>
        </p:nvSpPr>
        <p:spPr>
          <a:xfrm>
            <a:off x="5060441" y="1772816"/>
            <a:ext cx="1695460" cy="864096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Keyboard File Object</a:t>
            </a:r>
            <a:endParaRPr lang="ko-KR" altLang="en-US" sz="1600" err="1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9" name="직선 화살표 연결선 28"/>
          <p:cNvCxnSpPr>
            <a:stCxn id="9" idx="3"/>
            <a:endCxn id="27" idx="3"/>
          </p:cNvCxnSpPr>
          <p:nvPr/>
        </p:nvCxnSpPr>
        <p:spPr>
          <a:xfrm flipV="1">
            <a:off x="4088791" y="2510368"/>
            <a:ext cx="1219944" cy="73355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화살표 연결선 30"/>
          <p:cNvCxnSpPr>
            <a:endCxn id="9" idx="1"/>
          </p:cNvCxnSpPr>
          <p:nvPr/>
        </p:nvCxnSpPr>
        <p:spPr>
          <a:xfrm>
            <a:off x="1820081" y="3243921"/>
            <a:ext cx="90055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화살표 연결선 32"/>
          <p:cNvCxnSpPr>
            <a:stCxn id="10" idx="3"/>
            <a:endCxn id="43" idx="2"/>
          </p:cNvCxnSpPr>
          <p:nvPr/>
        </p:nvCxnSpPr>
        <p:spPr>
          <a:xfrm flipV="1">
            <a:off x="4088791" y="3379288"/>
            <a:ext cx="1082934" cy="2339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/>
          <p:cNvCxnSpPr>
            <a:stCxn id="11" idx="3"/>
            <a:endCxn id="44" idx="2"/>
          </p:cNvCxnSpPr>
          <p:nvPr/>
        </p:nvCxnSpPr>
        <p:spPr>
          <a:xfrm>
            <a:off x="4088791" y="3982367"/>
            <a:ext cx="1170514" cy="55399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>
            <a:stCxn id="12" idx="3"/>
            <a:endCxn id="45" idx="1"/>
          </p:cNvCxnSpPr>
          <p:nvPr/>
        </p:nvCxnSpPr>
        <p:spPr>
          <a:xfrm>
            <a:off x="4088791" y="4351699"/>
            <a:ext cx="1466076" cy="111699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타원 42"/>
          <p:cNvSpPr/>
          <p:nvPr/>
        </p:nvSpPr>
        <p:spPr>
          <a:xfrm>
            <a:off x="5171725" y="2947240"/>
            <a:ext cx="1695460" cy="864096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Monitor</a:t>
            </a:r>
          </a:p>
          <a:p>
            <a:pPr algn="ctr"/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File Object</a:t>
            </a:r>
            <a:endParaRPr lang="ko-KR" altLang="en-US" sz="160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타원 43"/>
          <p:cNvSpPr/>
          <p:nvPr/>
        </p:nvSpPr>
        <p:spPr>
          <a:xfrm>
            <a:off x="5259305" y="4104317"/>
            <a:ext cx="1695460" cy="864096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Monitor</a:t>
            </a:r>
          </a:p>
          <a:p>
            <a:pPr algn="ctr"/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File Object</a:t>
            </a:r>
            <a:endParaRPr lang="ko-KR" altLang="en-US" sz="160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타원 44"/>
          <p:cNvSpPr/>
          <p:nvPr/>
        </p:nvSpPr>
        <p:spPr>
          <a:xfrm>
            <a:off x="5306573" y="5342149"/>
            <a:ext cx="1695460" cy="864096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I/O</a:t>
            </a:r>
          </a:p>
          <a:p>
            <a:pPr algn="ctr"/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File Object</a:t>
            </a:r>
            <a:endParaRPr lang="ko-KR" altLang="en-US" sz="1600" err="1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120" name="그룹 119"/>
          <p:cNvGrpSpPr/>
          <p:nvPr/>
        </p:nvGrpSpPr>
        <p:grpSpPr>
          <a:xfrm>
            <a:off x="7112822" y="2031605"/>
            <a:ext cx="539556" cy="354546"/>
            <a:chOff x="7201664" y="4078396"/>
            <a:chExt cx="862220" cy="531819"/>
          </a:xfrm>
          <a:solidFill>
            <a:schemeClr val="accent4"/>
          </a:solidFill>
        </p:grpSpPr>
        <p:sp>
          <p:nvSpPr>
            <p:cNvPr id="67" name="직사각형 66"/>
            <p:cNvSpPr/>
            <p:nvPr/>
          </p:nvSpPr>
          <p:spPr>
            <a:xfrm>
              <a:off x="7201664" y="4078396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68" name="직사각형 67"/>
            <p:cNvSpPr/>
            <p:nvPr/>
          </p:nvSpPr>
          <p:spPr>
            <a:xfrm>
              <a:off x="7201664" y="4255669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69" name="직사각형 68"/>
            <p:cNvSpPr/>
            <p:nvPr/>
          </p:nvSpPr>
          <p:spPr>
            <a:xfrm>
              <a:off x="7201664" y="4432942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71" name="직사각형 70"/>
            <p:cNvSpPr/>
            <p:nvPr/>
          </p:nvSpPr>
          <p:spPr>
            <a:xfrm>
              <a:off x="7416316" y="4078396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72" name="직사각형 71"/>
            <p:cNvSpPr/>
            <p:nvPr/>
          </p:nvSpPr>
          <p:spPr>
            <a:xfrm>
              <a:off x="7416316" y="4255669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73" name="직사각형 72"/>
            <p:cNvSpPr/>
            <p:nvPr/>
          </p:nvSpPr>
          <p:spPr>
            <a:xfrm>
              <a:off x="7416316" y="4432942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75" name="직사각형 74"/>
            <p:cNvSpPr/>
            <p:nvPr/>
          </p:nvSpPr>
          <p:spPr>
            <a:xfrm>
              <a:off x="7633208" y="4078396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76" name="직사각형 75"/>
            <p:cNvSpPr/>
            <p:nvPr/>
          </p:nvSpPr>
          <p:spPr>
            <a:xfrm>
              <a:off x="7633208" y="4255669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77" name="직사각형 76"/>
            <p:cNvSpPr/>
            <p:nvPr/>
          </p:nvSpPr>
          <p:spPr>
            <a:xfrm>
              <a:off x="7633208" y="4432942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79" name="직사각형 78"/>
            <p:cNvSpPr/>
            <p:nvPr/>
          </p:nvSpPr>
          <p:spPr>
            <a:xfrm>
              <a:off x="7847860" y="4078396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80" name="직사각형 79"/>
            <p:cNvSpPr/>
            <p:nvPr/>
          </p:nvSpPr>
          <p:spPr>
            <a:xfrm>
              <a:off x="7847860" y="4255669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81" name="직사각형 80"/>
            <p:cNvSpPr/>
            <p:nvPr/>
          </p:nvSpPr>
          <p:spPr>
            <a:xfrm>
              <a:off x="7847860" y="4432942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</p:grpSp>
      <p:grpSp>
        <p:nvGrpSpPr>
          <p:cNvPr id="121" name="그룹 120"/>
          <p:cNvGrpSpPr/>
          <p:nvPr/>
        </p:nvGrpSpPr>
        <p:grpSpPr>
          <a:xfrm>
            <a:off x="7652378" y="2031605"/>
            <a:ext cx="539556" cy="354546"/>
            <a:chOff x="7201664" y="4078396"/>
            <a:chExt cx="862220" cy="531819"/>
          </a:xfrm>
          <a:solidFill>
            <a:schemeClr val="accent4"/>
          </a:solidFill>
        </p:grpSpPr>
        <p:sp>
          <p:nvSpPr>
            <p:cNvPr id="122" name="직사각형 121"/>
            <p:cNvSpPr/>
            <p:nvPr/>
          </p:nvSpPr>
          <p:spPr>
            <a:xfrm>
              <a:off x="7201664" y="4078396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123" name="직사각형 122"/>
            <p:cNvSpPr/>
            <p:nvPr/>
          </p:nvSpPr>
          <p:spPr>
            <a:xfrm>
              <a:off x="7201664" y="4255669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124" name="직사각형 123"/>
            <p:cNvSpPr/>
            <p:nvPr/>
          </p:nvSpPr>
          <p:spPr>
            <a:xfrm>
              <a:off x="7201664" y="4432942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125" name="직사각형 124"/>
            <p:cNvSpPr/>
            <p:nvPr/>
          </p:nvSpPr>
          <p:spPr>
            <a:xfrm>
              <a:off x="7416316" y="4078396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126" name="직사각형 125"/>
            <p:cNvSpPr/>
            <p:nvPr/>
          </p:nvSpPr>
          <p:spPr>
            <a:xfrm>
              <a:off x="7416316" y="4255669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127" name="직사각형 126"/>
            <p:cNvSpPr/>
            <p:nvPr/>
          </p:nvSpPr>
          <p:spPr>
            <a:xfrm>
              <a:off x="7416316" y="4432942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128" name="직사각형 127"/>
            <p:cNvSpPr/>
            <p:nvPr/>
          </p:nvSpPr>
          <p:spPr>
            <a:xfrm>
              <a:off x="7633208" y="4078396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129" name="직사각형 128"/>
            <p:cNvSpPr/>
            <p:nvPr/>
          </p:nvSpPr>
          <p:spPr>
            <a:xfrm>
              <a:off x="7633208" y="4255669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130" name="직사각형 129"/>
            <p:cNvSpPr/>
            <p:nvPr/>
          </p:nvSpPr>
          <p:spPr>
            <a:xfrm>
              <a:off x="7633208" y="4432942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131" name="직사각형 130"/>
            <p:cNvSpPr/>
            <p:nvPr/>
          </p:nvSpPr>
          <p:spPr>
            <a:xfrm>
              <a:off x="7847860" y="4078396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132" name="직사각형 131"/>
            <p:cNvSpPr/>
            <p:nvPr/>
          </p:nvSpPr>
          <p:spPr>
            <a:xfrm>
              <a:off x="7847860" y="4255669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133" name="직사각형 132"/>
            <p:cNvSpPr/>
            <p:nvPr/>
          </p:nvSpPr>
          <p:spPr>
            <a:xfrm>
              <a:off x="7847860" y="4432942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</p:grpSp>
      <p:grpSp>
        <p:nvGrpSpPr>
          <p:cNvPr id="134" name="그룹 133"/>
          <p:cNvGrpSpPr/>
          <p:nvPr/>
        </p:nvGrpSpPr>
        <p:grpSpPr>
          <a:xfrm>
            <a:off x="8313858" y="2031605"/>
            <a:ext cx="405232" cy="354546"/>
            <a:chOff x="7201664" y="4078396"/>
            <a:chExt cx="647568" cy="531819"/>
          </a:xfrm>
          <a:solidFill>
            <a:schemeClr val="accent4"/>
          </a:solidFill>
        </p:grpSpPr>
        <p:sp>
          <p:nvSpPr>
            <p:cNvPr id="135" name="직사각형 134"/>
            <p:cNvSpPr/>
            <p:nvPr/>
          </p:nvSpPr>
          <p:spPr>
            <a:xfrm>
              <a:off x="7201664" y="4078396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136" name="직사각형 135"/>
            <p:cNvSpPr/>
            <p:nvPr/>
          </p:nvSpPr>
          <p:spPr>
            <a:xfrm>
              <a:off x="7201664" y="4255669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137" name="직사각형 136"/>
            <p:cNvSpPr/>
            <p:nvPr/>
          </p:nvSpPr>
          <p:spPr>
            <a:xfrm>
              <a:off x="7201664" y="4432942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138" name="직사각형 137"/>
            <p:cNvSpPr/>
            <p:nvPr/>
          </p:nvSpPr>
          <p:spPr>
            <a:xfrm>
              <a:off x="7416316" y="4078396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139" name="직사각형 138"/>
            <p:cNvSpPr/>
            <p:nvPr/>
          </p:nvSpPr>
          <p:spPr>
            <a:xfrm>
              <a:off x="7416316" y="4255669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140" name="직사각형 139"/>
            <p:cNvSpPr/>
            <p:nvPr/>
          </p:nvSpPr>
          <p:spPr>
            <a:xfrm>
              <a:off x="7416316" y="4432942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141" name="직사각형 140"/>
            <p:cNvSpPr/>
            <p:nvPr/>
          </p:nvSpPr>
          <p:spPr>
            <a:xfrm>
              <a:off x="7633208" y="4078396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142" name="직사각형 141"/>
            <p:cNvSpPr/>
            <p:nvPr/>
          </p:nvSpPr>
          <p:spPr>
            <a:xfrm>
              <a:off x="7633208" y="4255669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  <p:sp>
          <p:nvSpPr>
            <p:cNvPr id="143" name="직사각형 142"/>
            <p:cNvSpPr/>
            <p:nvPr/>
          </p:nvSpPr>
          <p:spPr>
            <a:xfrm>
              <a:off x="7633208" y="4432942"/>
              <a:ext cx="216024" cy="177273"/>
            </a:xfrm>
            <a:prstGeom prst="rect">
              <a:avLst/>
            </a:prstGeom>
            <a:grpFill/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err="1">
                <a:latin typeface="+mj-ea"/>
                <a:ea typeface="+mj-ea"/>
              </a:endParaRPr>
            </a:p>
          </p:txBody>
        </p:sp>
      </p:grpSp>
      <p:sp>
        <p:nvSpPr>
          <p:cNvPr id="147" name="TextBox 146"/>
          <p:cNvSpPr txBox="1"/>
          <p:nvPr/>
        </p:nvSpPr>
        <p:spPr>
          <a:xfrm>
            <a:off x="7004657" y="2514382"/>
            <a:ext cx="1872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keyboard</a:t>
            </a:r>
            <a:endParaRPr lang="ko-KR" altLang="en-US" sz="16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7171576" y="3297154"/>
            <a:ext cx="1471086" cy="850461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err="1">
              <a:latin typeface="+mj-ea"/>
              <a:ea typeface="+mj-ea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7257529" y="3401509"/>
            <a:ext cx="1299179" cy="641669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err="1">
              <a:latin typeface="+mj-ea"/>
              <a:ea typeface="+mj-ea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7551421" y="4147616"/>
            <a:ext cx="809606" cy="128550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err="1">
              <a:latin typeface="+mj-ea"/>
              <a:ea typeface="+mj-ea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7423569" y="4276165"/>
            <a:ext cx="1065310" cy="166207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err="1">
              <a:latin typeface="+mj-ea"/>
              <a:ea typeface="+mj-ea"/>
            </a:endParaRPr>
          </a:p>
        </p:txBody>
      </p:sp>
      <p:cxnSp>
        <p:nvCxnSpPr>
          <p:cNvPr id="154" name="직선 연결선 153"/>
          <p:cNvCxnSpPr/>
          <p:nvPr/>
        </p:nvCxnSpPr>
        <p:spPr>
          <a:xfrm flipV="1">
            <a:off x="7289958" y="3477389"/>
            <a:ext cx="202344" cy="108012"/>
          </a:xfrm>
          <a:prstGeom prst="line">
            <a:avLst/>
          </a:prstGeom>
          <a:ln w="12700">
            <a:solidFill>
              <a:schemeClr val="tx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직선 연결선 155"/>
          <p:cNvCxnSpPr/>
          <p:nvPr/>
        </p:nvCxnSpPr>
        <p:spPr>
          <a:xfrm flipV="1">
            <a:off x="7349428" y="3496257"/>
            <a:ext cx="269506" cy="226541"/>
          </a:xfrm>
          <a:prstGeom prst="line">
            <a:avLst/>
          </a:prstGeom>
          <a:ln w="12700">
            <a:solidFill>
              <a:schemeClr val="tx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7019967" y="4458598"/>
            <a:ext cx="1872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Monitor</a:t>
            </a:r>
            <a:endParaRPr lang="ko-KR" altLang="en-US" sz="16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8" name="순서도: 자기 디스크 157"/>
          <p:cNvSpPr/>
          <p:nvPr/>
        </p:nvSpPr>
        <p:spPr>
          <a:xfrm>
            <a:off x="7331273" y="5229200"/>
            <a:ext cx="1237966" cy="938644"/>
          </a:xfrm>
          <a:prstGeom prst="flowChartMagneticDisk">
            <a:avLst/>
          </a:prstGeom>
          <a:solidFill>
            <a:schemeClr val="accent2"/>
          </a:solidFill>
          <a:ln w="1270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err="1">
              <a:latin typeface="+mj-ea"/>
              <a:ea typeface="+mj-ea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7004657" y="6167844"/>
            <a:ext cx="1872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Disk</a:t>
            </a:r>
            <a:endParaRPr lang="ko-KR" altLang="en-US" sz="16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1" name="모서리가 둥근 직사각형 160"/>
          <p:cNvSpPr/>
          <p:nvPr/>
        </p:nvSpPr>
        <p:spPr>
          <a:xfrm>
            <a:off x="2165696" y="2389889"/>
            <a:ext cx="2478312" cy="3999385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err="1">
              <a:latin typeface="+mj-ea"/>
              <a:ea typeface="+mj-ea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2464105" y="2039601"/>
            <a:ext cx="1881495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ko-KR" sz="16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Part to implement</a:t>
            </a:r>
            <a:endParaRPr lang="ko-KR" altLang="en-US" sz="1600" dirty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36954617"/>
      </p:ext>
    </p:extLst>
  </p:cSld>
  <p:clrMapOvr>
    <a:masterClrMapping/>
  </p:clrMapOvr>
  <p:transition>
    <p:zoom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File Descriptor Table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Implement File Descriptor Table.</a:t>
            </a:r>
          </a:p>
          <a:p>
            <a:pPr lvl="1"/>
            <a:r>
              <a:rPr lang="en-US" altLang="ko-KR" sz="1600" dirty="0"/>
              <a:t>Each</a:t>
            </a:r>
            <a:r>
              <a:rPr lang="ko-KR" altLang="en-US" sz="1600" dirty="0"/>
              <a:t> </a:t>
            </a:r>
            <a:r>
              <a:rPr lang="en-US" altLang="ko-KR" sz="1600" dirty="0"/>
              <a:t>process has its own file descriptor table</a:t>
            </a:r>
            <a:r>
              <a:rPr lang="ko-KR" altLang="en-US" sz="1600" dirty="0"/>
              <a:t> </a:t>
            </a:r>
            <a:r>
              <a:rPr lang="en-US" altLang="ko-KR" sz="1600" dirty="0"/>
              <a:t>(Maximum size: 64 entry).</a:t>
            </a:r>
          </a:p>
          <a:p>
            <a:pPr lvl="1"/>
            <a:r>
              <a:rPr lang="en-US" altLang="ko-KR" sz="1600" dirty="0"/>
              <a:t>File descriptor table is an array of pointer to struct file.</a:t>
            </a:r>
          </a:p>
          <a:p>
            <a:pPr lvl="1"/>
            <a:r>
              <a:rPr lang="en-US" altLang="ko-KR" sz="1600" dirty="0"/>
              <a:t>FD is index of the file descriptor table, and it is allocated sequentially.</a:t>
            </a:r>
          </a:p>
          <a:p>
            <a:pPr lvl="2"/>
            <a:r>
              <a:rPr lang="en-US" altLang="ko-KR" sz="1400" dirty="0"/>
              <a:t>FD 0 and 1 are allocated for 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altLang="ko-KR" sz="1400" dirty="0"/>
              <a:t> and </a:t>
            </a:r>
            <a:r>
              <a:rPr lang="en-US" altLang="ko-K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ko-KR" sz="1400" dirty="0"/>
              <a:t> respectively.</a:t>
            </a:r>
            <a:endParaRPr lang="en-US" altLang="ko-KR" sz="1600" dirty="0"/>
          </a:p>
          <a:p>
            <a:pPr lvl="1"/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open()</a:t>
            </a:r>
            <a:r>
              <a:rPr lang="en-US" altLang="ko-KR" sz="1600" dirty="0">
                <a:cs typeface="Courier New" pitchFamily="49" charset="0"/>
              </a:rPr>
              <a:t> </a:t>
            </a:r>
            <a:r>
              <a:rPr lang="en-US" altLang="ko-KR" sz="1600" dirty="0"/>
              <a:t>returns</a:t>
            </a:r>
            <a:r>
              <a:rPr lang="ko-KR" altLang="en-US" sz="1600" dirty="0"/>
              <a:t> </a:t>
            </a:r>
            <a:r>
              <a:rPr lang="en-US" altLang="ko-KR" sz="1600" dirty="0" err="1"/>
              <a:t>fd</a:t>
            </a:r>
            <a:r>
              <a:rPr lang="en-US" altLang="ko-KR" sz="1600" dirty="0"/>
              <a:t>.</a:t>
            </a:r>
          </a:p>
          <a:p>
            <a:pPr lvl="1"/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close()</a:t>
            </a:r>
            <a:r>
              <a:rPr lang="en-US" altLang="ko-KR" sz="1600" dirty="0">
                <a:cs typeface="Courier New" pitchFamily="49" charset="0"/>
              </a:rPr>
              <a:t> set 0 at file descriptor entry at index </a:t>
            </a:r>
            <a:r>
              <a:rPr lang="en-US" altLang="ko-KR" sz="1600" dirty="0" err="1">
                <a:cs typeface="Courier New" pitchFamily="49" charset="0"/>
              </a:rPr>
              <a:t>fd</a:t>
            </a:r>
            <a:r>
              <a:rPr lang="en-US" altLang="ko-KR" sz="1600" dirty="0">
                <a:cs typeface="Courier New" pitchFamily="49" charset="0"/>
              </a:rPr>
              <a:t>.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973091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Pintos VM layout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0" name="원통 9"/>
          <p:cNvSpPr/>
          <p:nvPr/>
        </p:nvSpPr>
        <p:spPr>
          <a:xfrm>
            <a:off x="1861387" y="3714510"/>
            <a:ext cx="1656185" cy="1451496"/>
          </a:xfrm>
          <a:prstGeom prst="can">
            <a:avLst>
              <a:gd name="adj" fmla="val 29297"/>
            </a:avLst>
          </a:prstGeom>
          <a:noFill/>
          <a:ln w="127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077411" y="4263292"/>
            <a:ext cx="1224136" cy="648072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atin typeface="+mj-ea"/>
                <a:ea typeface="+mj-ea"/>
              </a:rPr>
              <a:t>Program file</a:t>
            </a:r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4848696" y="1586605"/>
            <a:ext cx="1983467" cy="456783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>
                <a:latin typeface="맑은 고딕" pitchFamily="50" charset="-127"/>
                <a:ea typeface="맑은 고딕" pitchFamily="50" charset="-127"/>
              </a:rPr>
              <a:t>Stack</a:t>
            </a:r>
            <a:endParaRPr lang="ko-KR" altLang="en-US" sz="1400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4851219" y="2043388"/>
            <a:ext cx="1978423" cy="209012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50" b="1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848697" y="4135705"/>
            <a:ext cx="1983466" cy="456783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>
                <a:latin typeface="맑은 고딕" pitchFamily="50" charset="-127"/>
                <a:ea typeface="맑은 고딕" pitchFamily="50" charset="-127"/>
              </a:rPr>
              <a:t>Uninitialized Data</a:t>
            </a:r>
          </a:p>
          <a:p>
            <a:pPr algn="ctr"/>
            <a:r>
              <a:rPr lang="en-US" altLang="ko-KR" sz="1200" b="1">
                <a:latin typeface="맑은 고딕" pitchFamily="50" charset="-127"/>
                <a:ea typeface="맑은 고딕" pitchFamily="50" charset="-127"/>
              </a:rPr>
              <a:t>(BSS)</a:t>
            </a:r>
            <a:endParaRPr lang="ko-KR" altLang="en-US" sz="1200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4848696" y="4594684"/>
            <a:ext cx="1983467" cy="529344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latin typeface="맑은 고딕" pitchFamily="50" charset="-127"/>
                <a:ea typeface="맑은 고딕" pitchFamily="50" charset="-127"/>
              </a:rPr>
              <a:t>Initialized Data</a:t>
            </a:r>
          </a:p>
          <a:p>
            <a:pPr algn="ctr"/>
            <a:r>
              <a:rPr lang="en-US" altLang="ko-KR" sz="1200" b="1" dirty="0">
                <a:latin typeface="맑은 고딕" pitchFamily="50" charset="-127"/>
                <a:ea typeface="맑은 고딕" pitchFamily="50" charset="-127"/>
              </a:rPr>
              <a:t>(Data)</a:t>
            </a:r>
            <a:endParaRPr lang="ko-KR" altLang="en-US" sz="12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848696" y="5135902"/>
            <a:ext cx="1983467" cy="45678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Text</a:t>
            </a:r>
            <a:endParaRPr lang="ko-KR" altLang="en-US" sz="1400" b="1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23161" y="5975268"/>
            <a:ext cx="2634536" cy="350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latin typeface="맑은 고딕" pitchFamily="50" charset="-127"/>
                <a:ea typeface="맑은 고딕" pitchFamily="50" charset="-127"/>
              </a:rPr>
              <a:t>Process Address Space</a:t>
            </a:r>
            <a:endParaRPr lang="ko-KR" altLang="en-US" sz="14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3" name="직선 연결선 22"/>
          <p:cNvCxnSpPr/>
          <p:nvPr/>
        </p:nvCxnSpPr>
        <p:spPr>
          <a:xfrm flipV="1">
            <a:off x="3301547" y="1566541"/>
            <a:ext cx="1547149" cy="2663487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>
            <a:cxnSpLocks/>
          </p:cNvCxnSpPr>
          <p:nvPr/>
        </p:nvCxnSpPr>
        <p:spPr>
          <a:xfrm>
            <a:off x="3301547" y="4911364"/>
            <a:ext cx="1547149" cy="1018722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204A072-F6E0-4693-B88D-53BD060D8639}"/>
              </a:ext>
            </a:extLst>
          </p:cNvPr>
          <p:cNvSpPr txBox="1"/>
          <p:nvPr/>
        </p:nvSpPr>
        <p:spPr>
          <a:xfrm>
            <a:off x="6811839" y="5384249"/>
            <a:ext cx="19182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0x08048000 (128 Mbyte)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FA73DA0-9722-449D-B6E5-90CD8D86127F}"/>
              </a:ext>
            </a:extLst>
          </p:cNvPr>
          <p:cNvSpPr txBox="1"/>
          <p:nvPr/>
        </p:nvSpPr>
        <p:spPr>
          <a:xfrm>
            <a:off x="6517692" y="1516587"/>
            <a:ext cx="2246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0xc0000000 (3GByte)</a:t>
            </a:r>
            <a:r>
              <a:rPr lang="en-US" altLang="ko-KR" sz="12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:</a:t>
            </a:r>
            <a:r>
              <a:rPr lang="ko-KR" altLang="en-US" sz="12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lang="en-US" altLang="ko-KR" sz="12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PHYS_BASE</a:t>
            </a:r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52385F51-7A1E-409D-8780-FD133424AB65}"/>
              </a:ext>
            </a:extLst>
          </p:cNvPr>
          <p:cNvCxnSpPr>
            <a:stCxn id="15" idx="0"/>
          </p:cNvCxnSpPr>
          <p:nvPr/>
        </p:nvCxnSpPr>
        <p:spPr>
          <a:xfrm flipH="1">
            <a:off x="5840429" y="2043388"/>
            <a:ext cx="2" cy="44950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53C638E9-7143-48F5-A820-5F4658ABA13E}"/>
              </a:ext>
            </a:extLst>
          </p:cNvPr>
          <p:cNvCxnSpPr>
            <a:cxnSpLocks/>
            <a:stCxn id="15" idx="2"/>
          </p:cNvCxnSpPr>
          <p:nvPr/>
        </p:nvCxnSpPr>
        <p:spPr>
          <a:xfrm flipH="1" flipV="1">
            <a:off x="5840429" y="3674323"/>
            <a:ext cx="2" cy="45918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212D9979-7217-40B4-80CD-054A7FF2FC3E}"/>
              </a:ext>
            </a:extLst>
          </p:cNvPr>
          <p:cNvSpPr txBox="1"/>
          <p:nvPr/>
        </p:nvSpPr>
        <p:spPr>
          <a:xfrm>
            <a:off x="5250142" y="3381402"/>
            <a:ext cx="11805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grows upward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CC82F53-5695-4C89-BFA0-DDC936C02DFF}"/>
              </a:ext>
            </a:extLst>
          </p:cNvPr>
          <p:cNvSpPr txBox="1"/>
          <p:nvPr/>
        </p:nvSpPr>
        <p:spPr>
          <a:xfrm>
            <a:off x="5146749" y="2509799"/>
            <a:ext cx="1387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grows downward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F9D9FB9C-8B49-4147-8F6C-47B1D35F9422}"/>
              </a:ext>
            </a:extLst>
          </p:cNvPr>
          <p:cNvSpPr/>
          <p:nvPr/>
        </p:nvSpPr>
        <p:spPr>
          <a:xfrm>
            <a:off x="4848696" y="5592685"/>
            <a:ext cx="1978423" cy="3374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50" b="1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CC6A819A-E746-2345-951E-69CCE3C43A07}"/>
              </a:ext>
            </a:extLst>
          </p:cNvPr>
          <p:cNvSpPr/>
          <p:nvPr/>
        </p:nvSpPr>
        <p:spPr>
          <a:xfrm>
            <a:off x="4855869" y="797896"/>
            <a:ext cx="1978423" cy="78447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50" b="1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" name="직선 연결선[R] 8">
            <a:extLst>
              <a:ext uri="{FF2B5EF4-FFF2-40B4-BE49-F238E27FC236}">
                <a16:creationId xmlns:a16="http://schemas.microsoft.com/office/drawing/2014/main" id="{CD6EF2DB-DA7B-8F4D-9F90-D44165778189}"/>
              </a:ext>
            </a:extLst>
          </p:cNvPr>
          <p:cNvCxnSpPr>
            <a:cxnSpLocks/>
          </p:cNvCxnSpPr>
          <p:nvPr/>
        </p:nvCxnSpPr>
        <p:spPr>
          <a:xfrm>
            <a:off x="3033713" y="1582369"/>
            <a:ext cx="1837903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E834ADB8-932E-BC47-B522-D4D673F04653}"/>
              </a:ext>
            </a:extLst>
          </p:cNvPr>
          <p:cNvSpPr txBox="1"/>
          <p:nvPr/>
        </p:nvSpPr>
        <p:spPr>
          <a:xfrm>
            <a:off x="3301546" y="1586605"/>
            <a:ext cx="9423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User space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ED54B98-6611-AF42-BE57-18BB9BD7AB39}"/>
              </a:ext>
            </a:extLst>
          </p:cNvPr>
          <p:cNvSpPr txBox="1"/>
          <p:nvPr/>
        </p:nvSpPr>
        <p:spPr>
          <a:xfrm>
            <a:off x="3246467" y="1258311"/>
            <a:ext cx="1052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kernel space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1436335"/>
      </p:ext>
    </p:extLst>
  </p:cSld>
  <p:clrMapOvr>
    <a:masterClrMapping/>
  </p:clrMapOvr>
  <p:transition>
    <p:zoom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689802"/>
            <a:ext cx="8786812" cy="5501258"/>
          </a:xfrm>
        </p:spPr>
        <p:txBody>
          <a:bodyPr/>
          <a:lstStyle/>
          <a:p>
            <a:r>
              <a:rPr lang="en-US" altLang="ko-KR" sz="1800" dirty="0"/>
              <a:t>Define FDT as a part of thread structure.</a:t>
            </a:r>
          </a:p>
          <a:p>
            <a:endParaRPr lang="en-US" altLang="ko-KR" sz="18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en-US" altLang="ko-KR" sz="1800" dirty="0"/>
              <a:t>Allocate FDT at kernel memory area, and add the associated pointer to at the thread structure.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Allocate File Descriptor Table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27367" y="960729"/>
            <a:ext cx="2840842" cy="15081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1600" dirty="0" err="1">
                <a:solidFill>
                  <a:srgbClr val="00B050"/>
                </a:solidFill>
              </a:rPr>
              <a:t>struct</a:t>
            </a:r>
            <a:r>
              <a:rPr lang="en-US" altLang="ko-KR" sz="1600" dirty="0">
                <a:solidFill>
                  <a:srgbClr val="00B050"/>
                </a:solidFill>
              </a:rPr>
              <a:t> </a:t>
            </a:r>
            <a:r>
              <a:rPr lang="en-US" altLang="ko-KR" sz="1600" dirty="0"/>
              <a:t>thread {</a:t>
            </a:r>
          </a:p>
          <a:p>
            <a:r>
              <a:rPr lang="en-US" altLang="ko-KR" sz="1000" dirty="0"/>
              <a:t>	…</a:t>
            </a:r>
          </a:p>
          <a:p>
            <a:r>
              <a:rPr lang="en-US" altLang="ko-KR" sz="1600" dirty="0"/>
              <a:t>	</a:t>
            </a:r>
            <a:r>
              <a:rPr lang="en-US" altLang="ko-KR" sz="1600" dirty="0">
                <a:solidFill>
                  <a:srgbClr val="00B050"/>
                </a:solidFill>
              </a:rPr>
              <a:t>struct </a:t>
            </a:r>
            <a:r>
              <a:rPr lang="en-US" altLang="ko-KR" sz="1600" dirty="0"/>
              <a:t>file </a:t>
            </a:r>
            <a:r>
              <a:rPr lang="en-US" altLang="ko-KR" sz="1600" dirty="0" err="1"/>
              <a:t>fdt</a:t>
            </a:r>
            <a:r>
              <a:rPr lang="en-US" altLang="ko-KR" sz="1600" dirty="0"/>
              <a:t>[64];</a:t>
            </a:r>
          </a:p>
          <a:p>
            <a:r>
              <a:rPr lang="en-US" altLang="ko-KR" sz="1600" dirty="0"/>
              <a:t>	</a:t>
            </a:r>
            <a:r>
              <a:rPr lang="en-US" altLang="ko-KR" sz="1600" dirty="0" err="1">
                <a:solidFill>
                  <a:srgbClr val="00B050"/>
                </a:solidFill>
              </a:rPr>
              <a:t>int</a:t>
            </a:r>
            <a:r>
              <a:rPr lang="en-US" altLang="ko-KR" sz="1600" dirty="0"/>
              <a:t> </a:t>
            </a:r>
            <a:r>
              <a:rPr lang="en-US" altLang="ko-KR" sz="1600" dirty="0" err="1"/>
              <a:t>next_fd</a:t>
            </a:r>
            <a:r>
              <a:rPr lang="en-US" altLang="ko-KR" sz="1600" dirty="0"/>
              <a:t>;</a:t>
            </a:r>
          </a:p>
          <a:p>
            <a:r>
              <a:rPr lang="en-US" altLang="ko-KR" sz="1600" dirty="0"/>
              <a:t>	…</a:t>
            </a:r>
          </a:p>
          <a:p>
            <a:r>
              <a:rPr lang="en-US" altLang="ko-KR" sz="1600" dirty="0"/>
              <a:t>};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D5D67C16-87AD-F843-9C9F-860A8B06E975}"/>
              </a:ext>
            </a:extLst>
          </p:cNvPr>
          <p:cNvSpPr/>
          <p:nvPr/>
        </p:nvSpPr>
        <p:spPr>
          <a:xfrm>
            <a:off x="4376200" y="3861048"/>
            <a:ext cx="2515604" cy="199499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sz="1600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56FCA4-009E-9E4F-B3B5-78E71FEC1994}"/>
              </a:ext>
            </a:extLst>
          </p:cNvPr>
          <p:cNvSpPr txBox="1"/>
          <p:nvPr/>
        </p:nvSpPr>
        <p:spPr>
          <a:xfrm>
            <a:off x="993690" y="3371382"/>
            <a:ext cx="2411238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1400" dirty="0" err="1">
                <a:solidFill>
                  <a:srgbClr val="00B050"/>
                </a:solidFill>
              </a:rPr>
              <a:t>struct</a:t>
            </a:r>
            <a:r>
              <a:rPr lang="en-US" altLang="ko-KR" sz="1400" dirty="0">
                <a:solidFill>
                  <a:srgbClr val="00B050"/>
                </a:solidFill>
              </a:rPr>
              <a:t> </a:t>
            </a:r>
            <a:r>
              <a:rPr lang="en-US" altLang="ko-KR" sz="1400" dirty="0"/>
              <a:t>thread {</a:t>
            </a:r>
          </a:p>
          <a:p>
            <a:r>
              <a:rPr lang="en-US" altLang="ko-KR" sz="1400" dirty="0"/>
              <a:t>	…</a:t>
            </a:r>
          </a:p>
          <a:p>
            <a:r>
              <a:rPr lang="en-US" altLang="ko-KR" sz="1400" dirty="0"/>
              <a:t>	</a:t>
            </a:r>
            <a:r>
              <a:rPr lang="en-US" altLang="ko-KR" sz="1400" dirty="0" err="1">
                <a:solidFill>
                  <a:srgbClr val="00B050"/>
                </a:solidFill>
              </a:rPr>
              <a:t>struct</a:t>
            </a:r>
            <a:r>
              <a:rPr lang="en-US" altLang="ko-KR" sz="1400" dirty="0">
                <a:solidFill>
                  <a:srgbClr val="00B050"/>
                </a:solidFill>
              </a:rPr>
              <a:t> </a:t>
            </a:r>
            <a:r>
              <a:rPr lang="en-US" altLang="ko-KR" sz="1400" dirty="0"/>
              <a:t>file **</a:t>
            </a:r>
            <a:r>
              <a:rPr lang="en-US" altLang="ko-KR" sz="1400" dirty="0" err="1"/>
              <a:t>fdt</a:t>
            </a:r>
            <a:r>
              <a:rPr lang="en-US" altLang="ko-KR" sz="1400" dirty="0"/>
              <a:t>;</a:t>
            </a:r>
          </a:p>
          <a:p>
            <a:r>
              <a:rPr lang="en-US" altLang="ko-KR" sz="1400" dirty="0"/>
              <a:t>	</a:t>
            </a:r>
            <a:r>
              <a:rPr lang="en-US" altLang="ko-KR" sz="1400" dirty="0" err="1">
                <a:solidFill>
                  <a:srgbClr val="00B050"/>
                </a:solidFill>
              </a:rPr>
              <a:t>int</a:t>
            </a:r>
            <a:r>
              <a:rPr lang="en-US" altLang="ko-KR" sz="1400" dirty="0"/>
              <a:t> </a:t>
            </a:r>
            <a:r>
              <a:rPr lang="en-US" altLang="ko-KR" sz="1400" dirty="0" err="1"/>
              <a:t>next_fd</a:t>
            </a:r>
            <a:r>
              <a:rPr lang="en-US" altLang="ko-KR" sz="1400" dirty="0"/>
              <a:t>;</a:t>
            </a:r>
          </a:p>
          <a:p>
            <a:r>
              <a:rPr lang="en-US" altLang="ko-KR" sz="1400" dirty="0"/>
              <a:t>	…</a:t>
            </a:r>
          </a:p>
          <a:p>
            <a:r>
              <a:rPr lang="en-US" altLang="ko-KR" sz="1400" dirty="0"/>
              <a:t>};</a:t>
            </a:r>
            <a:endParaRPr lang="en-US" altLang="ko-KR" sz="1600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A8330B95-4E9F-2B4F-AAD6-3F49AFDAF8E8}"/>
              </a:ext>
            </a:extLst>
          </p:cNvPr>
          <p:cNvSpPr/>
          <p:nvPr/>
        </p:nvSpPr>
        <p:spPr>
          <a:xfrm>
            <a:off x="4376200" y="4235012"/>
            <a:ext cx="2515604" cy="126277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6147F005-F5CE-F948-B512-4E6DF0656CAB}"/>
              </a:ext>
            </a:extLst>
          </p:cNvPr>
          <p:cNvSpPr/>
          <p:nvPr/>
        </p:nvSpPr>
        <p:spPr>
          <a:xfrm>
            <a:off x="4376200" y="4660133"/>
            <a:ext cx="2515604" cy="336686"/>
          </a:xfrm>
          <a:prstGeom prst="rect">
            <a:avLst/>
          </a:prstGeom>
          <a:solidFill>
            <a:schemeClr val="tx2"/>
          </a:solidFill>
          <a:ln w="635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A’s File Descriptor Table</a:t>
            </a:r>
            <a:endParaRPr lang="ko-KR" altLang="en-US" sz="16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6B8C84-A38F-3841-9421-A1026478C9CF}"/>
              </a:ext>
            </a:extLst>
          </p:cNvPr>
          <p:cNvSpPr txBox="1"/>
          <p:nvPr/>
        </p:nvSpPr>
        <p:spPr>
          <a:xfrm>
            <a:off x="956850" y="4952345"/>
            <a:ext cx="2411238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1400" dirty="0" err="1">
                <a:solidFill>
                  <a:srgbClr val="00B050"/>
                </a:solidFill>
              </a:rPr>
              <a:t>struct</a:t>
            </a:r>
            <a:r>
              <a:rPr lang="en-US" altLang="ko-KR" sz="1400" dirty="0">
                <a:solidFill>
                  <a:srgbClr val="00B050"/>
                </a:solidFill>
              </a:rPr>
              <a:t> </a:t>
            </a:r>
            <a:r>
              <a:rPr lang="en-US" altLang="ko-KR" sz="1400" dirty="0"/>
              <a:t>thread {</a:t>
            </a:r>
          </a:p>
          <a:p>
            <a:r>
              <a:rPr lang="en-US" altLang="ko-KR" sz="1400" dirty="0"/>
              <a:t>	…</a:t>
            </a:r>
          </a:p>
          <a:p>
            <a:r>
              <a:rPr lang="en-US" altLang="ko-KR" sz="1400" dirty="0"/>
              <a:t>	</a:t>
            </a:r>
            <a:r>
              <a:rPr lang="en-US" altLang="ko-KR" sz="1400" dirty="0" err="1">
                <a:solidFill>
                  <a:srgbClr val="00B050"/>
                </a:solidFill>
              </a:rPr>
              <a:t>struct</a:t>
            </a:r>
            <a:r>
              <a:rPr lang="en-US" altLang="ko-KR" sz="1400" dirty="0">
                <a:solidFill>
                  <a:srgbClr val="00B050"/>
                </a:solidFill>
              </a:rPr>
              <a:t> </a:t>
            </a:r>
            <a:r>
              <a:rPr lang="en-US" altLang="ko-KR" sz="1400" dirty="0"/>
              <a:t>file **</a:t>
            </a:r>
            <a:r>
              <a:rPr lang="en-US" altLang="ko-KR" sz="1400" dirty="0" err="1"/>
              <a:t>fdt</a:t>
            </a:r>
            <a:r>
              <a:rPr lang="en-US" altLang="ko-KR" sz="1400" dirty="0"/>
              <a:t>;</a:t>
            </a:r>
          </a:p>
          <a:p>
            <a:r>
              <a:rPr lang="en-US" altLang="ko-KR" sz="1400" dirty="0">
                <a:solidFill>
                  <a:srgbClr val="00B050"/>
                </a:solidFill>
              </a:rPr>
              <a:t>	</a:t>
            </a:r>
            <a:r>
              <a:rPr lang="en-US" altLang="ko-KR" sz="1400" dirty="0" err="1">
                <a:solidFill>
                  <a:srgbClr val="00B050"/>
                </a:solidFill>
              </a:rPr>
              <a:t>int</a:t>
            </a:r>
            <a:r>
              <a:rPr lang="en-US" altLang="ko-KR" sz="1400" dirty="0"/>
              <a:t> </a:t>
            </a:r>
            <a:r>
              <a:rPr lang="en-US" altLang="ko-KR" sz="1400" dirty="0" err="1"/>
              <a:t>next_fd</a:t>
            </a:r>
            <a:r>
              <a:rPr lang="en-US" altLang="ko-KR" sz="1400" dirty="0"/>
              <a:t>;</a:t>
            </a:r>
          </a:p>
          <a:p>
            <a:r>
              <a:rPr lang="en-US" altLang="ko-KR" sz="1400" dirty="0"/>
              <a:t>	…</a:t>
            </a:r>
          </a:p>
          <a:p>
            <a:r>
              <a:rPr lang="en-US" altLang="ko-KR" sz="1400" dirty="0"/>
              <a:t>};</a:t>
            </a:r>
            <a:endParaRPr lang="en-US" altLang="ko-KR" sz="1600" dirty="0"/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72FE6EA1-E1C7-A143-A18A-744866CC43C4}"/>
              </a:ext>
            </a:extLst>
          </p:cNvPr>
          <p:cNvCxnSpPr/>
          <p:nvPr/>
        </p:nvCxnSpPr>
        <p:spPr>
          <a:xfrm>
            <a:off x="7035820" y="4235012"/>
            <a:ext cx="0" cy="128222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7B7F86E-0A29-E648-A1DE-60F49538F5A5}"/>
              </a:ext>
            </a:extLst>
          </p:cNvPr>
          <p:cNvSpPr txBox="1"/>
          <p:nvPr/>
        </p:nvSpPr>
        <p:spPr>
          <a:xfrm>
            <a:off x="7027324" y="4376371"/>
            <a:ext cx="1949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Kernel Memory Pool</a:t>
            </a:r>
            <a:endParaRPr lang="ko-KR" altLang="en-US" sz="1400" b="1" dirty="0">
              <a:solidFill>
                <a:schemeClr val="tx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E714D047-ECB1-3F4F-ABEE-8AE1120A496C}"/>
              </a:ext>
            </a:extLst>
          </p:cNvPr>
          <p:cNvSpPr/>
          <p:nvPr/>
        </p:nvSpPr>
        <p:spPr>
          <a:xfrm>
            <a:off x="4376200" y="4996819"/>
            <a:ext cx="2515604" cy="336686"/>
          </a:xfrm>
          <a:prstGeom prst="rect">
            <a:avLst/>
          </a:prstGeom>
          <a:solidFill>
            <a:schemeClr val="tx2"/>
          </a:solidFill>
          <a:ln w="635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B’s File Descriptor Table</a:t>
            </a:r>
            <a:endParaRPr lang="ko-KR" altLang="en-US" sz="16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17" name="꺾인 연결선 31">
            <a:extLst>
              <a:ext uri="{FF2B5EF4-FFF2-40B4-BE49-F238E27FC236}">
                <a16:creationId xmlns:a16="http://schemas.microsoft.com/office/drawing/2014/main" id="{68209CC1-F2E2-4A4C-962F-754A67E909CF}"/>
              </a:ext>
            </a:extLst>
          </p:cNvPr>
          <p:cNvCxnSpPr>
            <a:cxnSpLocks/>
            <a:stCxn id="9" idx="3"/>
            <a:endCxn id="11" idx="1"/>
          </p:cNvCxnSpPr>
          <p:nvPr/>
        </p:nvCxnSpPr>
        <p:spPr>
          <a:xfrm>
            <a:off x="3404928" y="4063880"/>
            <a:ext cx="971272" cy="764596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꺾인 연결선 34">
            <a:extLst>
              <a:ext uri="{FF2B5EF4-FFF2-40B4-BE49-F238E27FC236}">
                <a16:creationId xmlns:a16="http://schemas.microsoft.com/office/drawing/2014/main" id="{37F18FA4-924C-9D48-B2D1-F6F16A7D91EB}"/>
              </a:ext>
            </a:extLst>
          </p:cNvPr>
          <p:cNvCxnSpPr>
            <a:cxnSpLocks/>
            <a:stCxn id="12" idx="3"/>
            <a:endCxn id="16" idx="1"/>
          </p:cNvCxnSpPr>
          <p:nvPr/>
        </p:nvCxnSpPr>
        <p:spPr>
          <a:xfrm flipV="1">
            <a:off x="3368088" y="5165162"/>
            <a:ext cx="1008112" cy="479681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E9AFED34-81B5-7140-BCB4-C3CDB3D62E7E}"/>
              </a:ext>
            </a:extLst>
          </p:cNvPr>
          <p:cNvSpPr txBox="1"/>
          <p:nvPr/>
        </p:nvSpPr>
        <p:spPr>
          <a:xfrm>
            <a:off x="7136842" y="2080921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Thread A</a:t>
            </a:r>
            <a:endParaRPr lang="ko-KR" altLang="en-US" sz="16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50AD9E-2754-B54C-98CF-C8C6BFDA75D9}"/>
              </a:ext>
            </a:extLst>
          </p:cNvPr>
          <p:cNvSpPr txBox="1"/>
          <p:nvPr/>
        </p:nvSpPr>
        <p:spPr>
          <a:xfrm>
            <a:off x="2236370" y="6001754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Thread B</a:t>
            </a:r>
            <a:endParaRPr lang="ko-KR" altLang="en-US" sz="16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7F552C6-2453-8F43-BBBF-848AB3B2A5D6}"/>
              </a:ext>
            </a:extLst>
          </p:cNvPr>
          <p:cNvSpPr txBox="1"/>
          <p:nvPr/>
        </p:nvSpPr>
        <p:spPr>
          <a:xfrm>
            <a:off x="2266879" y="4478876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Thread A</a:t>
            </a:r>
            <a:endParaRPr lang="ko-KR" altLang="en-US" sz="16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79593302"/>
      </p:ext>
    </p:extLst>
  </p:cSld>
  <p:clrMapOvr>
    <a:masterClrMapping/>
  </p:clrMapOvr>
  <p:transition>
    <p:zoom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File Descriptor Table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771009"/>
            <a:ext cx="8786812" cy="5501258"/>
          </a:xfrm>
        </p:spPr>
        <p:txBody>
          <a:bodyPr/>
          <a:lstStyle/>
          <a:p>
            <a:r>
              <a:rPr lang="en-US" altLang="ko-KR" sz="1800" dirty="0"/>
              <a:t>When the thread is created,</a:t>
            </a:r>
          </a:p>
          <a:p>
            <a:pPr lvl="1"/>
            <a:r>
              <a:rPr lang="en-US" altLang="ko-KR" sz="1400" dirty="0"/>
              <a:t>Allocate File Descriptor table.</a:t>
            </a:r>
          </a:p>
          <a:p>
            <a:pPr lvl="1"/>
            <a:r>
              <a:rPr lang="en-US" altLang="ko-KR" sz="1400" dirty="0"/>
              <a:t>Initialize pointer to file descriptor table.</a:t>
            </a:r>
          </a:p>
          <a:p>
            <a:pPr lvl="1"/>
            <a:r>
              <a:rPr lang="en-US" altLang="ko-KR" sz="1400" dirty="0"/>
              <a:t>Reserve fd0, fd1 for</a:t>
            </a:r>
            <a:r>
              <a:rPr lang="ko-KR" altLang="en-US" sz="1400" dirty="0"/>
              <a:t> </a:t>
            </a:r>
            <a:r>
              <a:rPr lang="en-US" altLang="ko-KR" sz="1400" dirty="0"/>
              <a:t>stdin</a:t>
            </a:r>
            <a:r>
              <a:rPr lang="ko-KR" altLang="en-US" sz="1400" dirty="0"/>
              <a:t> </a:t>
            </a:r>
            <a:r>
              <a:rPr lang="en-US" altLang="ko-KR" sz="1400" dirty="0"/>
              <a:t>and</a:t>
            </a:r>
            <a:r>
              <a:rPr lang="ko-KR" altLang="en-US" sz="1400" dirty="0"/>
              <a:t> </a:t>
            </a:r>
            <a:r>
              <a:rPr lang="en-US" altLang="ko-KR" sz="1400" dirty="0" err="1"/>
              <a:t>stdout</a:t>
            </a:r>
            <a:r>
              <a:rPr lang="en-US" altLang="ko-KR" sz="1400" dirty="0"/>
              <a:t>.</a:t>
            </a:r>
            <a:endParaRPr lang="en-US" altLang="ko-KR" sz="1600" dirty="0"/>
          </a:p>
          <a:p>
            <a:r>
              <a:rPr lang="en-US" altLang="ko-KR" sz="1800" dirty="0"/>
              <a:t>When thread is terminated,</a:t>
            </a:r>
          </a:p>
          <a:p>
            <a:pPr lvl="1"/>
            <a:r>
              <a:rPr lang="en-US" altLang="ko-KR" sz="1600" dirty="0"/>
              <a:t>Close all files.</a:t>
            </a:r>
          </a:p>
          <a:p>
            <a:pPr lvl="1"/>
            <a:r>
              <a:rPr lang="en-US" altLang="ko-KR" sz="1600" dirty="0"/>
              <a:t>Deallocate the file descriptor table.</a:t>
            </a:r>
          </a:p>
          <a:p>
            <a:r>
              <a:rPr lang="en-US" altLang="ko-KR" sz="1800" dirty="0">
                <a:cs typeface="Courier New" pitchFamily="49" charset="0"/>
              </a:rPr>
              <a:t>Use global lock to avoid race condition on file,</a:t>
            </a:r>
          </a:p>
          <a:p>
            <a:pPr lvl="1"/>
            <a:r>
              <a:rPr lang="en-US" altLang="ko-KR" sz="1600" dirty="0">
                <a:cs typeface="Courier New" pitchFamily="49" charset="0"/>
              </a:rPr>
              <a:t>Define a global lock on </a:t>
            </a:r>
            <a:r>
              <a:rPr lang="en-US" altLang="ko-KR" sz="1600" dirty="0" err="1">
                <a:cs typeface="Courier New" pitchFamily="49" charset="0"/>
              </a:rPr>
              <a:t>syscall.h</a:t>
            </a:r>
            <a:r>
              <a:rPr lang="en-US" altLang="ko-KR" sz="1600" dirty="0">
                <a:cs typeface="Courier New" pitchFamily="49" charset="0"/>
              </a:rPr>
              <a:t> (</a:t>
            </a:r>
            <a:r>
              <a:rPr lang="en-US" altLang="ko-KR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lock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filesys_lock</a:t>
            </a:r>
            <a:r>
              <a:rPr lang="en-US" altLang="ko-KR" sz="1600" dirty="0">
                <a:cs typeface="Courier New" pitchFamily="49" charset="0"/>
              </a:rPr>
              <a:t>).</a:t>
            </a:r>
          </a:p>
          <a:p>
            <a:pPr lvl="1"/>
            <a:r>
              <a:rPr lang="en-US" altLang="ko-KR" sz="1600" dirty="0">
                <a:cs typeface="Courier New" pitchFamily="49" charset="0"/>
              </a:rPr>
              <a:t>Initialize the lock</a:t>
            </a:r>
            <a:r>
              <a:rPr lang="ko-KR" altLang="en-US" sz="1600" dirty="0">
                <a:cs typeface="Courier New" panose="02070309020205020404" pitchFamily="49" charset="0"/>
              </a:rPr>
              <a:t> </a:t>
            </a:r>
            <a:r>
              <a:rPr lang="en-US" altLang="ko-KR" sz="1600" dirty="0">
                <a:cs typeface="Courier New" panose="02070309020205020404" pitchFamily="49" charset="0"/>
              </a:rPr>
              <a:t>on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syscall_init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ko-KR" altLang="en-US" sz="1600" dirty="0">
                <a:cs typeface="Courier New" pitchFamily="49" charset="0"/>
              </a:rPr>
              <a:t> </a:t>
            </a:r>
            <a:r>
              <a:rPr lang="en-US" altLang="ko-KR" sz="1600" dirty="0">
                <a:cs typeface="Courier New" pitchFamily="49" charset="0"/>
              </a:rPr>
              <a:t>(Use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lock_init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sz="1600" dirty="0">
                <a:cs typeface="Courier New" pitchFamily="49" charset="0"/>
              </a:rPr>
              <a:t>).</a:t>
            </a:r>
          </a:p>
          <a:p>
            <a:pPr lvl="1"/>
            <a:r>
              <a:rPr lang="en-US" altLang="ko-KR" sz="1600" dirty="0">
                <a:cs typeface="Courier New" pitchFamily="49" charset="0"/>
              </a:rPr>
              <a:t>Protect filesystem related code by global lock.</a:t>
            </a:r>
          </a:p>
          <a:p>
            <a:pPr lvl="1"/>
            <a:endParaRPr lang="en-US" altLang="ko-KR" dirty="0"/>
          </a:p>
          <a:p>
            <a:endParaRPr lang="en-US" altLang="ko-KR" sz="1600" b="1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2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343186"/>
      </p:ext>
    </p:extLst>
  </p:cSld>
  <p:clrMapOvr>
    <a:masterClrMapping/>
  </p:clrMapOvr>
  <p:transition>
    <p:zoom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Modify </a:t>
            </a:r>
            <a:r>
              <a:rPr lang="en-US" altLang="ko-KR" dirty="0" err="1"/>
              <a:t>page_fault</a:t>
            </a:r>
            <a:r>
              <a:rPr lang="en-US" altLang="ko-KR" dirty="0"/>
              <a:t>() for test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Some tests check whether your kernel handles the bad process properly.</a:t>
            </a:r>
          </a:p>
          <a:p>
            <a:r>
              <a:rPr lang="en-US" altLang="ko-KR" sz="1800" dirty="0"/>
              <a:t>Pintos needs to kill the process and print the thread name and the exit status -1 when page fault occurs. </a:t>
            </a:r>
          </a:p>
          <a:p>
            <a:r>
              <a:rPr lang="en-US" altLang="ko-KR" sz="1800" dirty="0"/>
              <a:t>We have to modify </a:t>
            </a:r>
            <a:r>
              <a:rPr lang="en-US" altLang="ko-K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page_fault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sz="1800" dirty="0"/>
              <a:t> to satisfy test’s requirements.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116056" y="3322727"/>
            <a:ext cx="6465872" cy="255454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static void 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page_fault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intr_frame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*f) </a:t>
            </a:r>
          </a:p>
          <a:p>
            <a:pPr lvl="0"/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</a:t>
            </a:r>
          </a:p>
          <a:p>
            <a:pPr lvl="0"/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...</a:t>
            </a:r>
          </a:p>
          <a:p>
            <a:pPr lvl="0"/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not_present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(f-&gt;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error_code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&amp; PF_P) == 0;</a:t>
            </a:r>
          </a:p>
          <a:p>
            <a:pPr lvl="0"/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write = (f-&gt;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error_code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&amp; PF_W) != 0;</a:t>
            </a:r>
          </a:p>
          <a:p>
            <a:pPr lvl="0"/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user = (f-&gt;</a:t>
            </a:r>
            <a:r>
              <a:rPr lang="en-US" altLang="ko-KR" sz="16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error_code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&amp; PF_U) != 0;</a:t>
            </a:r>
          </a:p>
          <a:p>
            <a:pPr lvl="0"/>
            <a:endParaRPr lang="en-US" altLang="ko-KR" sz="1600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 lvl="0"/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/* Call exit(-1) */</a:t>
            </a:r>
          </a:p>
          <a:p>
            <a:pPr lvl="0"/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...</a:t>
            </a:r>
          </a:p>
          <a:p>
            <a:pPr lvl="0"/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43608" y="2984173"/>
            <a:ext cx="6336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userprog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exception.c</a:t>
            </a:r>
            <a:endParaRPr lang="ko-KR" altLang="en-US" sz="160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86250126"/>
      </p:ext>
    </p:extLst>
  </p:cSld>
  <p:clrMapOvr>
    <a:masterClrMapping/>
  </p:clrMapOvr>
  <p:transition>
    <p:zoom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Add system calls: File related system calls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56685"/>
            <a:ext cx="8786812" cy="5501258"/>
          </a:xfrm>
        </p:spPr>
        <p:txBody>
          <a:bodyPr/>
          <a:lstStyle/>
          <a:p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create(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const char 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*file,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unsigned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>
                <a:latin typeface="Courier New" pitchFamily="49" charset="0"/>
                <a:cs typeface="Courier New" pitchFamily="49" charset="0"/>
              </a:rPr>
              <a:t>initial_size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Create file which have size of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initial_size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Use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bool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>
                <a:latin typeface="Courier New" pitchFamily="49" charset="0"/>
                <a:cs typeface="Courier New" pitchFamily="49" charset="0"/>
              </a:rPr>
              <a:t>filesys_create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const char 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*name,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off_t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>
                <a:latin typeface="Courier New" pitchFamily="49" charset="0"/>
                <a:cs typeface="Courier New" pitchFamily="49" charset="0"/>
              </a:rPr>
              <a:t>initial_size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).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Return true if it is succeeded or false if it is not.</a:t>
            </a:r>
          </a:p>
          <a:p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remove(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const char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*file)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Remove file whose name is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file.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Use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bool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>
                <a:latin typeface="Courier New" pitchFamily="49" charset="0"/>
                <a:cs typeface="Courier New" pitchFamily="49" charset="0"/>
              </a:rPr>
              <a:t>filesys_remove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const char 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*name).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Return true if it is succeeded or false if it is not.</a:t>
            </a:r>
          </a:p>
          <a:p>
            <a:pPr lvl="1"/>
            <a:r>
              <a:rPr lang="en-US" altLang="ko-KR" sz="1600" dirty="0">
                <a:cs typeface="Courier New" pitchFamily="49" charset="0"/>
              </a:rPr>
              <a:t>File is removed regardless of whether it is open or closed.</a:t>
            </a:r>
            <a:endParaRPr lang="ko-KR" altLang="en-US" sz="1600" dirty="0"/>
          </a:p>
          <a:p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open(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const char 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*file)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Open the file corresponds to path in</a:t>
            </a:r>
            <a:r>
              <a:rPr lang="en-US" altLang="ko-KR" sz="1400" dirty="0">
                <a:latin typeface="Helvetica" pitchFamily="2" charset="0"/>
                <a:cs typeface="Courier New" pitchFamily="49" charset="0"/>
              </a:rPr>
              <a:t> “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  <a:r>
              <a:rPr lang="en-US" altLang="ko-KR" sz="1400" dirty="0">
                <a:latin typeface="Helvetica" pitchFamily="2" charset="0"/>
                <a:cs typeface="Courier New" pitchFamily="49" charset="0"/>
              </a:rPr>
              <a:t>”.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Return its </a:t>
            </a:r>
            <a:r>
              <a:rPr lang="en-US" altLang="ko-KR" sz="1400" dirty="0" err="1">
                <a:cs typeface="Courier New" pitchFamily="49" charset="0"/>
              </a:rPr>
              <a:t>fd</a:t>
            </a:r>
            <a:r>
              <a:rPr lang="en-US" altLang="ko-KR" sz="1400" dirty="0">
                <a:cs typeface="Courier New" pitchFamily="49" charset="0"/>
              </a:rPr>
              <a:t>.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Use</a:t>
            </a:r>
            <a:r>
              <a:rPr lang="en-US" altLang="ko-KR" sz="1400" dirty="0">
                <a:latin typeface="Helvetica" pitchFamily="2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file *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filesys_open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char 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*name).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923593"/>
      </p:ext>
    </p:extLst>
  </p:cSld>
  <p:clrMapOvr>
    <a:masterClrMapping/>
  </p:clrMapOvr>
  <p:transition>
    <p:zoom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Add system calls: File related system calls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66402"/>
            <a:ext cx="8786812" cy="5501258"/>
          </a:xfrm>
        </p:spPr>
        <p:txBody>
          <a:bodyPr/>
          <a:lstStyle/>
          <a:p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>
                <a:latin typeface="Courier New" pitchFamily="49" charset="0"/>
                <a:cs typeface="Courier New" pitchFamily="49" charset="0"/>
              </a:rPr>
              <a:t>filesize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Return the size, in bytes, of the file open as</a:t>
            </a:r>
            <a:r>
              <a:rPr lang="en-US" altLang="ko-KR" sz="1400" dirty="0">
                <a:latin typeface="Helvetica" pitchFamily="2" charset="0"/>
                <a:ea typeface="HeadLineA" pitchFamily="2" charset="-127"/>
                <a:cs typeface="Courier New" pitchFamily="49" charset="0"/>
              </a:rPr>
              <a:t>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Use</a:t>
            </a:r>
            <a:r>
              <a:rPr lang="en-US" altLang="ko-KR" sz="1400" dirty="0">
                <a:latin typeface="Courier New" panose="02070309020205020404" pitchFamily="49" charset="0"/>
                <a:ea typeface="HeadLineA" pitchFamily="2" charset="-127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ea typeface="HeadLineA" pitchFamily="2" charset="-127"/>
                <a:cs typeface="Courier New" panose="02070309020205020404" pitchFamily="49" charset="0"/>
              </a:rPr>
              <a:t>off_t</a:t>
            </a:r>
            <a:r>
              <a:rPr lang="en-US" altLang="ko-KR" sz="1400" dirty="0">
                <a:latin typeface="Courier New" panose="02070309020205020404" pitchFamily="49" charset="0"/>
                <a:ea typeface="HeadLineA" pitchFamily="2" charset="-127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ea typeface="HeadLineA" pitchFamily="2" charset="-127"/>
                <a:cs typeface="Courier New" panose="02070309020205020404" pitchFamily="49" charset="0"/>
              </a:rPr>
              <a:t>file_length</a:t>
            </a:r>
            <a:r>
              <a:rPr lang="en-US" altLang="ko-KR" sz="1400" dirty="0">
                <a:latin typeface="Courier New" panose="02070309020205020404" pitchFamily="49" charset="0"/>
                <a:ea typeface="HeadLineA" pitchFamily="2" charset="-127"/>
                <a:cs typeface="Courier New" panose="02070309020205020404" pitchFamily="49" charset="0"/>
              </a:rPr>
              <a:t>(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ea typeface="HeadLineA" pitchFamily="2" charset="-127"/>
                <a:cs typeface="Courier New" panose="02070309020205020404" pitchFamily="49" charset="0"/>
              </a:rPr>
              <a:t>struct</a:t>
            </a:r>
            <a:r>
              <a:rPr lang="en-US" altLang="ko-KR" sz="1400" dirty="0">
                <a:latin typeface="Courier New" panose="02070309020205020404" pitchFamily="49" charset="0"/>
                <a:ea typeface="HeadLineA" pitchFamily="2" charset="-127"/>
                <a:cs typeface="Courier New" panose="02070309020205020404" pitchFamily="49" charset="0"/>
              </a:rPr>
              <a:t> file *file).</a:t>
            </a:r>
          </a:p>
          <a:p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read(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*buffer,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unsigned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size)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Read</a:t>
            </a:r>
            <a:r>
              <a:rPr lang="en-US" altLang="ko-KR" sz="1400" dirty="0">
                <a:latin typeface="Helvetica" pitchFamily="2" charset="0"/>
                <a:cs typeface="Courier New" pitchFamily="49" charset="0"/>
              </a:rPr>
              <a:t>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altLang="ko-KR" sz="1400" dirty="0">
                <a:latin typeface="Helvetica" pitchFamily="2" charset="0"/>
                <a:cs typeface="Courier New" pitchFamily="49" charset="0"/>
              </a:rPr>
              <a:t> </a:t>
            </a:r>
            <a:r>
              <a:rPr lang="en-US" altLang="ko-KR" sz="1400" dirty="0">
                <a:cs typeface="Courier New" pitchFamily="49" charset="0"/>
              </a:rPr>
              <a:t>bytes from the file open as</a:t>
            </a:r>
            <a:r>
              <a:rPr lang="en-US" altLang="ko-KR" sz="1400" dirty="0">
                <a:latin typeface="Helvetica" pitchFamily="2" charset="0"/>
                <a:cs typeface="Courier New" pitchFamily="49" charset="0"/>
              </a:rPr>
              <a:t>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altLang="ko-KR" sz="1400" dirty="0">
                <a:latin typeface="Helvetica" pitchFamily="2" charset="0"/>
                <a:cs typeface="Courier New" pitchFamily="49" charset="0"/>
              </a:rPr>
              <a:t> </a:t>
            </a:r>
            <a:r>
              <a:rPr lang="en-US" altLang="ko-KR" sz="1400" dirty="0">
                <a:cs typeface="Courier New" pitchFamily="49" charset="0"/>
              </a:rPr>
              <a:t>into</a:t>
            </a:r>
            <a:r>
              <a:rPr lang="en-US" altLang="ko-KR" sz="1400" dirty="0">
                <a:latin typeface="Helvetica" pitchFamily="2" charset="0"/>
                <a:cs typeface="Courier New" pitchFamily="49" charset="0"/>
              </a:rPr>
              <a:t>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buffer.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Return the number of bytes actually read (0 at end of file), or -1 if fails.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If </a:t>
            </a:r>
            <a:r>
              <a:rPr lang="en-US" altLang="ko-KR" sz="1400" dirty="0" err="1">
                <a:cs typeface="Courier New" pitchFamily="49" charset="0"/>
              </a:rPr>
              <a:t>fd</a:t>
            </a:r>
            <a:r>
              <a:rPr lang="en-US" altLang="ko-KR" sz="1400" dirty="0">
                <a:cs typeface="Courier New" pitchFamily="49" charset="0"/>
              </a:rPr>
              <a:t> is 0, it reads from keyboard using</a:t>
            </a:r>
            <a:r>
              <a:rPr lang="en-US" altLang="ko-KR" sz="1400" dirty="0">
                <a:latin typeface="Helvetica" pitchFamily="2" charset="0"/>
                <a:cs typeface="Courier New" pitchFamily="49" charset="0"/>
              </a:rPr>
              <a:t>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input_getc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altLang="ko-KR" sz="1400" dirty="0">
                <a:cs typeface="Courier New" pitchFamily="49" charset="0"/>
              </a:rPr>
              <a:t>otherwise reads from file using</a:t>
            </a:r>
            <a:r>
              <a:rPr lang="en-US" altLang="ko-KR" sz="1400" dirty="0">
                <a:latin typeface="Helvetica" pitchFamily="2" charset="0"/>
                <a:cs typeface="Courier New" pitchFamily="49" charset="0"/>
              </a:rPr>
              <a:t>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file_read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altLang="ko-KR" sz="1400" dirty="0">
                <a:cs typeface="Courier New" pitchFamily="49" charset="0"/>
              </a:rPr>
              <a:t>function.</a:t>
            </a:r>
          </a:p>
          <a:p>
            <a:pPr lvl="2"/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uint8_t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input_getc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off_t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file_read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file *file,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*buffer, 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off_t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size)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879770"/>
      </p:ext>
    </p:extLst>
  </p:cSld>
  <p:clrMapOvr>
    <a:masterClrMapping/>
  </p:clrMapOvr>
  <p:transition>
    <p:zoom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Add system calls: File related system calls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764704"/>
            <a:ext cx="8786812" cy="5501258"/>
          </a:xfrm>
        </p:spPr>
        <p:txBody>
          <a:bodyPr/>
          <a:lstStyle/>
          <a:p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write(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const void 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*buffer,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unsigned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size)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Writes 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altLang="ko-KR" sz="1400" dirty="0">
                <a:cs typeface="Courier New" pitchFamily="49" charset="0"/>
              </a:rPr>
              <a:t> bytes from 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r>
              <a:rPr lang="en-US" altLang="ko-KR" sz="1400" dirty="0">
                <a:cs typeface="Courier New" pitchFamily="49" charset="0"/>
              </a:rPr>
              <a:t> to the open file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Returns the number of bytes actually written.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If </a:t>
            </a:r>
            <a:r>
              <a:rPr lang="en-US" altLang="ko-KR" sz="1400" dirty="0" err="1">
                <a:cs typeface="Courier New" pitchFamily="49" charset="0"/>
              </a:rPr>
              <a:t>fd</a:t>
            </a:r>
            <a:r>
              <a:rPr lang="en-US" altLang="ko-KR" sz="1400" dirty="0">
                <a:cs typeface="Courier New" pitchFamily="49" charset="0"/>
              </a:rPr>
              <a:t> is 1, it writes to the console using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putbuf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(),</a:t>
            </a:r>
            <a:r>
              <a:rPr lang="en-US" altLang="ko-KR" sz="1400" dirty="0">
                <a:cs typeface="Courier New" pitchFamily="49" charset="0"/>
              </a:rPr>
              <a:t> otherwise write to the file using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file_write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sz="1400" dirty="0">
                <a:cs typeface="Courier New" pitchFamily="49" charset="0"/>
              </a:rPr>
              <a:t> function.</a:t>
            </a:r>
          </a:p>
          <a:p>
            <a:pPr lvl="2"/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putbuf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char 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*buffer, 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n)</a:t>
            </a:r>
          </a:p>
          <a:p>
            <a:pPr lvl="2"/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off_t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file_write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file *file,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void 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*buffer, 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off_t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size)</a:t>
            </a:r>
          </a:p>
          <a:p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seek(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unsigned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position)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Changes the next byte to be read or written in open file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altLang="ko-KR" sz="1400" dirty="0">
                <a:cs typeface="Courier New" pitchFamily="49" charset="0"/>
              </a:rPr>
              <a:t> to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position.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Use</a:t>
            </a:r>
            <a:r>
              <a:rPr lang="en-US" altLang="ko-KR" sz="1400" dirty="0">
                <a:latin typeface="Helvetica" pitchFamily="2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file_seek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file *file, 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off_t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new_pos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906288"/>
      </p:ext>
    </p:extLst>
  </p:cSld>
  <p:clrMapOvr>
    <a:masterClrMapping/>
  </p:clrMapOvr>
  <p:transition>
    <p:zoom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Add system calls: File related system calls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764704"/>
            <a:ext cx="8786812" cy="5501258"/>
          </a:xfrm>
        </p:spPr>
        <p:txBody>
          <a:bodyPr/>
          <a:lstStyle/>
          <a:p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unsigned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tell(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Return the position of the next byte to be read or written in open file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Use</a:t>
            </a:r>
            <a:r>
              <a:rPr lang="en-US" altLang="ko-KR" sz="1400" dirty="0">
                <a:latin typeface="Helvetica" pitchFamily="2" charset="0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off_t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file_tell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file *file).</a:t>
            </a:r>
          </a:p>
          <a:p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close(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altLang="ko-KR" sz="1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Close file descriptor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lvl="1"/>
            <a:r>
              <a:rPr lang="en-US" altLang="ko-KR" sz="1400" dirty="0">
                <a:cs typeface="Courier New" pitchFamily="49" charset="0"/>
              </a:rPr>
              <a:t>Use</a:t>
            </a:r>
            <a:r>
              <a:rPr lang="en-US" altLang="ko-KR" sz="1400" dirty="0">
                <a:latin typeface="Helvetica" pitchFamily="2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file_close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file *file).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153354"/>
      </p:ext>
    </p:extLst>
  </p:cSld>
  <p:clrMapOvr>
    <a:masterClrMapping/>
  </p:clrMapOvr>
  <p:transition>
    <p:zoom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Denying writes to executable</a:t>
            </a:r>
            <a:endParaRPr lang="ko-KR" alt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>
          <a:xfrm>
            <a:off x="214313" y="764704"/>
            <a:ext cx="8786812" cy="5501258"/>
          </a:xfrm>
        </p:spPr>
        <p:txBody>
          <a:bodyPr/>
          <a:lstStyle/>
          <a:p>
            <a:r>
              <a:rPr lang="en-US" altLang="ko-KR" sz="1800" dirty="0"/>
              <a:t>What if the OS tries to execute the file that is being modified?</a:t>
            </a:r>
          </a:p>
          <a:p>
            <a:r>
              <a:rPr lang="en-US" altLang="ko-KR" sz="1800" dirty="0"/>
              <a:t>Do not allow the file to be modified when it is opened for execution.</a:t>
            </a:r>
          </a:p>
          <a:p>
            <a:r>
              <a:rPr lang="en-US" altLang="ko-KR" sz="1800" dirty="0"/>
              <a:t>Approach</a:t>
            </a:r>
          </a:p>
          <a:p>
            <a:pPr lvl="1"/>
            <a:r>
              <a:rPr lang="en-US" altLang="ko-KR" sz="1600" dirty="0"/>
              <a:t>When the file is loaded for execution, call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file_deny_write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endParaRPr lang="en-US" altLang="ko-KR" sz="1600" dirty="0"/>
          </a:p>
          <a:p>
            <a:pPr lvl="1"/>
            <a:r>
              <a:rPr lang="en-US" altLang="ko-KR" sz="1600" dirty="0"/>
              <a:t>When the file finishes execution, call 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file_allow_write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</a:p>
          <a:p>
            <a:pPr lvl="1"/>
            <a:endParaRPr lang="en-US" altLang="ko-K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static bool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 load 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const char 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altLang="ko-KR" sz="1400" dirty="0" err="1">
                <a:latin typeface="Courier New" pitchFamily="49" charset="0"/>
                <a:cs typeface="Courier New" pitchFamily="49" charset="0"/>
              </a:rPr>
              <a:t>cmdline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 (**</a:t>
            </a:r>
            <a:r>
              <a:rPr lang="en-US" altLang="ko-KR" sz="1400" dirty="0" err="1">
                <a:latin typeface="Courier New" pitchFamily="49" charset="0"/>
                <a:cs typeface="Courier New" pitchFamily="49" charset="0"/>
              </a:rPr>
              <a:t>eip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) 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 **</a:t>
            </a:r>
            <a:r>
              <a:rPr lang="en-US" altLang="ko-KR" sz="1400" dirty="0" err="1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altLang="ko-KR" sz="1400" dirty="0"/>
              <a:t>Call </a:t>
            </a:r>
            <a:r>
              <a:rPr lang="en-US" altLang="ko-KR" sz="1400" dirty="0" err="1">
                <a:latin typeface="Courier New" pitchFamily="49" charset="0"/>
                <a:cs typeface="Courier New" pitchFamily="49" charset="0"/>
              </a:rPr>
              <a:t>file_deny_write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altLang="ko-KR" sz="1400" dirty="0"/>
              <a:t>when program file is opened.</a:t>
            </a:r>
          </a:p>
          <a:p>
            <a:pPr lvl="1"/>
            <a:r>
              <a:rPr lang="en-US" altLang="ko-KR" sz="1400" dirty="0"/>
              <a:t>Add a running file structure to 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thread</a:t>
            </a:r>
            <a:r>
              <a:rPr lang="en-US" altLang="ko-KR" sz="1400" dirty="0"/>
              <a:t> structure.</a:t>
            </a:r>
            <a:endParaRPr lang="ko-KR" altLang="en-US" sz="1400" dirty="0"/>
          </a:p>
          <a:p>
            <a:pPr marL="0" indent="0">
              <a:buNone/>
            </a:pP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void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>
                <a:latin typeface="Courier New" pitchFamily="49" charset="0"/>
                <a:cs typeface="Courier New" pitchFamily="49" charset="0"/>
              </a:rPr>
              <a:t>process_exit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altLang="ko-KR" sz="1400" dirty="0"/>
              <a:t>Modify current process to close the running file.</a:t>
            </a:r>
            <a:endParaRPr lang="en-US" altLang="ko-KR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47E3FA-BC9E-4846-8E67-19B9742EC934}" type="slidenum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pPr/>
              <a:t>67</a:t>
            </a:fld>
            <a:endParaRPr lang="ko-KR" altLang="en-US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751455"/>
      </p:ext>
    </p:extLst>
  </p:cSld>
  <p:clrMapOvr>
    <a:masterClrMapping/>
  </p:clrMapOvr>
  <p:transition>
    <p:zoom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Result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Check the result of all tests.</a:t>
            </a:r>
          </a:p>
          <a:p>
            <a:pPr lvl="1"/>
            <a:r>
              <a:rPr lang="en-US" altLang="ko-KR" dirty="0"/>
              <a:t>Path: pintos/</a:t>
            </a:r>
            <a:r>
              <a:rPr lang="en-US" altLang="ko-KR" dirty="0" err="1"/>
              <a:t>src</a:t>
            </a:r>
            <a:r>
              <a:rPr lang="en-US" altLang="ko-KR" dirty="0"/>
              <a:t>/</a:t>
            </a:r>
            <a:r>
              <a:rPr lang="en-US" altLang="ko-KR" dirty="0" err="1"/>
              <a:t>userprog</a:t>
            </a:r>
            <a:endParaRPr lang="en-US" altLang="ko-KR" dirty="0"/>
          </a:p>
          <a:p>
            <a:pPr marL="457200" lvl="1" indent="0">
              <a:buNone/>
            </a:pPr>
            <a:r>
              <a:rPr lang="en-US" altLang="ko-KR" dirty="0">
                <a:latin typeface="Courier New" pitchFamily="49" charset="0"/>
                <a:cs typeface="Courier New" pitchFamily="49" charset="0"/>
              </a:rPr>
              <a:t>$make grade</a:t>
            </a:r>
            <a:endParaRPr lang="ko-KR" altLang="en-US" sz="2000" dirty="0">
              <a:latin typeface="Courier New" pitchFamily="49" charset="0"/>
              <a:cs typeface="Courier New" pitchFamily="49" charset="0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348880"/>
            <a:ext cx="603885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9010136"/>
      </p:ext>
    </p:extLst>
  </p:cSld>
  <p:clrMapOvr>
    <a:masterClrMapping/>
  </p:clrMapOvr>
  <p:transition>
    <p:zoom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031933" y="1628800"/>
            <a:ext cx="2184390" cy="265293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 err="1">
                <a:solidFill>
                  <a:srgbClr val="4F81BD">
                    <a:lumMod val="50000"/>
                  </a:srgbClr>
                </a:solidFill>
                <a:latin typeface="맑은 고딕" pitchFamily="50" charset="-127"/>
                <a:ea typeface="맑은 고딕" pitchFamily="50" charset="-127"/>
              </a:rPr>
              <a:t>int</a:t>
            </a:r>
            <a:r>
              <a:rPr lang="en-US" altLang="ko-KR" sz="12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 main ()</a:t>
            </a:r>
            <a:endParaRPr lang="ko-KR" altLang="en-US" sz="1200" b="1" dirty="0" err="1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" name="직선 화살표 연결선 8"/>
          <p:cNvCxnSpPr>
            <a:stCxn id="7" idx="2"/>
            <a:endCxn id="23" idx="0"/>
          </p:cNvCxnSpPr>
          <p:nvPr/>
        </p:nvCxnSpPr>
        <p:spPr>
          <a:xfrm>
            <a:off x="3124128" y="1894093"/>
            <a:ext cx="1" cy="1989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>
            <a:stCxn id="26" idx="2"/>
            <a:endCxn id="33" idx="0"/>
          </p:cNvCxnSpPr>
          <p:nvPr/>
        </p:nvCxnSpPr>
        <p:spPr>
          <a:xfrm>
            <a:off x="3124128" y="3618495"/>
            <a:ext cx="0" cy="21721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25"/>
          <p:cNvSpPr txBox="1"/>
          <p:nvPr/>
        </p:nvSpPr>
        <p:spPr>
          <a:xfrm>
            <a:off x="6052378" y="2185607"/>
            <a:ext cx="427723" cy="240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1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YES</a:t>
            </a:r>
            <a:endParaRPr lang="ko-KR" altLang="en-US" sz="11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TextBox 26"/>
          <p:cNvSpPr txBox="1"/>
          <p:nvPr/>
        </p:nvSpPr>
        <p:spPr>
          <a:xfrm>
            <a:off x="6843612" y="1653135"/>
            <a:ext cx="383014" cy="2409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1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NO</a:t>
            </a:r>
            <a:endParaRPr lang="ko-KR" altLang="en-US" sz="11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6" name="직선 화살표 연결선 15"/>
          <p:cNvCxnSpPr>
            <a:stCxn id="33" idx="2"/>
            <a:endCxn id="142" idx="0"/>
          </p:cNvCxnSpPr>
          <p:nvPr/>
        </p:nvCxnSpPr>
        <p:spPr>
          <a:xfrm>
            <a:off x="3124128" y="4100972"/>
            <a:ext cx="0" cy="2652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직사각형 22"/>
          <p:cNvSpPr/>
          <p:nvPr/>
        </p:nvSpPr>
        <p:spPr>
          <a:xfrm>
            <a:off x="2032633" y="2093062"/>
            <a:ext cx="2182991" cy="265293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rgbClr val="4F81BD">
                    <a:lumMod val="50000"/>
                  </a:srgbClr>
                </a:solidFill>
                <a:latin typeface="맑은 고딕" pitchFamily="50" charset="-127"/>
                <a:ea typeface="맑은 고딕" pitchFamily="50" charset="-127"/>
              </a:rPr>
              <a:t>static void</a:t>
            </a:r>
            <a:r>
              <a:rPr lang="ko-KR" altLang="en-US" sz="1200" b="1" dirty="0">
                <a:solidFill>
                  <a:srgbClr val="4F81BD">
                    <a:lumMod val="50000"/>
                  </a:srgb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b="1" dirty="0" err="1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run_action</a:t>
            </a:r>
            <a:r>
              <a:rPr lang="en-US" altLang="ko-KR" sz="12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()</a:t>
            </a:r>
            <a:endParaRPr lang="ko-KR" altLang="en-US" sz="1200" b="1" dirty="0" err="1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2031933" y="3353232"/>
            <a:ext cx="2184390" cy="265263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rgbClr val="4F81BD">
                    <a:lumMod val="50000"/>
                  </a:srgbClr>
                </a:solidFill>
                <a:latin typeface="맑은 고딕" pitchFamily="50" charset="-127"/>
                <a:ea typeface="맑은 고딕" pitchFamily="50" charset="-127"/>
              </a:rPr>
              <a:t>static void</a:t>
            </a:r>
            <a:r>
              <a:rPr lang="en-US" altLang="ko-KR" sz="12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b="1" dirty="0" err="1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run_task</a:t>
            </a:r>
            <a:r>
              <a:rPr lang="en-US" altLang="ko-KR" sz="12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()</a:t>
            </a:r>
            <a:endParaRPr lang="ko-KR" altLang="en-US" sz="1200" b="1" dirty="0" err="1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9" name="직선 화살표 연결선 28"/>
          <p:cNvCxnSpPr>
            <a:stCxn id="23" idx="2"/>
            <a:endCxn id="132" idx="0"/>
          </p:cNvCxnSpPr>
          <p:nvPr/>
        </p:nvCxnSpPr>
        <p:spPr>
          <a:xfrm flipH="1">
            <a:off x="3124128" y="2358355"/>
            <a:ext cx="1" cy="2207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직사각형 32"/>
          <p:cNvSpPr/>
          <p:nvPr/>
        </p:nvSpPr>
        <p:spPr>
          <a:xfrm>
            <a:off x="2031933" y="3835708"/>
            <a:ext cx="2184390" cy="265263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 err="1">
                <a:solidFill>
                  <a:srgbClr val="4F81BD">
                    <a:lumMod val="50000"/>
                  </a:srgbClr>
                </a:solidFill>
                <a:latin typeface="맑은 고딕" pitchFamily="50" charset="-127"/>
                <a:ea typeface="맑은 고딕" pitchFamily="50" charset="-127"/>
              </a:rPr>
              <a:t>tid_t</a:t>
            </a:r>
            <a:r>
              <a:rPr lang="en-US" altLang="ko-KR" sz="1200" b="1" dirty="0">
                <a:solidFill>
                  <a:srgbClr val="4F81BD">
                    <a:lumMod val="50000"/>
                  </a:srgb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b="1" dirty="0" err="1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process_execute</a:t>
            </a:r>
            <a:r>
              <a:rPr lang="en-US" altLang="ko-KR" sz="12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()</a:t>
            </a:r>
            <a:endParaRPr lang="ko-KR" altLang="en-US" sz="1200" b="1" dirty="0" err="1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2031933" y="4873586"/>
            <a:ext cx="2184390" cy="265263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 err="1">
                <a:solidFill>
                  <a:srgbClr val="4F81BD">
                    <a:lumMod val="50000"/>
                  </a:srgbClr>
                </a:solidFill>
                <a:latin typeface="맑은 고딕" pitchFamily="50" charset="-127"/>
                <a:ea typeface="맑은 고딕" pitchFamily="50" charset="-127"/>
              </a:rPr>
              <a:t>int</a:t>
            </a:r>
            <a:r>
              <a:rPr lang="en-US" altLang="ko-KR" sz="1200" b="1" dirty="0">
                <a:solidFill>
                  <a:srgbClr val="4F81BD">
                    <a:lumMod val="50000"/>
                  </a:srgb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b="1" dirty="0" err="1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process_wait</a:t>
            </a:r>
            <a:r>
              <a:rPr lang="en-US" altLang="ko-KR" sz="12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()</a:t>
            </a:r>
            <a:endParaRPr lang="ko-KR" altLang="en-US" sz="1200" b="1" dirty="0" err="1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323783" y="4437112"/>
            <a:ext cx="1375860" cy="431053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User Program</a:t>
            </a:r>
          </a:p>
          <a:p>
            <a:pPr algn="ctr"/>
            <a:r>
              <a:rPr lang="en-US" altLang="ko-KR" sz="1200" b="1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Execution</a:t>
            </a:r>
            <a:endParaRPr lang="ko-KR" altLang="en-US" sz="1200" b="1" dirty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7296623" y="3584697"/>
            <a:ext cx="1375860" cy="431053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rgbClr val="1F497D">
                    <a:lumMod val="50000"/>
                  </a:srgbClr>
                </a:solidFill>
                <a:latin typeface="맑은 고딕" pitchFamily="50" charset="-127"/>
                <a:ea typeface="맑은 고딕" pitchFamily="50" charset="-127"/>
              </a:rPr>
              <a:t>void</a:t>
            </a:r>
          </a:p>
          <a:p>
            <a:pPr algn="ctr"/>
            <a:r>
              <a:rPr lang="en-US" altLang="ko-KR" sz="1200" b="1" dirty="0" err="1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thread_exit</a:t>
            </a:r>
            <a:r>
              <a:rPr lang="en-US" altLang="ko-KR" sz="12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()</a:t>
            </a:r>
            <a:endParaRPr lang="ko-KR" altLang="en-US" sz="1200" b="1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411316" y="2646422"/>
            <a:ext cx="1375860" cy="431053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Test Program</a:t>
            </a:r>
          </a:p>
          <a:p>
            <a:pPr algn="ctr"/>
            <a:r>
              <a:rPr lang="en-US" altLang="ko-KR" sz="1200" b="1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Execution</a:t>
            </a:r>
            <a:endParaRPr lang="ko-KR" altLang="en-US" sz="1200" b="1" dirty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1" name="직선 화살표 연결선 70"/>
          <p:cNvCxnSpPr/>
          <p:nvPr/>
        </p:nvCxnSpPr>
        <p:spPr>
          <a:xfrm>
            <a:off x="2924675" y="2858864"/>
            <a:ext cx="398906" cy="61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직선 화살표 연결선 72"/>
          <p:cNvCxnSpPr>
            <a:stCxn id="74" idx="2"/>
            <a:endCxn id="26" idx="0"/>
          </p:cNvCxnSpPr>
          <p:nvPr/>
        </p:nvCxnSpPr>
        <p:spPr>
          <a:xfrm>
            <a:off x="3124127" y="3169811"/>
            <a:ext cx="1" cy="1834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TextBox 25"/>
          <p:cNvSpPr txBox="1"/>
          <p:nvPr/>
        </p:nvSpPr>
        <p:spPr>
          <a:xfrm>
            <a:off x="2888996" y="2962328"/>
            <a:ext cx="470263" cy="240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1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YES</a:t>
            </a:r>
            <a:endParaRPr lang="ko-KR" altLang="en-US" sz="11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2" name="TextBox 26"/>
          <p:cNvSpPr txBox="1"/>
          <p:nvPr/>
        </p:nvSpPr>
        <p:spPr>
          <a:xfrm>
            <a:off x="2932621" y="2579073"/>
            <a:ext cx="383014" cy="2409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1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NO</a:t>
            </a:r>
            <a:endParaRPr lang="ko-KR" altLang="en-US" sz="11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AutoShape 4"/>
          <p:cNvSpPr>
            <a:spLocks noChangeArrowheads="1"/>
          </p:cNvSpPr>
          <p:nvPr/>
        </p:nvSpPr>
        <p:spPr bwMode="auto">
          <a:xfrm>
            <a:off x="1976982" y="3775448"/>
            <a:ext cx="2294291" cy="373632"/>
          </a:xfrm>
          <a:prstGeom prst="roundRect">
            <a:avLst>
              <a:gd name="adj" fmla="val 5931"/>
            </a:avLst>
          </a:prstGeom>
          <a:noFill/>
          <a:ln w="25400">
            <a:solidFill>
              <a:srgbClr val="C0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4922944" y="2492896"/>
            <a:ext cx="2181600" cy="266400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rgbClr val="4F81BD">
                    <a:lumMod val="50000"/>
                  </a:srgbClr>
                </a:solidFill>
                <a:latin typeface="맑은 고딕" pitchFamily="50" charset="-127"/>
                <a:ea typeface="맑은 고딕" pitchFamily="50" charset="-127"/>
              </a:rPr>
              <a:t>static void </a:t>
            </a:r>
            <a:r>
              <a:rPr lang="en-US" altLang="ko-KR" sz="1200" b="1" dirty="0" err="1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start_process</a:t>
            </a:r>
            <a:r>
              <a:rPr lang="en-US" altLang="ko-KR" sz="12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()</a:t>
            </a:r>
            <a:endParaRPr lang="ko-KR" altLang="en-US" sz="1200" b="1" dirty="0" err="1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9" name="다이아몬드 58"/>
          <p:cNvSpPr/>
          <p:nvPr/>
        </p:nvSpPr>
        <p:spPr>
          <a:xfrm>
            <a:off x="5208391" y="1598724"/>
            <a:ext cx="1602582" cy="590738"/>
          </a:xfrm>
          <a:prstGeom prst="diamond">
            <a:avLst/>
          </a:prstGeom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Scheduled?</a:t>
            </a:r>
            <a:endParaRPr lang="ko-KR" altLang="en-US" sz="1200" b="1" dirty="0" err="1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4" name="다이아몬드 73"/>
          <p:cNvSpPr/>
          <p:nvPr/>
        </p:nvSpPr>
        <p:spPr>
          <a:xfrm>
            <a:off x="2264232" y="2579073"/>
            <a:ext cx="1719790" cy="590738"/>
          </a:xfrm>
          <a:prstGeom prst="diamond">
            <a:avLst/>
          </a:prstGeom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Is user program?</a:t>
            </a:r>
            <a:endParaRPr lang="ko-KR" altLang="en-US" sz="1200" b="1" dirty="0" err="1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1" name="다이아몬드 110"/>
          <p:cNvSpPr/>
          <p:nvPr/>
        </p:nvSpPr>
        <p:spPr>
          <a:xfrm>
            <a:off x="5212453" y="3499597"/>
            <a:ext cx="1602582" cy="590738"/>
          </a:xfrm>
          <a:prstGeom prst="diamond">
            <a:avLst/>
          </a:prstGeom>
          <a:ln w="12700"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Success?</a:t>
            </a:r>
            <a:endParaRPr lang="ko-KR" altLang="en-US" sz="1200" b="1" dirty="0" err="1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7296623" y="1678566"/>
            <a:ext cx="1223123" cy="431053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Finish Pintos</a:t>
            </a:r>
            <a:endParaRPr lang="ko-KR" altLang="en-US" sz="1200" b="1" dirty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4" name="TextBox 25"/>
          <p:cNvSpPr txBox="1"/>
          <p:nvPr/>
        </p:nvSpPr>
        <p:spPr>
          <a:xfrm>
            <a:off x="6052378" y="4113105"/>
            <a:ext cx="427723" cy="240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1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YES</a:t>
            </a:r>
            <a:endParaRPr lang="ko-KR" altLang="en-US" sz="11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5" name="TextBox 26"/>
          <p:cNvSpPr txBox="1"/>
          <p:nvPr/>
        </p:nvSpPr>
        <p:spPr>
          <a:xfrm>
            <a:off x="6843612" y="3548083"/>
            <a:ext cx="383014" cy="2409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1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NO</a:t>
            </a:r>
            <a:endParaRPr lang="ko-KR" altLang="en-US" sz="11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2031933" y="4366195"/>
            <a:ext cx="2184390" cy="265263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 err="1">
                <a:solidFill>
                  <a:srgbClr val="4F81BD">
                    <a:lumMod val="50000"/>
                  </a:srgbClr>
                </a:solidFill>
                <a:latin typeface="맑은 고딕" pitchFamily="50" charset="-127"/>
                <a:ea typeface="맑은 고딕" pitchFamily="50" charset="-127"/>
              </a:rPr>
              <a:t>tid_t</a:t>
            </a:r>
            <a:r>
              <a:rPr lang="en-US" altLang="ko-KR" sz="1200" b="1" dirty="0">
                <a:solidFill>
                  <a:srgbClr val="4F81BD">
                    <a:lumMod val="50000"/>
                  </a:srgb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b="1" dirty="0" err="1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thread_create</a:t>
            </a:r>
            <a:r>
              <a:rPr lang="en-US" altLang="ko-KR" sz="12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()</a:t>
            </a:r>
            <a:endParaRPr lang="ko-KR" altLang="en-US" sz="1200" b="1" dirty="0" err="1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23528" y="3789040"/>
            <a:ext cx="15577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Parsing the name of the program to run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251520" y="4247708"/>
            <a:ext cx="16196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Create thread and</a:t>
            </a:r>
          </a:p>
          <a:p>
            <a:pPr algn="r"/>
            <a:r>
              <a:rPr lang="en-US" altLang="ko-KR" sz="11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 add it to ready-list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7226626" y="2976992"/>
            <a:ext cx="15013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Load executable</a:t>
            </a:r>
          </a:p>
        </p:txBody>
      </p:sp>
      <p:sp>
        <p:nvSpPr>
          <p:cNvPr id="97" name="AutoShape 4"/>
          <p:cNvSpPr>
            <a:spLocks noChangeArrowheads="1"/>
          </p:cNvSpPr>
          <p:nvPr/>
        </p:nvSpPr>
        <p:spPr bwMode="auto">
          <a:xfrm>
            <a:off x="1976982" y="4281725"/>
            <a:ext cx="2294291" cy="396870"/>
          </a:xfrm>
          <a:prstGeom prst="roundRect">
            <a:avLst>
              <a:gd name="adj" fmla="val 5931"/>
            </a:avLst>
          </a:prstGeom>
          <a:noFill/>
          <a:ln w="25400">
            <a:solidFill>
              <a:srgbClr val="C0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8" name="직선 화살표 연결선 97"/>
          <p:cNvCxnSpPr>
            <a:stCxn id="142" idx="2"/>
            <a:endCxn id="34" idx="0"/>
          </p:cNvCxnSpPr>
          <p:nvPr/>
        </p:nvCxnSpPr>
        <p:spPr>
          <a:xfrm>
            <a:off x="3124128" y="4631458"/>
            <a:ext cx="0" cy="24212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7" name="직선 화살표 연결선 126"/>
          <p:cNvCxnSpPr>
            <a:stCxn id="74" idx="1"/>
          </p:cNvCxnSpPr>
          <p:nvPr/>
        </p:nvCxnSpPr>
        <p:spPr>
          <a:xfrm flipH="1">
            <a:off x="1783376" y="2874442"/>
            <a:ext cx="48085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AutoShape 4"/>
          <p:cNvSpPr>
            <a:spLocks noChangeArrowheads="1"/>
          </p:cNvSpPr>
          <p:nvPr/>
        </p:nvSpPr>
        <p:spPr bwMode="auto">
          <a:xfrm>
            <a:off x="1976983" y="4795397"/>
            <a:ext cx="2294291" cy="396870"/>
          </a:xfrm>
          <a:prstGeom prst="roundRect">
            <a:avLst>
              <a:gd name="adj" fmla="val 5931"/>
            </a:avLst>
          </a:prstGeom>
          <a:noFill/>
          <a:ln w="25400">
            <a:solidFill>
              <a:srgbClr val="C0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9" name="꺾인 연결선 18"/>
          <p:cNvCxnSpPr>
            <a:stCxn id="34" idx="2"/>
            <a:endCxn id="59" idx="1"/>
          </p:cNvCxnSpPr>
          <p:nvPr/>
        </p:nvCxnSpPr>
        <p:spPr>
          <a:xfrm rot="5400000" flipH="1" flipV="1">
            <a:off x="2543881" y="2474339"/>
            <a:ext cx="3244756" cy="2084263"/>
          </a:xfrm>
          <a:prstGeom prst="bentConnector4">
            <a:avLst>
              <a:gd name="adj1" fmla="val -7045"/>
              <a:gd name="adj2" fmla="val 67181"/>
            </a:avLst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>
            <a:stCxn id="59" idx="3"/>
            <a:endCxn id="133" idx="1"/>
          </p:cNvCxnSpPr>
          <p:nvPr/>
        </p:nvCxnSpPr>
        <p:spPr>
          <a:xfrm>
            <a:off x="6810973" y="1894093"/>
            <a:ext cx="48565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화살표 연결선 74"/>
          <p:cNvCxnSpPr>
            <a:endCxn id="49" idx="0"/>
          </p:cNvCxnSpPr>
          <p:nvPr/>
        </p:nvCxnSpPr>
        <p:spPr>
          <a:xfrm>
            <a:off x="6009683" y="2204742"/>
            <a:ext cx="4061" cy="28815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7" name="직사각형 76"/>
          <p:cNvSpPr/>
          <p:nvPr/>
        </p:nvSpPr>
        <p:spPr>
          <a:xfrm>
            <a:off x="4922944" y="2996952"/>
            <a:ext cx="2181600" cy="266400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 err="1">
                <a:solidFill>
                  <a:srgbClr val="4F81BD">
                    <a:lumMod val="50000"/>
                  </a:srgbClr>
                </a:solidFill>
                <a:latin typeface="맑은 고딕" pitchFamily="50" charset="-127"/>
                <a:ea typeface="맑은 고딕" pitchFamily="50" charset="-127"/>
              </a:rPr>
              <a:t>bool</a:t>
            </a:r>
            <a:r>
              <a:rPr lang="en-US" altLang="ko-KR" sz="1200" b="1" dirty="0">
                <a:solidFill>
                  <a:srgbClr val="4F81BD">
                    <a:lumMod val="50000"/>
                  </a:srgb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load()</a:t>
            </a:r>
            <a:endParaRPr lang="ko-KR" altLang="en-US" sz="1200" b="1" dirty="0" err="1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9" name="직선 화살표 연결선 78"/>
          <p:cNvCxnSpPr>
            <a:stCxn id="49" idx="2"/>
            <a:endCxn id="77" idx="0"/>
          </p:cNvCxnSpPr>
          <p:nvPr/>
        </p:nvCxnSpPr>
        <p:spPr>
          <a:xfrm>
            <a:off x="6013744" y="2759296"/>
            <a:ext cx="0" cy="2376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6" name="직선 화살표 연결선 85"/>
          <p:cNvCxnSpPr>
            <a:stCxn id="77" idx="2"/>
            <a:endCxn id="111" idx="0"/>
          </p:cNvCxnSpPr>
          <p:nvPr/>
        </p:nvCxnSpPr>
        <p:spPr>
          <a:xfrm>
            <a:off x="6013744" y="3263352"/>
            <a:ext cx="0" cy="2362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직선 화살표 연결선 88"/>
          <p:cNvCxnSpPr>
            <a:stCxn id="111" idx="2"/>
            <a:endCxn id="37" idx="0"/>
          </p:cNvCxnSpPr>
          <p:nvPr/>
        </p:nvCxnSpPr>
        <p:spPr>
          <a:xfrm flipH="1">
            <a:off x="6011713" y="4090335"/>
            <a:ext cx="2031" cy="3467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직선 화살표 연결선 91"/>
          <p:cNvCxnSpPr>
            <a:stCxn id="111" idx="3"/>
            <a:endCxn id="68" idx="1"/>
          </p:cNvCxnSpPr>
          <p:nvPr/>
        </p:nvCxnSpPr>
        <p:spPr>
          <a:xfrm>
            <a:off x="6815035" y="3794966"/>
            <a:ext cx="481588" cy="525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AutoShape 4"/>
          <p:cNvSpPr>
            <a:spLocks noChangeArrowheads="1"/>
          </p:cNvSpPr>
          <p:nvPr/>
        </p:nvSpPr>
        <p:spPr bwMode="auto">
          <a:xfrm>
            <a:off x="4864567" y="2426564"/>
            <a:ext cx="2294291" cy="396870"/>
          </a:xfrm>
          <a:prstGeom prst="roundRect">
            <a:avLst>
              <a:gd name="adj" fmla="val 5931"/>
            </a:avLst>
          </a:prstGeom>
          <a:noFill/>
          <a:ln w="25400">
            <a:solidFill>
              <a:srgbClr val="C0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0" name="AutoShape 4"/>
          <p:cNvSpPr>
            <a:spLocks noChangeArrowheads="1"/>
          </p:cNvSpPr>
          <p:nvPr/>
        </p:nvSpPr>
        <p:spPr bwMode="auto">
          <a:xfrm>
            <a:off x="4862536" y="2931717"/>
            <a:ext cx="2294291" cy="396870"/>
          </a:xfrm>
          <a:prstGeom prst="roundRect">
            <a:avLst>
              <a:gd name="adj" fmla="val 5931"/>
            </a:avLst>
          </a:prstGeom>
          <a:noFill/>
          <a:ln w="25400">
            <a:solidFill>
              <a:srgbClr val="C0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4" name="꺾인 연결선 3"/>
          <p:cNvCxnSpPr>
            <a:stCxn id="68" idx="3"/>
            <a:endCxn id="133" idx="3"/>
          </p:cNvCxnSpPr>
          <p:nvPr/>
        </p:nvCxnSpPr>
        <p:spPr>
          <a:xfrm flipH="1" flipV="1">
            <a:off x="8519746" y="1894093"/>
            <a:ext cx="152737" cy="1906131"/>
          </a:xfrm>
          <a:prstGeom prst="bentConnector3">
            <a:avLst>
              <a:gd name="adj1" fmla="val -149669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25"/>
          <p:cNvSpPr txBox="1"/>
          <p:nvPr/>
        </p:nvSpPr>
        <p:spPr>
          <a:xfrm>
            <a:off x="3145397" y="3107797"/>
            <a:ext cx="427723" cy="240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1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YES</a:t>
            </a:r>
            <a:endParaRPr lang="ko-KR" altLang="en-US" sz="11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3" name="TextBox 26"/>
          <p:cNvSpPr txBox="1"/>
          <p:nvPr/>
        </p:nvSpPr>
        <p:spPr>
          <a:xfrm>
            <a:off x="1881218" y="2630378"/>
            <a:ext cx="383014" cy="2409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1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NO</a:t>
            </a:r>
            <a:endParaRPr lang="ko-KR" altLang="en-US" sz="11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236296" y="2492896"/>
            <a:ext cx="19874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Initialize Interrupt Frame</a:t>
            </a:r>
          </a:p>
        </p:txBody>
      </p:sp>
    </p:spTree>
    <p:extLst>
      <p:ext uri="{BB962C8B-B14F-4D97-AF65-F5344CB8AC3E}">
        <p14:creationId xmlns:p14="http://schemas.microsoft.com/office/powerpoint/2010/main" val="1327984956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Running a program in pintos</a:t>
            </a:r>
            <a:endParaRPr lang="ko-KR" altLang="en-US" dirty="0"/>
          </a:p>
        </p:txBody>
      </p:sp>
      <p:sp>
        <p:nvSpPr>
          <p:cNvPr id="13" name="직사각형 12"/>
          <p:cNvSpPr/>
          <p:nvPr/>
        </p:nvSpPr>
        <p:spPr>
          <a:xfrm>
            <a:off x="312119" y="2030957"/>
            <a:ext cx="3755825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ko-KR" sz="12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static void 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run_task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2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** 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pPr lvl="0"/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   </a:t>
            </a:r>
          </a:p>
          <a:p>
            <a:pPr lvl="0"/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...</a:t>
            </a:r>
          </a:p>
          <a:p>
            <a:pPr lvl="0"/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process_wait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process_excute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));</a:t>
            </a:r>
          </a:p>
          <a:p>
            <a:pPr lvl="0"/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...</a:t>
            </a:r>
          </a:p>
          <a:p>
            <a:pPr lvl="0"/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4499993" y="2033805"/>
            <a:ext cx="4237948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tid_t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process_execute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const</a:t>
            </a:r>
            <a:r>
              <a:rPr lang="en-US" altLang="ko-KR" sz="12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char 			   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file_name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</a:p>
          <a:p>
            <a:pPr lvl="0"/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</a:t>
            </a:r>
            <a:r>
              <a:rPr lang="en-US" altLang="ko-KR" sz="12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endParaRPr lang="en-US" altLang="ko-KR" sz="12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 lvl="0"/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...  </a:t>
            </a:r>
            <a:endParaRPr lang="en-US" altLang="ko-KR" sz="12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 lvl="0"/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tid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thread_create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(..,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start_process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,.);</a:t>
            </a:r>
          </a:p>
          <a:p>
            <a:pPr lvl="0"/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...</a:t>
            </a:r>
          </a:p>
          <a:p>
            <a:pPr lvl="0"/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tid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lvl="0"/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  <a:endParaRPr lang="ko-KR" altLang="en-US" sz="12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763688" y="4343009"/>
            <a:ext cx="4302499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2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process_wait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tid_t</a:t>
            </a:r>
            <a:r>
              <a:rPr lang="en-US" altLang="ko-KR" sz="12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child_tid</a:t>
            </a:r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UNUSED) </a:t>
            </a:r>
          </a:p>
          <a:p>
            <a:pPr lvl="0"/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</a:t>
            </a:r>
          </a:p>
          <a:p>
            <a:pPr lvl="0"/>
            <a:r>
              <a:rPr lang="en-US" altLang="ko-KR" sz="1200" b="1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return -1;</a:t>
            </a:r>
          </a:p>
          <a:p>
            <a:pPr lvl="0"/>
            <a:r>
              <a:rPr lang="en-US" altLang="ko-KR" sz="12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-36512" y="1609055"/>
            <a:ext cx="44114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Calling “</a:t>
            </a:r>
            <a:r>
              <a:rPr lang="en-US" altLang="ko-KR" sz="1400" b="1" dirty="0" err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process_execute</a:t>
            </a:r>
            <a:r>
              <a:rPr lang="en-US" altLang="ko-KR" sz="14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”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971605" y="5301208"/>
            <a:ext cx="4527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The OS quits without waiting for the process to finish!!!</a:t>
            </a:r>
            <a:r>
              <a:rPr lang="ko-KR" altLang="en-US" sz="14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1400" b="1" dirty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7" name="슬라이드 번호 개체 틀 3"/>
          <p:cNvSpPr txBox="1">
            <a:spLocks/>
          </p:cNvSpPr>
          <p:nvPr/>
        </p:nvSpPr>
        <p:spPr bwMode="auto">
          <a:xfrm>
            <a:off x="7964934" y="6577083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defRPr sz="1000" b="1" kern="1200">
                <a:solidFill>
                  <a:schemeClr val="tx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3033713" y="6592713"/>
            <a:ext cx="3038475" cy="220663"/>
          </a:xfrm>
        </p:spPr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427984" y="1609055"/>
            <a:ext cx="44114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Create thread and start running a program</a:t>
            </a:r>
          </a:p>
        </p:txBody>
      </p:sp>
      <p:cxnSp>
        <p:nvCxnSpPr>
          <p:cNvPr id="7" name="꺾인 연결선 6"/>
          <p:cNvCxnSpPr>
            <a:stCxn id="17" idx="2"/>
            <a:endCxn id="19" idx="0"/>
          </p:cNvCxnSpPr>
          <p:nvPr/>
        </p:nvCxnSpPr>
        <p:spPr>
          <a:xfrm rot="5400000">
            <a:off x="4897181" y="2621223"/>
            <a:ext cx="739544" cy="2704029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꺾인 연결선 50"/>
          <p:cNvCxnSpPr/>
          <p:nvPr/>
        </p:nvCxnSpPr>
        <p:spPr>
          <a:xfrm flipV="1">
            <a:off x="3851920" y="2204864"/>
            <a:ext cx="766961" cy="50405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9289377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제목 4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Helvetica" pitchFamily="2" charset="0"/>
              </a:rPr>
              <a:t>Executing a program</a:t>
            </a:r>
            <a:endParaRPr lang="ko-KR" altLang="en-US" dirty="0">
              <a:latin typeface="Helvetica" pitchFamily="2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cxnSp>
        <p:nvCxnSpPr>
          <p:cNvPr id="15" name="직선 연결선 14"/>
          <p:cNvCxnSpPr/>
          <p:nvPr/>
        </p:nvCxnSpPr>
        <p:spPr>
          <a:xfrm flipH="1">
            <a:off x="4572000" y="1412776"/>
            <a:ext cx="0" cy="4752528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547664" y="1059041"/>
            <a:ext cx="2703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Current Pintos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1" name="직선 화살표 연결선 30"/>
          <p:cNvCxnSpPr/>
          <p:nvPr/>
        </p:nvCxnSpPr>
        <p:spPr>
          <a:xfrm>
            <a:off x="2086888" y="2540195"/>
            <a:ext cx="0" cy="115212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/>
          <p:cNvCxnSpPr/>
          <p:nvPr/>
        </p:nvCxnSpPr>
        <p:spPr>
          <a:xfrm>
            <a:off x="3550453" y="3692323"/>
            <a:ext cx="0" cy="36004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화살표 연결선 32"/>
          <p:cNvCxnSpPr/>
          <p:nvPr/>
        </p:nvCxnSpPr>
        <p:spPr>
          <a:xfrm>
            <a:off x="2158896" y="3692323"/>
            <a:ext cx="137887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화살표 연결선 33"/>
          <p:cNvCxnSpPr/>
          <p:nvPr/>
        </p:nvCxnSpPr>
        <p:spPr>
          <a:xfrm>
            <a:off x="2086888" y="3692323"/>
            <a:ext cx="0" cy="28803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187624" y="1964131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Pintos</a:t>
            </a:r>
          </a:p>
          <a:p>
            <a:pPr algn="ctr"/>
            <a:r>
              <a:rPr lang="en-US" altLang="ko-KR" sz="1400" b="1" dirty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400" b="1" dirty="0" err="1">
                <a:solidFill>
                  <a:schemeClr val="tx2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init</a:t>
            </a:r>
            <a:r>
              <a:rPr lang="en-US" altLang="ko-KR" sz="1400" b="1" dirty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 Process)</a:t>
            </a:r>
            <a:endParaRPr lang="ko-KR" altLang="en-US" sz="1400" b="1" dirty="0">
              <a:solidFill>
                <a:schemeClr val="tx2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699792" y="1964131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program</a:t>
            </a:r>
          </a:p>
          <a:p>
            <a:pPr algn="ctr"/>
            <a:r>
              <a:rPr lang="en-US" altLang="ko-KR" sz="1400" b="1" dirty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(User process)</a:t>
            </a:r>
            <a:endParaRPr lang="ko-KR" altLang="en-US" sz="1400" b="1" dirty="0">
              <a:solidFill>
                <a:schemeClr val="tx2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77332" y="3404291"/>
            <a:ext cx="10705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scheduling()</a:t>
            </a:r>
            <a:endParaRPr lang="ko-KR" altLang="en-US" sz="12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03848" y="3703356"/>
            <a:ext cx="10705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execute</a:t>
            </a:r>
            <a:endParaRPr lang="ko-KR" altLang="en-US" sz="12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561592" y="3980355"/>
            <a:ext cx="10705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exit</a:t>
            </a:r>
            <a:endParaRPr lang="ko-KR" altLang="en-US" sz="12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곱셈 기호 41"/>
          <p:cNvSpPr/>
          <p:nvPr/>
        </p:nvSpPr>
        <p:spPr>
          <a:xfrm>
            <a:off x="3107427" y="4534136"/>
            <a:ext cx="886051" cy="656171"/>
          </a:xfrm>
          <a:prstGeom prst="mathMultiply">
            <a:avLst>
              <a:gd name="adj1" fmla="val 6560"/>
            </a:avLst>
          </a:prstGeom>
          <a:solidFill>
            <a:srgbClr val="FF0000"/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43" name="직선 화살표 연결선 42"/>
          <p:cNvCxnSpPr/>
          <p:nvPr/>
        </p:nvCxnSpPr>
        <p:spPr>
          <a:xfrm>
            <a:off x="3550453" y="4077334"/>
            <a:ext cx="0" cy="163121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8454967-D874-C547-8DE8-C5B2BECD3D90}"/>
              </a:ext>
            </a:extLst>
          </p:cNvPr>
          <p:cNvSpPr txBox="1"/>
          <p:nvPr/>
        </p:nvSpPr>
        <p:spPr>
          <a:xfrm>
            <a:off x="334280" y="2899538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Creating User process</a:t>
            </a:r>
          </a:p>
        </p:txBody>
      </p:sp>
      <p:sp>
        <p:nvSpPr>
          <p:cNvPr id="41" name="타원 40">
            <a:extLst>
              <a:ext uri="{FF2B5EF4-FFF2-40B4-BE49-F238E27FC236}">
                <a16:creationId xmlns:a16="http://schemas.microsoft.com/office/drawing/2014/main" id="{3988AE58-8B81-1C41-AB96-A55D0095E163}"/>
              </a:ext>
            </a:extLst>
          </p:cNvPr>
          <p:cNvSpPr/>
          <p:nvPr/>
        </p:nvSpPr>
        <p:spPr>
          <a:xfrm>
            <a:off x="5418321" y="1701002"/>
            <a:ext cx="3036010" cy="4392488"/>
          </a:xfrm>
          <a:prstGeom prst="ellipse">
            <a:avLst/>
          </a:prstGeom>
          <a:solidFill>
            <a:srgbClr val="FFFF00"/>
          </a:solidFill>
          <a:ln w="952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2236FE8D-B9DD-EF4B-8421-F62DA9F67AD4}"/>
              </a:ext>
            </a:extLst>
          </p:cNvPr>
          <p:cNvCxnSpPr/>
          <p:nvPr/>
        </p:nvCxnSpPr>
        <p:spPr>
          <a:xfrm>
            <a:off x="6231997" y="2555158"/>
            <a:ext cx="0" cy="115212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화살표 연결선 44">
            <a:extLst>
              <a:ext uri="{FF2B5EF4-FFF2-40B4-BE49-F238E27FC236}">
                <a16:creationId xmlns:a16="http://schemas.microsoft.com/office/drawing/2014/main" id="{2D967157-4116-A341-BED5-1B44DDAE8D23}"/>
              </a:ext>
            </a:extLst>
          </p:cNvPr>
          <p:cNvCxnSpPr/>
          <p:nvPr/>
        </p:nvCxnSpPr>
        <p:spPr>
          <a:xfrm>
            <a:off x="7695562" y="3707286"/>
            <a:ext cx="0" cy="187220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화살표 연결선 46">
            <a:extLst>
              <a:ext uri="{FF2B5EF4-FFF2-40B4-BE49-F238E27FC236}">
                <a16:creationId xmlns:a16="http://schemas.microsoft.com/office/drawing/2014/main" id="{90353AB9-0844-9140-85AC-FE2AA2FCF173}"/>
              </a:ext>
            </a:extLst>
          </p:cNvPr>
          <p:cNvCxnSpPr/>
          <p:nvPr/>
        </p:nvCxnSpPr>
        <p:spPr>
          <a:xfrm>
            <a:off x="6304005" y="3707286"/>
            <a:ext cx="137887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화살표 연결선 47">
            <a:extLst>
              <a:ext uri="{FF2B5EF4-FFF2-40B4-BE49-F238E27FC236}">
                <a16:creationId xmlns:a16="http://schemas.microsoft.com/office/drawing/2014/main" id="{6552A8DB-4953-2248-A026-09BD9800473B}"/>
              </a:ext>
            </a:extLst>
          </p:cNvPr>
          <p:cNvCxnSpPr/>
          <p:nvPr/>
        </p:nvCxnSpPr>
        <p:spPr>
          <a:xfrm>
            <a:off x="6231997" y="3707286"/>
            <a:ext cx="0" cy="189858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AABAA229-E848-7E49-A28F-FF3F8AA4FA0E}"/>
              </a:ext>
            </a:extLst>
          </p:cNvPr>
          <p:cNvSpPr txBox="1"/>
          <p:nvPr/>
        </p:nvSpPr>
        <p:spPr>
          <a:xfrm>
            <a:off x="5332733" y="1979094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Pintos</a:t>
            </a:r>
          </a:p>
          <a:p>
            <a:pPr algn="ctr"/>
            <a:r>
              <a:rPr lang="en-US" altLang="ko-KR" sz="1400" b="1" dirty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400" dirty="0" err="1">
                <a:solidFill>
                  <a:schemeClr val="tx2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init</a:t>
            </a:r>
            <a:r>
              <a:rPr lang="en-US" altLang="ko-KR" sz="1400" b="1" dirty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 Process)</a:t>
            </a:r>
            <a:endParaRPr lang="ko-KR" altLang="en-US" sz="1400" b="1" dirty="0">
              <a:solidFill>
                <a:schemeClr val="tx2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324E5AD-70D7-EB40-9CBD-08808A28BCEB}"/>
              </a:ext>
            </a:extLst>
          </p:cNvPr>
          <p:cNvSpPr txBox="1"/>
          <p:nvPr/>
        </p:nvSpPr>
        <p:spPr>
          <a:xfrm>
            <a:off x="6844901" y="1979094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program</a:t>
            </a:r>
          </a:p>
          <a:p>
            <a:pPr algn="ctr"/>
            <a:r>
              <a:rPr lang="en-US" altLang="ko-KR" sz="1400" b="1" dirty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(User process)</a:t>
            </a:r>
            <a:endParaRPr lang="ko-KR" altLang="en-US" sz="1400" b="1" dirty="0">
              <a:solidFill>
                <a:schemeClr val="tx2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CD9BA6E-5901-AB4E-B287-A24ACE7630DE}"/>
              </a:ext>
            </a:extLst>
          </p:cNvPr>
          <p:cNvSpPr txBox="1"/>
          <p:nvPr/>
        </p:nvSpPr>
        <p:spPr>
          <a:xfrm>
            <a:off x="5770787" y="1076742"/>
            <a:ext cx="2370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Final Goal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51D1F96-2DF7-0F43-BC89-C38CA4063FB9}"/>
              </a:ext>
            </a:extLst>
          </p:cNvPr>
          <p:cNvSpPr txBox="1"/>
          <p:nvPr/>
        </p:nvSpPr>
        <p:spPr>
          <a:xfrm>
            <a:off x="4468637" y="2914501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Creating User process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C5CD07A-55C3-2944-8F14-4DD8525B8129}"/>
              </a:ext>
            </a:extLst>
          </p:cNvPr>
          <p:cNvSpPr txBox="1"/>
          <p:nvPr/>
        </p:nvSpPr>
        <p:spPr>
          <a:xfrm>
            <a:off x="6422441" y="3419254"/>
            <a:ext cx="10705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scheduling()</a:t>
            </a:r>
            <a:endParaRPr lang="ko-KR" altLang="en-US" sz="12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02AE1E1-8394-304A-8952-AEEE87B049B2}"/>
              </a:ext>
            </a:extLst>
          </p:cNvPr>
          <p:cNvSpPr txBox="1"/>
          <p:nvPr/>
        </p:nvSpPr>
        <p:spPr>
          <a:xfrm>
            <a:off x="7348957" y="4425172"/>
            <a:ext cx="10705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execute</a:t>
            </a:r>
            <a:endParaRPr lang="ko-KR" altLang="en-US" sz="12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F1D936B-6E26-4E4F-BAC1-1C3A1734FBD6}"/>
              </a:ext>
            </a:extLst>
          </p:cNvPr>
          <p:cNvSpPr txBox="1"/>
          <p:nvPr/>
        </p:nvSpPr>
        <p:spPr>
          <a:xfrm>
            <a:off x="5294071" y="4415519"/>
            <a:ext cx="1070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Wait for the completion</a:t>
            </a:r>
          </a:p>
          <a:p>
            <a:pPr algn="ctr"/>
            <a:endParaRPr lang="ko-KR" altLang="en-US" sz="12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49966126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Executing a program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678371"/>
            <a:ext cx="8786812" cy="5501258"/>
          </a:xfrm>
        </p:spPr>
        <p:txBody>
          <a:bodyPr/>
          <a:lstStyle/>
          <a:p>
            <a:r>
              <a:rPr lang="en-US" altLang="ko-KR" sz="1800" dirty="0">
                <a:latin typeface="Helvetica" pitchFamily="2" charset="0"/>
                <a:cs typeface="Courier New" pitchFamily="49" charset="0"/>
              </a:rPr>
              <a:t>Execute “</a:t>
            </a:r>
            <a:r>
              <a:rPr lang="en-US" altLang="ko-KR" sz="1800" dirty="0" err="1">
                <a:latin typeface="Helvetica" pitchFamily="2" charset="0"/>
                <a:cs typeface="Courier New" pitchFamily="49" charset="0"/>
              </a:rPr>
              <a:t>file_name</a:t>
            </a:r>
            <a:r>
              <a:rPr lang="en-US" altLang="ko-KR" sz="1800" dirty="0">
                <a:latin typeface="Helvetica" pitchFamily="2" charset="0"/>
                <a:cs typeface="Courier New" pitchFamily="49" charset="0"/>
              </a:rPr>
              <a:t>”.</a:t>
            </a:r>
          </a:p>
          <a:p>
            <a:pPr lvl="2"/>
            <a:endParaRPr lang="en-US" altLang="ko-KR" sz="1400" dirty="0">
              <a:latin typeface="Helvetica" pitchFamily="2" charset="0"/>
            </a:endParaRPr>
          </a:p>
          <a:p>
            <a:pPr lvl="2"/>
            <a:endParaRPr lang="en-US" altLang="ko-KR" sz="1400" dirty="0">
              <a:latin typeface="Helvetica" pitchFamily="2" charset="0"/>
            </a:endParaRPr>
          </a:p>
          <a:p>
            <a:pPr lvl="2"/>
            <a:endParaRPr lang="en-US" altLang="ko-KR" sz="1400" dirty="0">
              <a:latin typeface="Helvetica" pitchFamily="2" charset="0"/>
            </a:endParaRPr>
          </a:p>
          <a:p>
            <a:endParaRPr lang="en-US" altLang="ko-KR" sz="1800" dirty="0">
              <a:latin typeface="Helvetica" pitchFamily="2" charset="0"/>
            </a:endParaRPr>
          </a:p>
          <a:p>
            <a:endParaRPr lang="en-US" altLang="ko-KR" sz="1800" dirty="0">
              <a:latin typeface="Helvetica" pitchFamily="2" charset="0"/>
            </a:endParaRPr>
          </a:p>
          <a:p>
            <a:endParaRPr lang="en-US" altLang="ko-KR" sz="1800" dirty="0">
              <a:latin typeface="Helvetica" pitchFamily="2" charset="0"/>
            </a:endParaRPr>
          </a:p>
          <a:p>
            <a:endParaRPr lang="en-US" altLang="ko-KR" sz="1800" dirty="0">
              <a:latin typeface="Helvetica" pitchFamily="2" charset="0"/>
            </a:endParaRPr>
          </a:p>
          <a:p>
            <a:endParaRPr lang="en-US" altLang="ko-KR" sz="1800" dirty="0">
              <a:latin typeface="Helvetica" pitchFamily="2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83568" y="1705325"/>
            <a:ext cx="7992888" cy="224676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tid_t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process_execute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const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char 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file_name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</a:t>
            </a:r>
          </a:p>
          <a:p>
            <a:pPr lvl="0"/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char 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fn_copy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lvl="0"/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tid_t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...  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tid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thread_create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file_name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PRI_DEFAULT,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start_process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</a:t>
            </a:r>
          </a:p>
          <a:p>
            <a:pPr lvl="0"/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      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fn_copy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...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lvl="0"/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1314902"/>
            <a:ext cx="5760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pintos/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userprog</a:t>
            </a:r>
            <a:r>
              <a:rPr lang="en-US" altLang="ko-KR" sz="16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err="1">
                <a:latin typeface="맑은 고딕" pitchFamily="50" charset="-127"/>
                <a:ea typeface="맑은 고딕" pitchFamily="50" charset="-127"/>
              </a:rPr>
              <a:t>process.c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F9F618B3-A545-B740-81C1-4E0008FE7BED}"/>
              </a:ext>
            </a:extLst>
          </p:cNvPr>
          <p:cNvSpPr/>
          <p:nvPr/>
        </p:nvSpPr>
        <p:spPr>
          <a:xfrm>
            <a:off x="1643702" y="4765261"/>
            <a:ext cx="2800431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.</a:t>
            </a:r>
          </a:p>
          <a:p>
            <a:pPr lvl="0"/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.</a:t>
            </a:r>
          </a:p>
          <a:p>
            <a:pPr lvl="0"/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tid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thread_create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();</a:t>
            </a:r>
          </a:p>
          <a:p>
            <a:pPr lvl="0"/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.</a:t>
            </a:r>
          </a:p>
          <a:p>
            <a:pPr lvl="0"/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.</a:t>
            </a:r>
          </a:p>
          <a:p>
            <a:pPr lvl="0"/>
            <a:endParaRPr lang="en-US" altLang="ko-KR" sz="1400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4D62E494-8400-CA4A-93E6-D8B875836FF6}"/>
              </a:ext>
            </a:extLst>
          </p:cNvPr>
          <p:cNvCxnSpPr>
            <a:cxnSpLocks/>
          </p:cNvCxnSpPr>
          <p:nvPr/>
        </p:nvCxnSpPr>
        <p:spPr>
          <a:xfrm>
            <a:off x="4307998" y="5373216"/>
            <a:ext cx="213621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73F8B71F-5151-2748-83A0-B6E1D8E6E2C3}"/>
              </a:ext>
            </a:extLst>
          </p:cNvPr>
          <p:cNvCxnSpPr>
            <a:cxnSpLocks/>
          </p:cNvCxnSpPr>
          <p:nvPr/>
        </p:nvCxnSpPr>
        <p:spPr>
          <a:xfrm>
            <a:off x="2939846" y="5525616"/>
            <a:ext cx="0" cy="85571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자유형 13">
            <a:extLst>
              <a:ext uri="{FF2B5EF4-FFF2-40B4-BE49-F238E27FC236}">
                <a16:creationId xmlns:a16="http://schemas.microsoft.com/office/drawing/2014/main" id="{5F26EF28-442A-4347-B5A3-2B594F2B5928}"/>
              </a:ext>
            </a:extLst>
          </p:cNvPr>
          <p:cNvSpPr/>
          <p:nvPr/>
        </p:nvSpPr>
        <p:spPr>
          <a:xfrm>
            <a:off x="2921583" y="4241424"/>
            <a:ext cx="136728" cy="375385"/>
          </a:xfrm>
          <a:custGeom>
            <a:avLst/>
            <a:gdLst>
              <a:gd name="connsiteX0" fmla="*/ 115503 w 136728"/>
              <a:gd name="connsiteY0" fmla="*/ 0 h 375385"/>
              <a:gd name="connsiteX1" fmla="*/ 48126 w 136728"/>
              <a:gd name="connsiteY1" fmla="*/ 28876 h 375385"/>
              <a:gd name="connsiteX2" fmla="*/ 19250 w 136728"/>
              <a:gd name="connsiteY2" fmla="*/ 38501 h 375385"/>
              <a:gd name="connsiteX3" fmla="*/ 86627 w 136728"/>
              <a:gd name="connsiteY3" fmla="*/ 96253 h 375385"/>
              <a:gd name="connsiteX4" fmla="*/ 115503 w 136728"/>
              <a:gd name="connsiteY4" fmla="*/ 105878 h 375385"/>
              <a:gd name="connsiteX5" fmla="*/ 125128 w 136728"/>
              <a:gd name="connsiteY5" fmla="*/ 173255 h 375385"/>
              <a:gd name="connsiteX6" fmla="*/ 38501 w 136728"/>
              <a:gd name="connsiteY6" fmla="*/ 211756 h 375385"/>
              <a:gd name="connsiteX7" fmla="*/ 9625 w 136728"/>
              <a:gd name="connsiteY7" fmla="*/ 221381 h 375385"/>
              <a:gd name="connsiteX8" fmla="*/ 0 w 136728"/>
              <a:gd name="connsiteY8" fmla="*/ 250257 h 375385"/>
              <a:gd name="connsiteX9" fmla="*/ 134753 w 136728"/>
              <a:gd name="connsiteY9" fmla="*/ 308008 h 375385"/>
              <a:gd name="connsiteX10" fmla="*/ 86627 w 136728"/>
              <a:gd name="connsiteY10" fmla="*/ 356135 h 375385"/>
              <a:gd name="connsiteX11" fmla="*/ 28875 w 136728"/>
              <a:gd name="connsiteY11" fmla="*/ 375385 h 375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6728" h="375385">
                <a:moveTo>
                  <a:pt x="115503" y="0"/>
                </a:moveTo>
                <a:cubicBezTo>
                  <a:pt x="93044" y="9625"/>
                  <a:pt x="70813" y="19801"/>
                  <a:pt x="48126" y="28876"/>
                </a:cubicBezTo>
                <a:cubicBezTo>
                  <a:pt x="38706" y="32644"/>
                  <a:pt x="23018" y="29081"/>
                  <a:pt x="19250" y="38501"/>
                </a:cubicBezTo>
                <a:cubicBezTo>
                  <a:pt x="424" y="85564"/>
                  <a:pt x="67516" y="89883"/>
                  <a:pt x="86627" y="96253"/>
                </a:cubicBezTo>
                <a:lnTo>
                  <a:pt x="115503" y="105878"/>
                </a:lnTo>
                <a:cubicBezTo>
                  <a:pt x="133032" y="132172"/>
                  <a:pt x="147918" y="139071"/>
                  <a:pt x="125128" y="173255"/>
                </a:cubicBezTo>
                <a:cubicBezTo>
                  <a:pt x="112055" y="192865"/>
                  <a:pt x="49890" y="207960"/>
                  <a:pt x="38501" y="211756"/>
                </a:cubicBezTo>
                <a:lnTo>
                  <a:pt x="9625" y="221381"/>
                </a:lnTo>
                <a:cubicBezTo>
                  <a:pt x="6417" y="231006"/>
                  <a:pt x="0" y="240111"/>
                  <a:pt x="0" y="250257"/>
                </a:cubicBezTo>
                <a:cubicBezTo>
                  <a:pt x="0" y="338032"/>
                  <a:pt x="38903" y="300635"/>
                  <a:pt x="134753" y="308008"/>
                </a:cubicBezTo>
                <a:cubicBezTo>
                  <a:pt x="117192" y="334351"/>
                  <a:pt x="117023" y="342626"/>
                  <a:pt x="86627" y="356135"/>
                </a:cubicBezTo>
                <a:cubicBezTo>
                  <a:pt x="68084" y="364376"/>
                  <a:pt x="28875" y="375385"/>
                  <a:pt x="28875" y="375385"/>
                </a:cubicBez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15" name="자유형 14">
            <a:extLst>
              <a:ext uri="{FF2B5EF4-FFF2-40B4-BE49-F238E27FC236}">
                <a16:creationId xmlns:a16="http://schemas.microsoft.com/office/drawing/2014/main" id="{9E37C57F-F136-9340-9CB8-A39ABF6E88BC}"/>
              </a:ext>
            </a:extLst>
          </p:cNvPr>
          <p:cNvSpPr/>
          <p:nvPr/>
        </p:nvSpPr>
        <p:spPr>
          <a:xfrm>
            <a:off x="6375844" y="4791355"/>
            <a:ext cx="136728" cy="375385"/>
          </a:xfrm>
          <a:custGeom>
            <a:avLst/>
            <a:gdLst>
              <a:gd name="connsiteX0" fmla="*/ 115503 w 136728"/>
              <a:gd name="connsiteY0" fmla="*/ 0 h 375385"/>
              <a:gd name="connsiteX1" fmla="*/ 48126 w 136728"/>
              <a:gd name="connsiteY1" fmla="*/ 28876 h 375385"/>
              <a:gd name="connsiteX2" fmla="*/ 19250 w 136728"/>
              <a:gd name="connsiteY2" fmla="*/ 38501 h 375385"/>
              <a:gd name="connsiteX3" fmla="*/ 86627 w 136728"/>
              <a:gd name="connsiteY3" fmla="*/ 96253 h 375385"/>
              <a:gd name="connsiteX4" fmla="*/ 115503 w 136728"/>
              <a:gd name="connsiteY4" fmla="*/ 105878 h 375385"/>
              <a:gd name="connsiteX5" fmla="*/ 125128 w 136728"/>
              <a:gd name="connsiteY5" fmla="*/ 173255 h 375385"/>
              <a:gd name="connsiteX6" fmla="*/ 38501 w 136728"/>
              <a:gd name="connsiteY6" fmla="*/ 211756 h 375385"/>
              <a:gd name="connsiteX7" fmla="*/ 9625 w 136728"/>
              <a:gd name="connsiteY7" fmla="*/ 221381 h 375385"/>
              <a:gd name="connsiteX8" fmla="*/ 0 w 136728"/>
              <a:gd name="connsiteY8" fmla="*/ 250257 h 375385"/>
              <a:gd name="connsiteX9" fmla="*/ 134753 w 136728"/>
              <a:gd name="connsiteY9" fmla="*/ 308008 h 375385"/>
              <a:gd name="connsiteX10" fmla="*/ 86627 w 136728"/>
              <a:gd name="connsiteY10" fmla="*/ 356135 h 375385"/>
              <a:gd name="connsiteX11" fmla="*/ 28875 w 136728"/>
              <a:gd name="connsiteY11" fmla="*/ 375385 h 375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6728" h="375385">
                <a:moveTo>
                  <a:pt x="115503" y="0"/>
                </a:moveTo>
                <a:cubicBezTo>
                  <a:pt x="93044" y="9625"/>
                  <a:pt x="70813" y="19801"/>
                  <a:pt x="48126" y="28876"/>
                </a:cubicBezTo>
                <a:cubicBezTo>
                  <a:pt x="38706" y="32644"/>
                  <a:pt x="23018" y="29081"/>
                  <a:pt x="19250" y="38501"/>
                </a:cubicBezTo>
                <a:cubicBezTo>
                  <a:pt x="424" y="85564"/>
                  <a:pt x="67516" y="89883"/>
                  <a:pt x="86627" y="96253"/>
                </a:cubicBezTo>
                <a:lnTo>
                  <a:pt x="115503" y="105878"/>
                </a:lnTo>
                <a:cubicBezTo>
                  <a:pt x="133032" y="132172"/>
                  <a:pt x="147918" y="139071"/>
                  <a:pt x="125128" y="173255"/>
                </a:cubicBezTo>
                <a:cubicBezTo>
                  <a:pt x="112055" y="192865"/>
                  <a:pt x="49890" y="207960"/>
                  <a:pt x="38501" y="211756"/>
                </a:cubicBezTo>
                <a:lnTo>
                  <a:pt x="9625" y="221381"/>
                </a:lnTo>
                <a:cubicBezTo>
                  <a:pt x="6417" y="231006"/>
                  <a:pt x="0" y="240111"/>
                  <a:pt x="0" y="250257"/>
                </a:cubicBezTo>
                <a:cubicBezTo>
                  <a:pt x="0" y="338032"/>
                  <a:pt x="38903" y="300635"/>
                  <a:pt x="134753" y="308008"/>
                </a:cubicBezTo>
                <a:cubicBezTo>
                  <a:pt x="117192" y="334351"/>
                  <a:pt x="117023" y="342626"/>
                  <a:pt x="86627" y="356135"/>
                </a:cubicBezTo>
                <a:cubicBezTo>
                  <a:pt x="68084" y="364376"/>
                  <a:pt x="28875" y="375385"/>
                  <a:pt x="28875" y="375385"/>
                </a:cubicBez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31BA0891-73C8-C047-B6C2-3AB63EBCC6F8}"/>
              </a:ext>
            </a:extLst>
          </p:cNvPr>
          <p:cNvCxnSpPr>
            <a:cxnSpLocks/>
          </p:cNvCxnSpPr>
          <p:nvPr/>
        </p:nvCxnSpPr>
        <p:spPr>
          <a:xfrm>
            <a:off x="6444208" y="5373216"/>
            <a:ext cx="0" cy="85571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1E3B686-E2B5-A443-82B7-ED53FF651FFE}"/>
              </a:ext>
            </a:extLst>
          </p:cNvPr>
          <p:cNvSpPr txBox="1"/>
          <p:nvPr/>
        </p:nvSpPr>
        <p:spPr>
          <a:xfrm>
            <a:off x="4770034" y="5046928"/>
            <a:ext cx="12121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ore-KR" sz="1400" dirty="0"/>
              <a:t>new thread</a:t>
            </a:r>
            <a:endParaRPr kumimoji="1" lang="ko-Kore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797754947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111667</TotalTime>
  <Words>7907</Words>
  <Application>Microsoft Macintosh PowerPoint</Application>
  <PresentationFormat>화면 슬라이드 쇼(4:3)</PresentationFormat>
  <Paragraphs>1416</Paragraphs>
  <Slides>69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69</vt:i4>
      </vt:variant>
    </vt:vector>
  </HeadingPairs>
  <TitlesOfParts>
    <vt:vector size="79" baseType="lpstr">
      <vt:lpstr>굴림</vt:lpstr>
      <vt:lpstr>Malgun Gothic</vt:lpstr>
      <vt:lpstr>Malgun Gothic</vt:lpstr>
      <vt:lpstr>Adobe 고딕 Std B</vt:lpstr>
      <vt:lpstr>HY견고딕</vt:lpstr>
      <vt:lpstr>Arial</vt:lpstr>
      <vt:lpstr>Courier New</vt:lpstr>
      <vt:lpstr>Helvetica</vt:lpstr>
      <vt:lpstr>Wingdings</vt:lpstr>
      <vt:lpstr>양식_공청회_발표자료-총괄-양식</vt:lpstr>
      <vt:lpstr>Operating Systems Lab Part 2: User Programs</vt:lpstr>
      <vt:lpstr>Overview</vt:lpstr>
      <vt:lpstr>PowerPoint 프레젠테이션</vt:lpstr>
      <vt:lpstr>To run a program</vt:lpstr>
      <vt:lpstr>Pintos filesystem</vt:lpstr>
      <vt:lpstr>Pintos VM layout</vt:lpstr>
      <vt:lpstr>Running a program in pintos</vt:lpstr>
      <vt:lpstr>Executing a program</vt:lpstr>
      <vt:lpstr>Executing a program</vt:lpstr>
      <vt:lpstr>Creating a thread</vt:lpstr>
      <vt:lpstr>Creating a thread</vt:lpstr>
      <vt:lpstr>Starting a process</vt:lpstr>
      <vt:lpstr>start_process</vt:lpstr>
      <vt:lpstr>Loading a program.</vt:lpstr>
      <vt:lpstr>PowerPoint 프레젠테이션</vt:lpstr>
      <vt:lpstr>PowerPoint 프레젠테이션</vt:lpstr>
      <vt:lpstr>Overview</vt:lpstr>
      <vt:lpstr>Parse the arguments and push them to the user stack</vt:lpstr>
      <vt:lpstr>Tokenizing</vt:lpstr>
      <vt:lpstr>Program Name</vt:lpstr>
      <vt:lpstr>start_process</vt:lpstr>
      <vt:lpstr>Getting into and out of kernel</vt:lpstr>
      <vt:lpstr>Getting into and out of kernel</vt:lpstr>
      <vt:lpstr>struct intr_frame</vt:lpstr>
      <vt:lpstr>Getting into kernel.</vt:lpstr>
      <vt:lpstr>Entering the kernel</vt:lpstr>
      <vt:lpstr>Loading</vt:lpstr>
      <vt:lpstr>PowerPoint 프레젠테이션</vt:lpstr>
      <vt:lpstr>Getting out of the kernel</vt:lpstr>
      <vt:lpstr>PowerPoint 프레젠테이션</vt:lpstr>
      <vt:lpstr>Write a function that sets up a stack.</vt:lpstr>
      <vt:lpstr>80x86 Calling Convention</vt:lpstr>
      <vt:lpstr>User stack layout in function call</vt:lpstr>
      <vt:lpstr>Interim Check</vt:lpstr>
      <vt:lpstr>Intermediate Check (Cont.)</vt:lpstr>
      <vt:lpstr>PowerPoint 프레젠테이션</vt:lpstr>
      <vt:lpstr>Overview</vt:lpstr>
      <vt:lpstr>System call</vt:lpstr>
      <vt:lpstr>Call process of System call (Pintos)</vt:lpstr>
      <vt:lpstr>System call handler</vt:lpstr>
      <vt:lpstr>Requirement for System Call handler</vt:lpstr>
      <vt:lpstr>Address Validation</vt:lpstr>
      <vt:lpstr>Accessing User Memory (cont.)</vt:lpstr>
      <vt:lpstr>Accessing User Memory (cont.)</vt:lpstr>
      <vt:lpstr>Add system calls: Process related system calls</vt:lpstr>
      <vt:lpstr>Process Hierarchy</vt:lpstr>
      <vt:lpstr>wait() system call</vt:lpstr>
      <vt:lpstr>Kernel function for wait – process_wait</vt:lpstr>
      <vt:lpstr>Correct implementation: process_wait()</vt:lpstr>
      <vt:lpstr>Flow of parent calling wait and child</vt:lpstr>
      <vt:lpstr>exec() system call</vt:lpstr>
      <vt:lpstr>Kernel function for exec(): process_execute()</vt:lpstr>
      <vt:lpstr>Current flow of the parent calling exec and the child</vt:lpstr>
      <vt:lpstr>Correct Flow of the parent calling exec and the child</vt:lpstr>
      <vt:lpstr>exit()</vt:lpstr>
      <vt:lpstr>Kernel function for exit(): thread_exit</vt:lpstr>
      <vt:lpstr>PowerPoint 프레젠테이션</vt:lpstr>
      <vt:lpstr>File Descriptor in Unix</vt:lpstr>
      <vt:lpstr>File Descriptor Table</vt:lpstr>
      <vt:lpstr>Allocate File Descriptor Table</vt:lpstr>
      <vt:lpstr>File Descriptor Table</vt:lpstr>
      <vt:lpstr>Modify page_fault() for test</vt:lpstr>
      <vt:lpstr>Add system calls: File related system calls</vt:lpstr>
      <vt:lpstr>Add system calls: File related system calls (Cont.)</vt:lpstr>
      <vt:lpstr>Add system calls: File related system calls (Cont.)</vt:lpstr>
      <vt:lpstr>Add system calls: File related system calls (Cont.)</vt:lpstr>
      <vt:lpstr>Denying writes to executable</vt:lpstr>
      <vt:lpstr>Result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Youjip Won</cp:lastModifiedBy>
  <cp:revision>4130</cp:revision>
  <cp:lastPrinted>2015-03-03T01:48:46Z</cp:lastPrinted>
  <dcterms:created xsi:type="dcterms:W3CDTF">2011-05-01T06:09:10Z</dcterms:created>
  <dcterms:modified xsi:type="dcterms:W3CDTF">2020-04-08T00:26:05Z</dcterms:modified>
</cp:coreProperties>
</file>