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41"/>
  </p:notesMasterIdLst>
  <p:sldIdLst>
    <p:sldId id="2139" r:id="rId2"/>
    <p:sldId id="2140" r:id="rId3"/>
    <p:sldId id="2141" r:id="rId4"/>
    <p:sldId id="2155" r:id="rId5"/>
    <p:sldId id="2156" r:id="rId6"/>
    <p:sldId id="2034" r:id="rId7"/>
    <p:sldId id="2035" r:id="rId8"/>
    <p:sldId id="2036" r:id="rId9"/>
    <p:sldId id="2037" r:id="rId10"/>
    <p:sldId id="2038" r:id="rId11"/>
    <p:sldId id="2039" r:id="rId12"/>
    <p:sldId id="2040" r:id="rId13"/>
    <p:sldId id="2041" r:id="rId14"/>
    <p:sldId id="2148" r:id="rId15"/>
    <p:sldId id="2028" r:id="rId16"/>
    <p:sldId id="2029" r:id="rId17"/>
    <p:sldId id="2030" r:id="rId18"/>
    <p:sldId id="2149" r:id="rId19"/>
    <p:sldId id="2150" r:id="rId20"/>
    <p:sldId id="2053" r:id="rId21"/>
    <p:sldId id="2151" r:id="rId22"/>
    <p:sldId id="2144" r:id="rId23"/>
    <p:sldId id="2056" r:id="rId24"/>
    <p:sldId id="2058" r:id="rId25"/>
    <p:sldId id="2143" r:id="rId26"/>
    <p:sldId id="2059" r:id="rId27"/>
    <p:sldId id="2061" r:id="rId28"/>
    <p:sldId id="2152" r:id="rId29"/>
    <p:sldId id="2153" r:id="rId30"/>
    <p:sldId id="2042" r:id="rId31"/>
    <p:sldId id="2043" r:id="rId32"/>
    <p:sldId id="2044" r:id="rId33"/>
    <p:sldId id="2045" r:id="rId34"/>
    <p:sldId id="2046" r:id="rId35"/>
    <p:sldId id="2047" r:id="rId36"/>
    <p:sldId id="2048" r:id="rId37"/>
    <p:sldId id="2049" r:id="rId38"/>
    <p:sldId id="2050" r:id="rId39"/>
    <p:sldId id="2051" r:id="rId40"/>
  </p:sldIdLst>
  <p:sldSz cx="9144000" cy="6858000" type="screen4x3"/>
  <p:notesSz cx="6797675" cy="98742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4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2" autoAdjust="0"/>
    <p:restoredTop sz="91841" autoAdjust="0"/>
  </p:normalViewPr>
  <p:slideViewPr>
    <p:cSldViewPr>
      <p:cViewPr varScale="1">
        <p:scale>
          <a:sx n="131" d="100"/>
          <a:sy n="131" d="100"/>
        </p:scale>
        <p:origin x="166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5178" y="120"/>
      </p:cViewPr>
      <p:guideLst>
        <p:guide orient="horz" pos="2864"/>
        <p:guide pos="2160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371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371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2020. 5. 13.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39775"/>
            <a:ext cx="4940300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378825"/>
            <a:ext cx="2945659" cy="49371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5" y="9378825"/>
            <a:ext cx="2945659" cy="49371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4" y="4690825"/>
            <a:ext cx="5438775" cy="4442939"/>
          </a:xfrm>
          <a:prstGeom prst="rect">
            <a:avLst/>
          </a:prstGeom>
        </p:spPr>
        <p:txBody>
          <a:bodyPr lIns="91426" tIns="45714" rIns="91426" bIns="45714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9636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4" y="4690825"/>
            <a:ext cx="5438775" cy="4442939"/>
          </a:xfrm>
          <a:prstGeom prst="rect">
            <a:avLst/>
          </a:prstGeom>
        </p:spPr>
        <p:txBody>
          <a:bodyPr lIns="91426" tIns="45714" rIns="91426" bIns="45714"/>
          <a:lstStyle/>
          <a:p>
            <a:r>
              <a:rPr lang="ko-KR" altLang="en-US" dirty="0"/>
              <a:t>페이지 크기 추가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7659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690273"/>
            <a:ext cx="5438140" cy="4443412"/>
          </a:xfrm>
          <a:prstGeom prst="rect">
            <a:avLst/>
          </a:prstGeom>
        </p:spPr>
        <p:txBody>
          <a:bodyPr lIns="95550" tIns="47776" rIns="95550" bIns="47776"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8679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80251" y="4689718"/>
            <a:ext cx="5437179" cy="4443886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5929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690273"/>
            <a:ext cx="5438140" cy="4443412"/>
          </a:xfrm>
          <a:prstGeom prst="rect">
            <a:avLst/>
          </a:prstGeom>
        </p:spPr>
        <p:txBody>
          <a:bodyPr lIns="95550" tIns="47776" rIns="95550" bIns="47776"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4840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690273"/>
            <a:ext cx="5438140" cy="4443412"/>
          </a:xfrm>
          <a:prstGeom prst="rect">
            <a:avLst/>
          </a:prstGeom>
        </p:spPr>
        <p:txBody>
          <a:bodyPr lIns="95550" tIns="47776" rIns="95550" bIns="47776"/>
          <a:lstStyle/>
          <a:p>
            <a:pPr defTabSz="955499">
              <a:defRPr/>
            </a:pPr>
            <a:r>
              <a:rPr kumimoji="1" lang="en-US" altLang="ko-KR" sz="1300" dirty="0" err="1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byte_to_sector</a:t>
            </a:r>
            <a:r>
              <a:rPr kumimoji="1" lang="en-US" altLang="ko-KR" sz="13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1" lang="en-US" altLang="ko-KR" sz="1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kumimoji="1" lang="en-US" altLang="ko-KR" sz="13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inode</a:t>
            </a:r>
            <a:r>
              <a:rPr kumimoji="1" lang="en-US" altLang="ko-KR" sz="1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offset); /* </a:t>
            </a:r>
            <a:r>
              <a:rPr kumimoji="1" lang="en-US" altLang="ko-KR" sz="13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inode</a:t>
            </a:r>
            <a:r>
              <a:rPr kumimoji="1" lang="ko-KR" altLang="en-US" sz="1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의 </a:t>
            </a:r>
            <a:r>
              <a:rPr kumimoji="1" lang="en-US" altLang="ko-KR" sz="1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start sector</a:t>
            </a:r>
            <a:r>
              <a:rPr kumimoji="1" lang="ko-KR" altLang="en-US" sz="1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에서 </a:t>
            </a:r>
            <a:r>
              <a:rPr kumimoji="1" lang="en-US" altLang="ko-KR" sz="1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offset</a:t>
            </a:r>
            <a:r>
              <a:rPr kumimoji="1" lang="ko-KR" altLang="en-US" sz="1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값을 더하여</a:t>
            </a:r>
            <a:r>
              <a:rPr kumimoji="1" lang="en-US" altLang="ko-KR" sz="1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1" lang="ko-KR" altLang="en-US" sz="13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블락크기로</a:t>
            </a:r>
            <a:r>
              <a:rPr kumimoji="1" lang="ko-KR" altLang="en-US" sz="1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나눔 </a:t>
            </a:r>
            <a:r>
              <a:rPr kumimoji="1" lang="en-US" altLang="ko-KR" sz="1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start sector</a:t>
            </a:r>
            <a:r>
              <a:rPr kumimoji="1" lang="ko-KR" altLang="en-US" sz="1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의 위치</a:t>
            </a:r>
            <a:endParaRPr kumimoji="1" lang="en-US" altLang="ko-KR" sz="1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defTabSz="955499">
              <a:defRPr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34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910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690273"/>
            <a:ext cx="5438140" cy="4443412"/>
          </a:xfrm>
          <a:prstGeom prst="rect">
            <a:avLst/>
          </a:prstGeom>
        </p:spPr>
        <p:txBody>
          <a:bodyPr lIns="95550" tIns="47776" rIns="95550" bIns="47776"/>
          <a:lstStyle/>
          <a:p>
            <a:pPr defTabSz="955499">
              <a:defRPr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35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2810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24" name="TextBox 23"/>
          <p:cNvSpPr txBox="1"/>
          <p:nvPr userDrawn="1"/>
        </p:nvSpPr>
        <p:spPr>
          <a:xfrm>
            <a:off x="1097298" y="5445224"/>
            <a:ext cx="7003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8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800" b="1" baseline="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8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Arial Bold" pitchFamily="34" charset="0"/>
            </a:endParaRP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8" name="Picture 4" descr="KAIST ì ê¸° ë° ì ìê³µíë¶">
            <a:extLst>
              <a:ext uri="{FF2B5EF4-FFF2-40B4-BE49-F238E27FC236}">
                <a16:creationId xmlns:a16="http://schemas.microsoft.com/office/drawing/2014/main" id="{A22BFA77-8B41-4FCA-887F-64CFE789950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450" y="4433069"/>
            <a:ext cx="27051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oslab.kaist.ac.kr/" TargetMode="Externa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pic>
        <p:nvPicPr>
          <p:cNvPr id="9" name="Picture 2">
            <a:hlinkClick r:id="rId5"/>
            <a:extLst>
              <a:ext uri="{FF2B5EF4-FFF2-40B4-BE49-F238E27FC236}">
                <a16:creationId xmlns:a16="http://schemas.microsoft.com/office/drawing/2014/main" id="{DC0E4037-E618-EC4B-B49A-CD41CAA4D0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429375"/>
            <a:ext cx="2429396" cy="50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C2252BE4-470C-4154-933A-A1B1546D9E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제목 4">
            <a:extLst>
              <a:ext uri="{FF2B5EF4-FFF2-40B4-BE49-F238E27FC236}">
                <a16:creationId xmlns:a16="http://schemas.microsoft.com/office/drawing/2014/main" id="{466FBB6A-AC40-A141-9473-6FB89E199A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Operating System Lab</a:t>
            </a:r>
            <a:br>
              <a:rPr lang="en-US" altLang="ko-KR" dirty="0"/>
            </a:br>
            <a:r>
              <a:rPr lang="en-US" altLang="ko-KR" dirty="0"/>
              <a:t>Part 4: Filesystem</a:t>
            </a:r>
            <a:endParaRPr kumimoji="1"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60D2794B-FF2A-410A-92F1-27251AB836B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072438" y="6592888"/>
            <a:ext cx="1071562" cy="220662"/>
          </a:xfrm>
        </p:spPr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27733903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Directory object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5" y="880070"/>
            <a:ext cx="8424937" cy="5501258"/>
          </a:xfrm>
        </p:spPr>
        <p:txBody>
          <a:bodyPr/>
          <a:lstStyle/>
          <a:p>
            <a:r>
              <a:rPr lang="en-US" altLang="ko-KR" dirty="0">
                <a:cs typeface="Courier New" panose="02070309020205020404" pitchFamily="49" charset="0"/>
              </a:rPr>
              <a:t>Represent an open directory.</a:t>
            </a:r>
          </a:p>
          <a:p>
            <a:pPr lvl="1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inode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altLang="ko-KR" dirty="0">
                <a:cs typeface="Courier New" panose="02070309020205020404" pitchFamily="49" charset="0"/>
              </a:rPr>
              <a:t>the pointer to the associated in-memory </a:t>
            </a:r>
            <a:r>
              <a:rPr lang="en-US" altLang="ko-KR" dirty="0" err="1">
                <a:cs typeface="Courier New" panose="02070309020205020404" pitchFamily="49" charset="0"/>
              </a:rPr>
              <a:t>inode</a:t>
            </a:r>
            <a:endParaRPr lang="en-US" altLang="ko-KR" dirty="0"/>
          </a:p>
          <a:p>
            <a:pPr lvl="1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pos : </a:t>
            </a:r>
            <a:r>
              <a:rPr lang="en-US" altLang="ko-KR" dirty="0">
                <a:latin typeface="Helvetica" pitchFamily="2" charset="0"/>
                <a:cs typeface="Courier New" panose="02070309020205020404" pitchFamily="49" charset="0"/>
              </a:rPr>
              <a:t>position of the next directory entry to read/write</a:t>
            </a:r>
            <a:endParaRPr lang="ko-KR" altLang="en-US" dirty="0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7584" y="2492896"/>
            <a:ext cx="5688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filesys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directory.c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99717" y="3252171"/>
            <a:ext cx="7416824" cy="13542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52000" rtlCol="0" anchor="ctr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dir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{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*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   </a:t>
            </a:r>
            <a:r>
              <a:rPr kumimoji="1" lang="en-US" altLang="ko-KR" sz="1600" dirty="0">
                <a:solidFill>
                  <a:srgbClr val="00B0F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/* Backing store. */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pos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             </a:t>
            </a:r>
            <a:r>
              <a:rPr kumimoji="1" lang="en-US" altLang="ko-KR" sz="1600" dirty="0">
                <a:solidFill>
                  <a:srgbClr val="00B0F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/* Current position. */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};</a:t>
            </a:r>
            <a:endParaRPr kumimoji="1" lang="ko-KR" altLang="en-US" sz="1600" dirty="0" err="1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205813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Directory entry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cs typeface="Courier New" panose="02070309020205020404" pitchFamily="49" charset="0"/>
              </a:rPr>
              <a:t>Indicate information in directory entry (file or directory)</a:t>
            </a:r>
          </a:p>
          <a:p>
            <a:pPr lvl="1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inode_sector</a:t>
            </a:r>
            <a:r>
              <a:rPr lang="en-US" altLang="ko-KR" dirty="0"/>
              <a:t> : sector number of the </a:t>
            </a:r>
            <a:r>
              <a:rPr lang="en-US" altLang="ko-KR" dirty="0" err="1"/>
              <a:t>inode</a:t>
            </a:r>
            <a:r>
              <a:rPr lang="en-US" altLang="ko-KR" dirty="0"/>
              <a:t> (</a:t>
            </a:r>
            <a:r>
              <a:rPr lang="en-US" altLang="ko-KR" dirty="0" err="1"/>
              <a:t>inode</a:t>
            </a:r>
            <a:r>
              <a:rPr lang="en-US" altLang="ko-KR" dirty="0"/>
              <a:t> size is 512 byte)</a:t>
            </a:r>
          </a:p>
          <a:p>
            <a:pPr lvl="1"/>
            <a:r>
              <a:rPr lang="en-US" altLang="ko-KR" dirty="0"/>
              <a:t>file name: up to 14 characters</a:t>
            </a:r>
          </a:p>
          <a:p>
            <a:pPr lvl="1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in_use</a:t>
            </a:r>
            <a:r>
              <a:rPr lang="en-US" altLang="ko-KR" dirty="0"/>
              <a:t> : Whether to use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dir_entry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7584" y="3090446"/>
            <a:ext cx="5688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filesys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directory.c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3588" y="3424932"/>
            <a:ext cx="7416824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52000" rtlCol="0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dir_entry</a:t>
            </a:r>
            <a:endParaRPr kumimoji="1" lang="en-US" altLang="ko-KR" sz="1600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{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block_sector_t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inode_sector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char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name[NAME_MAX + </a:t>
            </a:r>
            <a:r>
              <a:rPr kumimoji="1" lang="en-US" altLang="ko-KR" sz="1600" dirty="0">
                <a:solidFill>
                  <a:srgbClr val="C0504D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1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]; </a:t>
            </a:r>
            <a:r>
              <a:rPr kumimoji="1" lang="en-US" altLang="ko-KR" sz="1600" dirty="0">
                <a:solidFill>
                  <a:srgbClr val="00B0F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/* NAME_MAX = 14*/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srgbClr val="9BBB59">
                    <a:lumMod val="75000"/>
                  </a:srgb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bool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in_use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};</a:t>
            </a:r>
            <a:endParaRPr kumimoji="1" lang="ko-KR" altLang="en-US" sz="1600" dirty="0" err="1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428087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Block bitmap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/>
          <a:p>
            <a:r>
              <a:rPr lang="en-US" altLang="ko-KR" b="0" dirty="0" err="1">
                <a:latin typeface="Courier New" pitchFamily="49" charset="0"/>
                <a:cs typeface="Courier New" pitchFamily="49" charset="0"/>
              </a:rPr>
              <a:t>free_map</a:t>
            </a:r>
            <a:endParaRPr lang="en-US" altLang="ko-KR" b="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altLang="ko-KR" dirty="0">
                <a:cs typeface="Courier New" pitchFamily="49" charset="0"/>
              </a:rPr>
              <a:t>bitmap to represent status of the blocks in the filesystem partition</a:t>
            </a:r>
          </a:p>
          <a:p>
            <a:pPr lvl="1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free_map_file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/>
              <a:t>: bitmap is stored as a file.</a:t>
            </a:r>
          </a:p>
          <a:p>
            <a:pPr lvl="1"/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bit_cnt</a:t>
            </a:r>
            <a:r>
              <a:rPr lang="en-US" altLang="ko-KR" dirty="0"/>
              <a:t> :</a:t>
            </a:r>
            <a:r>
              <a:rPr lang="ko-KR" altLang="en-US" dirty="0"/>
              <a:t> </a:t>
            </a:r>
            <a:r>
              <a:rPr lang="en-US" altLang="ko-KR" dirty="0"/>
              <a:t>Number of disk blocks in entire file system</a:t>
            </a: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9592" y="3218780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6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/kernel/</a:t>
            </a:r>
            <a:r>
              <a:rPr lang="en-US" altLang="ko-KR" sz="16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bitmap.c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9592" y="3557334"/>
            <a:ext cx="7488832" cy="18158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52000" rtlCol="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static</a:t>
            </a:r>
            <a:r>
              <a:rPr kumimoji="1" lang="en-US" altLang="ko-KR" sz="1600" dirty="0">
                <a:solidFill>
                  <a:srgbClr val="9BBB59">
                    <a:lumMod val="75000"/>
                  </a:srgb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bitmap *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free_map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static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file *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free_map_file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bitmap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size_t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bit_cnt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elem_type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*bits;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114460944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File structure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728893"/>
            <a:ext cx="8786812" cy="5501258"/>
          </a:xfrm>
        </p:spPr>
        <p:txBody>
          <a:bodyPr/>
          <a:lstStyle/>
          <a:p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 file</a:t>
            </a:r>
          </a:p>
          <a:p>
            <a:pPr lvl="1"/>
            <a:r>
              <a:rPr lang="en-US" altLang="ko-KR" dirty="0">
                <a:latin typeface="Helvetica" pitchFamily="2" charset="0"/>
                <a:cs typeface="Courier New" panose="02070309020205020404" pitchFamily="49" charset="0"/>
              </a:rPr>
              <a:t>Created when a file is open.</a:t>
            </a:r>
          </a:p>
          <a:p>
            <a:pPr lvl="1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inode</a:t>
            </a:r>
            <a:r>
              <a:rPr lang="en-US" altLang="ko-KR" dirty="0"/>
              <a:t> : pointer to the file’s in-memory</a:t>
            </a:r>
            <a:r>
              <a:rPr lang="ko-KR" altLang="en-US" dirty="0"/>
              <a:t> </a:t>
            </a:r>
            <a:r>
              <a:rPr lang="en-US" altLang="ko-KR" dirty="0" err="1">
                <a:cs typeface="Courier New" panose="02070309020205020404" pitchFamily="49" charset="0"/>
              </a:rPr>
              <a:t>inode</a:t>
            </a:r>
            <a:endParaRPr lang="en-US" altLang="ko-KR" dirty="0">
              <a:cs typeface="Courier New" panose="02070309020205020404" pitchFamily="49" charset="0"/>
            </a:endParaRPr>
          </a:p>
          <a:p>
            <a:pPr lvl="1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altLang="ko-KR" dirty="0"/>
              <a:t> : current file</a:t>
            </a:r>
            <a:r>
              <a:rPr lang="ko-KR" altLang="en-US" dirty="0"/>
              <a:t> </a:t>
            </a:r>
            <a:r>
              <a:rPr lang="en-US" altLang="ko-KR" dirty="0"/>
              <a:t>offset</a:t>
            </a:r>
          </a:p>
          <a:p>
            <a:pPr lvl="1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deny_write</a:t>
            </a:r>
            <a:r>
              <a:rPr lang="en-US" altLang="ko-KR" dirty="0"/>
              <a:t>: indicate whether a file is writable.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51620" y="3933056"/>
            <a:ext cx="6840760" cy="19389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52000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file {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*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      </a:t>
            </a:r>
            <a:r>
              <a:rPr kumimoji="1" lang="en-US" altLang="ko-KR" sz="1600" dirty="0">
                <a:solidFill>
                  <a:srgbClr val="00B0F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/* File's </a:t>
            </a:r>
            <a:r>
              <a:rPr kumimoji="1" lang="en-US" altLang="ko-KR" sz="1600" dirty="0" err="1">
                <a:solidFill>
                  <a:srgbClr val="00B0F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srgbClr val="00B0F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. */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pos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                </a:t>
            </a:r>
            <a:r>
              <a:rPr kumimoji="1" lang="en-US" altLang="ko-KR" sz="1600" dirty="0">
                <a:solidFill>
                  <a:srgbClr val="00B0F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/* Current position. */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bool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deny_write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            </a:t>
            </a:r>
            <a:endParaRPr kumimoji="1" lang="en-US" altLang="ko-KR" sz="1600" dirty="0">
              <a:solidFill>
                <a:srgbClr val="00B0F0"/>
              </a:solidFill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51620" y="3594502"/>
            <a:ext cx="5616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filesys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file.c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67736774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281848-D427-4047-A32B-A0F648DA2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To Do’s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3E324A3-2C31-C249-923D-50880C23D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684" y="764704"/>
            <a:ext cx="8786812" cy="5501258"/>
          </a:xfrm>
        </p:spPr>
        <p:txBody>
          <a:bodyPr/>
          <a:lstStyle/>
          <a:p>
            <a:r>
              <a:rPr lang="en-US" altLang="ko-KR" dirty="0"/>
              <a:t>Buffer cache</a:t>
            </a:r>
          </a:p>
          <a:p>
            <a:pPr lvl="1"/>
            <a:r>
              <a:rPr lang="en-US" altLang="ko-KR" dirty="0"/>
              <a:t>Allocate buffer cache (64 blocks).</a:t>
            </a:r>
          </a:p>
          <a:p>
            <a:pPr lvl="1"/>
            <a:r>
              <a:rPr lang="en-US" altLang="ko-KR" dirty="0"/>
              <a:t>Cache data blocks.</a:t>
            </a:r>
          </a:p>
          <a:p>
            <a:pPr lvl="2"/>
            <a:r>
              <a:rPr lang="en-US" altLang="ko-KR" dirty="0"/>
              <a:t>When read or write data blocks, read and save it in buffer cache</a:t>
            </a:r>
          </a:p>
          <a:p>
            <a:pPr lvl="1"/>
            <a:r>
              <a:rPr lang="en-US" altLang="ko-KR" dirty="0"/>
              <a:t>Write dirty data blocks.</a:t>
            </a:r>
          </a:p>
          <a:p>
            <a:pPr lvl="2"/>
            <a:r>
              <a:rPr lang="en-US" altLang="ko-KR" dirty="0"/>
              <a:t>When dirty data blocks is evicted to reclaim buffer cache entry</a:t>
            </a:r>
          </a:p>
          <a:p>
            <a:pPr lvl="2"/>
            <a:r>
              <a:rPr lang="en-US" altLang="ko-KR" dirty="0"/>
              <a:t>When filesystem is shut</a:t>
            </a:r>
            <a:r>
              <a:rPr lang="ko-KR" altLang="en-US" dirty="0"/>
              <a:t> </a:t>
            </a:r>
            <a:r>
              <a:rPr lang="en-US" altLang="ko-KR" dirty="0"/>
              <a:t>down</a:t>
            </a:r>
          </a:p>
          <a:p>
            <a:r>
              <a:rPr lang="en-US" altLang="ko-KR" dirty="0"/>
              <a:t>Indexed and Extensible File</a:t>
            </a:r>
          </a:p>
          <a:p>
            <a:pPr lvl="1"/>
            <a:r>
              <a:rPr lang="en-US" altLang="ko-KR" dirty="0"/>
              <a:t>Implement block pointers in </a:t>
            </a:r>
            <a:r>
              <a:rPr lang="en-US" altLang="ko-KR" dirty="0" err="1"/>
              <a:t>inode</a:t>
            </a:r>
            <a:endParaRPr lang="en-US" altLang="ko-KR" dirty="0"/>
          </a:p>
          <a:p>
            <a:pPr lvl="2"/>
            <a:r>
              <a:rPr lang="en-US" altLang="ko-KR" dirty="0"/>
              <a:t>direct, single-indirect, double-indirect</a:t>
            </a:r>
          </a:p>
          <a:p>
            <a:r>
              <a:rPr kumimoji="1" lang="en-US" altLang="ko-KR" dirty="0"/>
              <a:t>Subdirectories</a:t>
            </a:r>
          </a:p>
          <a:p>
            <a:pPr lvl="1"/>
            <a:r>
              <a:rPr lang="en-US" altLang="ko-KR" dirty="0"/>
              <a:t>Implement hierarchical name space for file</a:t>
            </a:r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8D14AE5-E178-9541-B9D0-1B182126E6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DFE6FC1-3472-674F-AB81-E7BB5FAEA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709413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Buffer Cache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F046A94-6F93-4D63-9AA3-1A6E5AF96093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/>
          </a:p>
        </p:txBody>
      </p:sp>
      <p:sp>
        <p:nvSpPr>
          <p:cNvPr id="7" name="텍스트 개체 틀 1"/>
          <p:cNvSpPr txBox="1">
            <a:spLocks/>
          </p:cNvSpPr>
          <p:nvPr/>
        </p:nvSpPr>
        <p:spPr bwMode="auto">
          <a:xfrm>
            <a:off x="899592" y="4509120"/>
            <a:ext cx="8072494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r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None/>
              <a:defRPr kumimoji="1" sz="3200" b="1">
                <a:solidFill>
                  <a:schemeClr val="tx2">
                    <a:lumMod val="50000"/>
                  </a:schemeClr>
                </a:solidFill>
                <a:latin typeface="MS Reference Sans Serif" pitchFamily="34" charset="0"/>
                <a:ea typeface="맑은 고딕" pitchFamily="50" charset="-127"/>
                <a:cs typeface="+mn-cs"/>
              </a:defRPr>
            </a:lvl1pPr>
            <a:lvl2pPr marL="457200" indent="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rgbClr val="007E3C"/>
              </a:buClr>
              <a:buSzPct val="100000"/>
              <a:buFont typeface="Wingdings" pitchFamily="2" charset="2"/>
              <a:buNone/>
              <a:defRPr kumimoji="1" sz="1800">
                <a:solidFill>
                  <a:schemeClr val="tx2">
                    <a:lumMod val="50000"/>
                  </a:schemeClr>
                </a:solidFill>
                <a:latin typeface="MS Reference Sans Serif" pitchFamily="34" charset="0"/>
                <a:ea typeface="맑은 고딕" pitchFamily="50" charset="-127"/>
              </a:defRPr>
            </a:lvl2pPr>
            <a:lvl3pPr marL="914400" indent="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None/>
              <a:defRPr kumimoji="1" sz="1600">
                <a:solidFill>
                  <a:schemeClr val="tx2">
                    <a:lumMod val="50000"/>
                  </a:schemeClr>
                </a:solidFill>
                <a:latin typeface="MS Reference Sans Serif" pitchFamily="34" charset="0"/>
                <a:ea typeface="맑은 고딕" pitchFamily="50" charset="-127"/>
              </a:defRPr>
            </a:lvl3pPr>
            <a:lvl4pPr marL="1371600" indent="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rgbClr val="00B03C"/>
              </a:buClr>
              <a:buSzPct val="65000"/>
              <a:buFont typeface="Wingdings" pitchFamily="2" charset="2"/>
              <a:buNone/>
              <a:defRPr kumimoji="1" sz="1400">
                <a:solidFill>
                  <a:schemeClr val="tx2">
                    <a:lumMod val="50000"/>
                  </a:schemeClr>
                </a:solidFill>
                <a:latin typeface="MS Reference Sans Serif" pitchFamily="34" charset="0"/>
                <a:ea typeface="맑은 고딕" pitchFamily="50" charset="-127"/>
              </a:defRPr>
            </a:lvl4pPr>
            <a:lvl5pPr marL="1828800" indent="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None/>
              <a:defRPr kumimoji="1" sz="1400">
                <a:solidFill>
                  <a:schemeClr val="tx2">
                    <a:lumMod val="50000"/>
                  </a:schemeClr>
                </a:solidFill>
                <a:latin typeface="MS Reference Sans Serif" pitchFamily="34" charset="0"/>
                <a:ea typeface="맑은 고딕" pitchFamily="50" charset="-127"/>
              </a:defRPr>
            </a:lvl5pPr>
            <a:lvl6pPr marL="2286000" indent="0" algn="l" rtl="0" eaLnBrk="1" fontAlgn="base" latinLnBrk="1" hangingPunct="1">
              <a:spcBef>
                <a:spcPct val="20000"/>
              </a:spcBef>
              <a:spcAft>
                <a:spcPct val="0"/>
              </a:spcAft>
              <a:buNone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l" rtl="0" eaLnBrk="1" fontAlgn="base" latinLnBrk="1" hangingPunct="1">
              <a:spcBef>
                <a:spcPct val="20000"/>
              </a:spcBef>
              <a:spcAft>
                <a:spcPct val="0"/>
              </a:spcAft>
              <a:buNone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l" rtl="0" eaLnBrk="1" fontAlgn="base" latinLnBrk="1" hangingPunct="1">
              <a:spcBef>
                <a:spcPct val="20000"/>
              </a:spcBef>
              <a:spcAft>
                <a:spcPct val="0"/>
              </a:spcAft>
              <a:buNone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l" rtl="0" eaLnBrk="1" fontAlgn="base" latinLnBrk="1" hangingPunct="1">
              <a:spcBef>
                <a:spcPct val="20000"/>
              </a:spcBef>
              <a:spcAft>
                <a:spcPct val="0"/>
              </a:spcAft>
              <a:buNone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endParaRPr lang="ko-KR" altLang="en-US" sz="2800" kern="0" dirty="0">
              <a:solidFill>
                <a:srgbClr val="1F497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390192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Buffer cache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Buffer Cache: using the part of the memory as disk.</a:t>
            </a:r>
          </a:p>
          <a:p>
            <a:pPr lvl="1"/>
            <a:r>
              <a:rPr lang="en-US" altLang="ko-KR" sz="1600" dirty="0"/>
              <a:t>Consecutive physical pages</a:t>
            </a:r>
          </a:p>
          <a:p>
            <a:pPr lvl="1"/>
            <a:r>
              <a:rPr lang="en-US" altLang="ko-KR" sz="1600" dirty="0"/>
              <a:t>Initialized when the system starts or when a filesystem is mounted.</a:t>
            </a:r>
          </a:p>
          <a:p>
            <a:pPr lvl="1"/>
            <a:r>
              <a:rPr lang="en-US" altLang="ko-KR" sz="1600" dirty="0"/>
              <a:t>Virtual Memory: using the part of the disk as memory.</a:t>
            </a:r>
          </a:p>
          <a:p>
            <a:r>
              <a:rPr lang="en-US" altLang="ko-KR" sz="1800" dirty="0"/>
              <a:t>In current pintos, there is no cache for disk I/O.</a:t>
            </a:r>
          </a:p>
          <a:p>
            <a:r>
              <a:rPr lang="en-US" altLang="ko-KR" sz="1800" dirty="0"/>
              <a:t>In reality, most OS’s have a cache for disk I/O.</a:t>
            </a:r>
          </a:p>
          <a:p>
            <a:r>
              <a:rPr lang="en-US" altLang="ko-KR" sz="1800" dirty="0"/>
              <a:t>Modify the filesystem to cache the file blocks.</a:t>
            </a:r>
          </a:p>
          <a:p>
            <a:pPr lvl="1"/>
            <a:r>
              <a:rPr lang="en-US" altLang="ko-KR" sz="1600" dirty="0"/>
              <a:t>Cache the data blocks.</a:t>
            </a:r>
          </a:p>
          <a:p>
            <a:pPr lvl="1"/>
            <a:r>
              <a:rPr lang="en-US" altLang="ko-KR" sz="1600" dirty="0"/>
              <a:t>Capacity of cache: 64 blocks</a:t>
            </a:r>
          </a:p>
          <a:p>
            <a:r>
              <a:rPr lang="en-US" altLang="ko-KR" sz="1800" dirty="0"/>
              <a:t>File to modify</a:t>
            </a:r>
          </a:p>
          <a:p>
            <a:pPr lvl="1"/>
            <a:r>
              <a:rPr lang="en-US" altLang="ko-KR" sz="1600" dirty="0"/>
              <a:t>pintos/</a:t>
            </a:r>
            <a:r>
              <a:rPr lang="en-US" altLang="ko-KR" sz="1600" dirty="0" err="1"/>
              <a:t>src</a:t>
            </a:r>
            <a:r>
              <a:rPr lang="en-US" altLang="ko-KR" sz="1600" dirty="0"/>
              <a:t>/</a:t>
            </a:r>
            <a:r>
              <a:rPr lang="en-US" altLang="ko-KR" sz="1600" dirty="0" err="1"/>
              <a:t>filesys</a:t>
            </a:r>
            <a:r>
              <a:rPr lang="en-US" altLang="ko-KR" sz="1600" dirty="0"/>
              <a:t>/</a:t>
            </a:r>
            <a:r>
              <a:rPr lang="en-US" altLang="ko-KR" sz="1600" dirty="0" err="1"/>
              <a:t>inode.c</a:t>
            </a:r>
            <a:endParaRPr lang="en-US" altLang="ko-KR" sz="16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434016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Current Pintos accesses storage on user 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read/write </a:t>
            </a:r>
            <a:r>
              <a:rPr lang="en-US" altLang="ko-KR" sz="1800" dirty="0"/>
              <a:t>requests.</a:t>
            </a:r>
          </a:p>
          <a:p>
            <a:r>
              <a:rPr lang="en-US" altLang="ko-KR" sz="1800" dirty="0"/>
              <a:t>Change user I/O to be performed through buffer cache (memory)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Background - </a:t>
            </a:r>
            <a:r>
              <a:rPr lang="en-US" altLang="ko-KR" dirty="0" err="1"/>
              <a:t>Pintos’s</a:t>
            </a:r>
            <a:r>
              <a:rPr lang="en-US" altLang="ko-KR" dirty="0"/>
              <a:t> read/write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순서도: 자기 디스크 5"/>
          <p:cNvSpPr/>
          <p:nvPr/>
        </p:nvSpPr>
        <p:spPr>
          <a:xfrm>
            <a:off x="1845077" y="4539072"/>
            <a:ext cx="1402494" cy="874764"/>
          </a:xfrm>
          <a:prstGeom prst="flowChartMagneticDisk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storage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1449005" y="2276872"/>
            <a:ext cx="2194638" cy="437382"/>
          </a:xfrm>
          <a:prstGeom prst="rect">
            <a:avLst/>
          </a:prstGeom>
          <a:solidFill>
            <a:schemeClr val="accent1"/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Application</a:t>
            </a:r>
            <a:endParaRPr lang="ko-KR" altLang="en-US" sz="16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449005" y="3022570"/>
            <a:ext cx="2194638" cy="437382"/>
          </a:xfrm>
          <a:prstGeom prst="rect">
            <a:avLst/>
          </a:prstGeom>
          <a:solidFill>
            <a:schemeClr val="accent1"/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File system</a:t>
            </a:r>
            <a:endParaRPr lang="ko-KR" altLang="en-US" sz="16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11" name="직선 화살표 연결선 10"/>
          <p:cNvCxnSpPr/>
          <p:nvPr/>
        </p:nvCxnSpPr>
        <p:spPr>
          <a:xfrm>
            <a:off x="2465126" y="2714254"/>
            <a:ext cx="0" cy="30831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>
            <a:off x="2465126" y="3459953"/>
            <a:ext cx="0" cy="107911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화살표 연결선 15"/>
          <p:cNvCxnSpPr/>
          <p:nvPr/>
        </p:nvCxnSpPr>
        <p:spPr>
          <a:xfrm flipV="1">
            <a:off x="2652280" y="2714254"/>
            <a:ext cx="0" cy="30831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flipV="1">
            <a:off x="2652280" y="3459954"/>
            <a:ext cx="0" cy="107911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순서도: 자기 디스크 20"/>
          <p:cNvSpPr/>
          <p:nvPr/>
        </p:nvSpPr>
        <p:spPr>
          <a:xfrm>
            <a:off x="5734623" y="4539072"/>
            <a:ext cx="1257088" cy="874764"/>
          </a:xfrm>
          <a:prstGeom prst="flowChartMagneticDisk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storage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5265848" y="2276872"/>
            <a:ext cx="2194638" cy="437382"/>
          </a:xfrm>
          <a:prstGeom prst="rect">
            <a:avLst/>
          </a:prstGeom>
          <a:solidFill>
            <a:schemeClr val="accent1"/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Application</a:t>
            </a:r>
            <a:endParaRPr lang="ko-KR" altLang="en-US" sz="16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5265848" y="3022598"/>
            <a:ext cx="2194638" cy="437382"/>
          </a:xfrm>
          <a:prstGeom prst="rect">
            <a:avLst/>
          </a:prstGeom>
          <a:solidFill>
            <a:schemeClr val="accent1"/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File system</a:t>
            </a:r>
            <a:endParaRPr lang="ko-KR" altLang="en-US" sz="16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24" name="직선 화살표 연결선 23"/>
          <p:cNvCxnSpPr/>
          <p:nvPr/>
        </p:nvCxnSpPr>
        <p:spPr>
          <a:xfrm>
            <a:off x="6281968" y="2714254"/>
            <a:ext cx="0" cy="3083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/>
          <p:cNvCxnSpPr/>
          <p:nvPr/>
        </p:nvCxnSpPr>
        <p:spPr>
          <a:xfrm>
            <a:off x="6281968" y="3459979"/>
            <a:ext cx="0" cy="28747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/>
          <p:nvPr/>
        </p:nvCxnSpPr>
        <p:spPr>
          <a:xfrm flipV="1">
            <a:off x="6469123" y="2714254"/>
            <a:ext cx="0" cy="3083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5265848" y="3747451"/>
            <a:ext cx="2194638" cy="437382"/>
          </a:xfrm>
          <a:prstGeom prst="rect">
            <a:avLst/>
          </a:prstGeom>
          <a:solidFill>
            <a:schemeClr val="accent6"/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Buffer cache</a:t>
            </a:r>
            <a:endParaRPr lang="ko-KR" altLang="en-US" sz="16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30" name="직선 화살표 연결선 29"/>
          <p:cNvCxnSpPr/>
          <p:nvPr/>
        </p:nvCxnSpPr>
        <p:spPr>
          <a:xfrm flipV="1">
            <a:off x="6469123" y="3459979"/>
            <a:ext cx="0" cy="28747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134704" y="5538717"/>
            <a:ext cx="823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Before</a:t>
            </a:r>
            <a:endParaRPr lang="ko-KR" altLang="en-US" sz="1600" b="1" dirty="0">
              <a:solidFill>
                <a:schemeClr val="tx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023074" y="5538717"/>
            <a:ext cx="6801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After</a:t>
            </a:r>
            <a:endParaRPr lang="ko-KR" altLang="en-US" sz="1600" b="1" dirty="0">
              <a:solidFill>
                <a:schemeClr val="tx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31" name="직선 화살표 연결선 30"/>
          <p:cNvCxnSpPr/>
          <p:nvPr/>
        </p:nvCxnSpPr>
        <p:spPr>
          <a:xfrm>
            <a:off x="6282788" y="4175456"/>
            <a:ext cx="0" cy="28747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화살표 연결선 31"/>
          <p:cNvCxnSpPr/>
          <p:nvPr/>
        </p:nvCxnSpPr>
        <p:spPr>
          <a:xfrm flipV="1">
            <a:off x="6469943" y="4175456"/>
            <a:ext cx="0" cy="28747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623249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2B3695-FEFA-6B46-A696-CC7E6C94A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To do’s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20B2976-FA12-1543-A43E-10474FFF2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ko-KR" dirty="0"/>
              <a:t>Define structures for buffer cache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ko-KR" dirty="0"/>
              <a:t>Allocate and initialize buffer cache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When read data from file, read data from buffer cache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When write data to file, write data to buffer cache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If cache miss, read data from disk and save them in buffer cache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If buffer cache is full, evict buffer cache entry and reclaim free one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Write dirty buffer cache (sync)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1942DDC-59EE-6343-9E22-EB6EF1E583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CDACAB4-1AD1-744A-B943-ACD21A6018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03763"/>
      </p:ext>
    </p:extLst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C66B79-A361-A745-8951-FC372863E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To Do 1: Define structures for buffer cache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A8D3DB7-3E85-1D4D-B525-4CB52F78F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Metadata for a buffer cache entry (ex: </a:t>
            </a:r>
            <a:r>
              <a:rPr lang="en-US" altLang="ko-KR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buffer_head</a:t>
            </a:r>
            <a:r>
              <a:rPr lang="en-US" altLang="ko-KR" dirty="0"/>
              <a:t>)</a:t>
            </a:r>
          </a:p>
          <a:p>
            <a:pPr lvl="1"/>
            <a:r>
              <a:rPr lang="en-US" altLang="ko-KR" dirty="0"/>
              <a:t>The “dirty” flag</a:t>
            </a:r>
          </a:p>
          <a:p>
            <a:pPr lvl="1"/>
            <a:r>
              <a:rPr lang="en-US" altLang="ko-KR" dirty="0"/>
              <a:t>The flag indicating whether the entry being used or not</a:t>
            </a:r>
          </a:p>
          <a:p>
            <a:pPr lvl="1"/>
            <a:r>
              <a:rPr lang="en-US" altLang="ko-KR" dirty="0"/>
              <a:t>The “access” flag indicating whether the entry is accessed recently or not</a:t>
            </a:r>
          </a:p>
          <a:p>
            <a:pPr lvl="1"/>
            <a:r>
              <a:rPr kumimoji="1" lang="en-US" altLang="ko-KR" dirty="0"/>
              <a:t>The on-disk location</a:t>
            </a:r>
          </a:p>
          <a:p>
            <a:pPr lvl="1"/>
            <a:r>
              <a:rPr lang="en-US" altLang="ko-KR" dirty="0"/>
              <a:t>The virtual address of the associated buffer cache entry</a:t>
            </a:r>
          </a:p>
          <a:p>
            <a:pPr lvl="1"/>
            <a:endParaRPr kumimoji="1" lang="en-US" altLang="ko-KR" dirty="0"/>
          </a:p>
          <a:p>
            <a:r>
              <a:rPr lang="en-US" altLang="ko-KR" dirty="0"/>
              <a:t>Maintain all 64 </a:t>
            </a:r>
            <a:r>
              <a:rPr lang="en-US" altLang="ko-KR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buffer_head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/>
              <a:t>by data structure</a:t>
            </a:r>
          </a:p>
          <a:p>
            <a:pPr lvl="1"/>
            <a:r>
              <a:rPr lang="en-US" altLang="ko-KR" dirty="0"/>
              <a:t>Array, List, or Hash table.</a:t>
            </a:r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FF2F6C7-E791-D340-9F34-EF61ED39E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8DF8291-9E46-E24B-A3E5-8A75847210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758862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13B809-EB38-4065-B7AA-7E4C71016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 of</a:t>
            </a:r>
            <a:r>
              <a:rPr lang="ko-KR" altLang="en-US" dirty="0"/>
              <a:t> </a:t>
            </a:r>
            <a:r>
              <a:rPr lang="en-US" altLang="ko-KR" dirty="0"/>
              <a:t>Filesystem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1B5CC2B-82AB-4633-8337-A8F0CF525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Background of Filesystem in Pintos</a:t>
            </a:r>
          </a:p>
          <a:p>
            <a:r>
              <a:rPr lang="en-US" altLang="ko-KR" dirty="0"/>
              <a:t>To Do’s in project 4</a:t>
            </a:r>
          </a:p>
          <a:p>
            <a:pPr lvl="1"/>
            <a:r>
              <a:rPr lang="en-US" altLang="ko-KR" dirty="0"/>
              <a:t>Buffer Cache</a:t>
            </a:r>
          </a:p>
          <a:p>
            <a:pPr lvl="1"/>
            <a:r>
              <a:rPr lang="en-US" altLang="ko-KR" dirty="0"/>
              <a:t>Indexed and Extensible Files</a:t>
            </a:r>
          </a:p>
          <a:p>
            <a:pPr lvl="1"/>
            <a:r>
              <a:rPr lang="en-US" altLang="ko-KR" dirty="0"/>
              <a:t>Subdirectories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0A6661E-17AB-4A47-8981-5ED5B62223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DEC634E-A4CE-4FE8-9377-3AC143C7B1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825521"/>
      </p:ext>
    </p:extLst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모서리가 둥근 직사각형 12"/>
          <p:cNvSpPr/>
          <p:nvPr/>
        </p:nvSpPr>
        <p:spPr>
          <a:xfrm>
            <a:off x="1475657" y="2060848"/>
            <a:ext cx="5455966" cy="3096343"/>
          </a:xfrm>
          <a:prstGeom prst="roundRect">
            <a:avLst>
              <a:gd name="adj" fmla="val 3598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err="1">
              <a:latin typeface="+mj-ea"/>
              <a:ea typeface="+mj-ea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Buffer cache diagram</a:t>
            </a:r>
            <a:endParaRPr lang="ko-KR" altLang="en-US" dirty="0"/>
          </a:p>
        </p:txBody>
      </p:sp>
      <p:sp>
        <p:nvSpPr>
          <p:cNvPr id="51" name="슬라이드 번호 개체 틀 5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14" name="순서도: 자기 디스크 13"/>
          <p:cNvSpPr/>
          <p:nvPr/>
        </p:nvSpPr>
        <p:spPr>
          <a:xfrm>
            <a:off x="7740352" y="2780928"/>
            <a:ext cx="1296144" cy="1224136"/>
          </a:xfrm>
          <a:prstGeom prst="flowChartMagneticDisk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2000" dirty="0" err="1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975275" y="2661027"/>
            <a:ext cx="1776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Buffer head table</a:t>
            </a:r>
            <a:endParaRPr kumimoji="1"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 pitchFamily="34" charset="0"/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2034559" y="2962588"/>
            <a:ext cx="2609449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2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buffer_head</a:t>
            </a:r>
            <a:r>
              <a:rPr kumimoji="1"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void</a:t>
            </a:r>
            <a:r>
              <a:rPr kumimoji="1"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* data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392532" y="2152395"/>
            <a:ext cx="16091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Buffer cache</a:t>
            </a:r>
            <a:endParaRPr kumimoji="1"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 pitchFamily="34" charset="0"/>
            </a:endParaRPr>
          </a:p>
        </p:txBody>
      </p:sp>
      <p:graphicFrame>
        <p:nvGraphicFramePr>
          <p:cNvPr id="66" name="표 65"/>
          <p:cNvGraphicFramePr>
            <a:graphicFrameLocks noGrp="1"/>
          </p:cNvGraphicFramePr>
          <p:nvPr/>
        </p:nvGraphicFramePr>
        <p:xfrm>
          <a:off x="5464540" y="2474337"/>
          <a:ext cx="1123181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3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6790"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790"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790"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790"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790"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790"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790"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790"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67" name="그룹 66"/>
          <p:cNvGrpSpPr/>
          <p:nvPr/>
        </p:nvGrpSpPr>
        <p:grpSpPr>
          <a:xfrm>
            <a:off x="5441291" y="4668500"/>
            <a:ext cx="1224136" cy="344715"/>
            <a:chOff x="5632531" y="5150236"/>
            <a:chExt cx="1224136" cy="344715"/>
          </a:xfrm>
        </p:grpSpPr>
        <p:sp>
          <p:nvSpPr>
            <p:cNvPr id="68" name="TextBox 67"/>
            <p:cNvSpPr txBox="1"/>
            <p:nvPr/>
          </p:nvSpPr>
          <p:spPr>
            <a:xfrm>
              <a:off x="5632531" y="5217952"/>
              <a:ext cx="12241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200" dirty="0" err="1">
                  <a:solidFill>
                    <a:srgbClr val="1F497D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Arial" pitchFamily="34" charset="0"/>
                </a:rPr>
                <a:t>block_size</a:t>
              </a:r>
              <a:endParaRPr kumimoji="1" lang="ko-KR" altLang="en-US" sz="1200" dirty="0">
                <a:solidFill>
                  <a:srgbClr val="1F497D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cxnSp>
          <p:nvCxnSpPr>
            <p:cNvPr id="69" name="직선 화살표 연결선 68"/>
            <p:cNvCxnSpPr/>
            <p:nvPr/>
          </p:nvCxnSpPr>
          <p:spPr>
            <a:xfrm flipV="1">
              <a:off x="5670671" y="5261896"/>
              <a:ext cx="1096029" cy="1"/>
            </a:xfrm>
            <a:prstGeom prst="straightConnector1">
              <a:avLst/>
            </a:prstGeom>
            <a:ln w="12700">
              <a:solidFill>
                <a:schemeClr val="tx2">
                  <a:lumMod val="75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직선 화살표 연결선 69"/>
            <p:cNvCxnSpPr/>
            <p:nvPr/>
          </p:nvCxnSpPr>
          <p:spPr>
            <a:xfrm flipV="1">
              <a:off x="5664782" y="5150236"/>
              <a:ext cx="0" cy="260698"/>
            </a:xfrm>
            <a:prstGeom prst="straightConnector1">
              <a:avLst/>
            </a:prstGeom>
            <a:ln w="12700">
              <a:solidFill>
                <a:schemeClr val="tx2">
                  <a:lumMod val="75000"/>
                </a:schemeClr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직선 화살표 연결선 70"/>
            <p:cNvCxnSpPr/>
            <p:nvPr/>
          </p:nvCxnSpPr>
          <p:spPr>
            <a:xfrm flipV="1">
              <a:off x="6780618" y="5151302"/>
              <a:ext cx="0" cy="260698"/>
            </a:xfrm>
            <a:prstGeom prst="straightConnector1">
              <a:avLst/>
            </a:prstGeom>
            <a:ln w="12700">
              <a:solidFill>
                <a:schemeClr val="tx2">
                  <a:lumMod val="75000"/>
                </a:schemeClr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8" name="직선 화살표 연결선 137"/>
          <p:cNvCxnSpPr/>
          <p:nvPr/>
        </p:nvCxnSpPr>
        <p:spPr>
          <a:xfrm>
            <a:off x="6643577" y="3309923"/>
            <a:ext cx="1024767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6876256" y="3018788"/>
            <a:ext cx="721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caching</a:t>
            </a:r>
            <a:endParaRPr kumimoji="1"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  <a:cs typeface="Arial" pitchFamily="34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6940630" y="3493618"/>
            <a:ext cx="655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flush</a:t>
            </a:r>
            <a:endParaRPr kumimoji="1"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028384" y="4005064"/>
            <a:ext cx="655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DISK</a:t>
            </a:r>
            <a:endParaRPr kumimoji="1"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  <a:cs typeface="Arial" pitchFamily="34" charset="0"/>
            </a:endParaRPr>
          </a:p>
        </p:txBody>
      </p:sp>
      <p:cxnSp>
        <p:nvCxnSpPr>
          <p:cNvPr id="46" name="직선 화살표 연결선 45"/>
          <p:cNvCxnSpPr/>
          <p:nvPr/>
        </p:nvCxnSpPr>
        <p:spPr>
          <a:xfrm>
            <a:off x="6660232" y="3501008"/>
            <a:ext cx="1008112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직사각형 47"/>
          <p:cNvSpPr/>
          <p:nvPr/>
        </p:nvSpPr>
        <p:spPr>
          <a:xfrm>
            <a:off x="2034558" y="3789040"/>
            <a:ext cx="2609449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buffer_head</a:t>
            </a:r>
            <a:endParaRPr kumimoji="1" lang="en-US" altLang="ko-KR" sz="1200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2034559" y="4068759"/>
            <a:ext cx="2609449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buffer_head</a:t>
            </a:r>
            <a:endParaRPr kumimoji="1" lang="en-US" altLang="ko-KR" sz="1200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</p:txBody>
      </p:sp>
      <p:cxnSp>
        <p:nvCxnSpPr>
          <p:cNvPr id="7" name="꺾인 연결선 6"/>
          <p:cNvCxnSpPr/>
          <p:nvPr/>
        </p:nvCxnSpPr>
        <p:spPr>
          <a:xfrm flipV="1">
            <a:off x="3528096" y="2626500"/>
            <a:ext cx="1908000" cy="672176"/>
          </a:xfrm>
          <a:prstGeom prst="bentConnector3">
            <a:avLst>
              <a:gd name="adj1" fmla="val 78222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직사각형 53"/>
          <p:cNvSpPr/>
          <p:nvPr/>
        </p:nvSpPr>
        <p:spPr>
          <a:xfrm>
            <a:off x="2034559" y="4348478"/>
            <a:ext cx="2609449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dirty="0">
                <a:solidFill>
                  <a:schemeClr val="tx1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619672" y="1881284"/>
            <a:ext cx="1296144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Main Memory</a:t>
            </a:r>
            <a:endParaRPr kumimoji="1"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  <a:cs typeface="Arial" pitchFamily="34" charset="0"/>
            </a:endParaRPr>
          </a:p>
        </p:txBody>
      </p:sp>
      <p:cxnSp>
        <p:nvCxnSpPr>
          <p:cNvPr id="61" name="직선 화살표 연결선 60"/>
          <p:cNvCxnSpPr/>
          <p:nvPr/>
        </p:nvCxnSpPr>
        <p:spPr>
          <a:xfrm flipV="1">
            <a:off x="887803" y="2418504"/>
            <a:ext cx="0" cy="560711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화살표 연결선 62"/>
          <p:cNvCxnSpPr/>
          <p:nvPr/>
        </p:nvCxnSpPr>
        <p:spPr>
          <a:xfrm>
            <a:off x="887803" y="2975021"/>
            <a:ext cx="1146756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123381" y="1841300"/>
            <a:ext cx="14962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Search by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block number</a:t>
            </a:r>
            <a:endParaRPr kumimoji="1"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39931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4" grpId="0"/>
      <p:bldP spid="65" grpId="0"/>
      <p:bldP spid="7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6AED5E-0C10-B74A-A45C-338879AFB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To Do 2: Allocate </a:t>
            </a:r>
            <a:r>
              <a:rPr lang="en-US" altLang="ko-KR" dirty="0"/>
              <a:t>and initialize buffer cache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11276EF-5672-074E-A57B-283D2560A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832572"/>
            <a:ext cx="8786812" cy="5501258"/>
          </a:xfrm>
        </p:spPr>
        <p:txBody>
          <a:bodyPr/>
          <a:lstStyle/>
          <a:p>
            <a:r>
              <a:rPr kumimoji="1" lang="en-US" altLang="ko-KR" dirty="0"/>
              <a:t>Allocate memory for buffer cache for 64 block</a:t>
            </a:r>
          </a:p>
          <a:p>
            <a:pPr lvl="1"/>
            <a:r>
              <a:rPr kumimoji="1" lang="en-US" altLang="ko-KR" dirty="0"/>
              <a:t>Block size (=Sector size): 512 Byte</a:t>
            </a:r>
          </a:p>
          <a:p>
            <a:pPr lvl="1"/>
            <a:r>
              <a:rPr lang="en-US" altLang="ko-KR" dirty="0"/>
              <a:t>64 * 512 Byte = 32 Kbyte</a:t>
            </a:r>
          </a:p>
          <a:p>
            <a:r>
              <a:rPr kumimoji="1" lang="en-US" altLang="ko-KR" dirty="0"/>
              <a:t>Allocate memory for </a:t>
            </a:r>
            <a:r>
              <a:rPr kumimoji="1" lang="en-US" altLang="ko-KR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kumimoji="1"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buffer_head</a:t>
            </a:r>
            <a:r>
              <a:rPr kumimoji="1" lang="ko-KR" altLang="en-US" dirty="0"/>
              <a:t>’</a:t>
            </a:r>
            <a:r>
              <a:rPr kumimoji="1" lang="en-US" altLang="ko-KR" dirty="0"/>
              <a:t>s</a:t>
            </a:r>
          </a:p>
          <a:p>
            <a:pPr lvl="1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ko-KR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buffer_head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ko-KR" dirty="0"/>
              <a:t> * 64</a:t>
            </a:r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6E5913A-461A-8240-A377-3E9E0F4737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CF0D133-B152-D84A-A254-E3BE7DCC31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B991A8-7160-604C-97A8-E5CC98D12042}"/>
              </a:ext>
            </a:extLst>
          </p:cNvPr>
          <p:cNvSpPr txBox="1"/>
          <p:nvPr/>
        </p:nvSpPr>
        <p:spPr>
          <a:xfrm>
            <a:off x="395535" y="3779285"/>
            <a:ext cx="8352929" cy="25545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5200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void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filesys_init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(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bool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format) 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fs_device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=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block_get_role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(BLOCK_FILESYS);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</a:t>
            </a:r>
            <a:r>
              <a:rPr kumimoji="1" lang="en-US" altLang="ko-KR" sz="160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if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(format)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do_format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();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1600" dirty="0"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free_map_open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();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1600" dirty="0"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</a:t>
            </a:r>
            <a:r>
              <a:rPr kumimoji="1" lang="en-US" altLang="ko-KR" sz="1600" dirty="0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/* Add code here */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}</a:t>
            </a:r>
            <a:endParaRPr kumimoji="1" lang="ko-KR" altLang="en-US" sz="1600" dirty="0"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25F95A-D283-AB40-9051-72F232EAFFCA}"/>
              </a:ext>
            </a:extLst>
          </p:cNvPr>
          <p:cNvSpPr txBox="1"/>
          <p:nvPr/>
        </p:nvSpPr>
        <p:spPr>
          <a:xfrm>
            <a:off x="395537" y="3440731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filesys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filesys.c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0287036"/>
      </p:ext>
    </p:extLst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/>
          <a:p>
            <a:endParaRPr lang="en-US" altLang="ko-KR" dirty="0"/>
          </a:p>
          <a:p>
            <a:pPr lvl="6"/>
            <a:endParaRPr lang="en-US" altLang="ko-KR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altLang="ko-KR" dirty="0"/>
              <a:t> in current pintos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1223628" y="1412776"/>
            <a:ext cx="6696744" cy="4365446"/>
            <a:chOff x="1547664" y="1628800"/>
            <a:chExt cx="6696744" cy="4365446"/>
          </a:xfrm>
        </p:grpSpPr>
        <p:cxnSp>
          <p:nvCxnSpPr>
            <p:cNvPr id="8" name="직선 화살표 연결선 7"/>
            <p:cNvCxnSpPr>
              <a:stCxn id="38" idx="2"/>
              <a:endCxn id="40" idx="0"/>
            </p:cNvCxnSpPr>
            <p:nvPr/>
          </p:nvCxnSpPr>
          <p:spPr>
            <a:xfrm>
              <a:off x="2621108" y="1951882"/>
              <a:ext cx="0" cy="26226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직선 화살표 연결선 18"/>
            <p:cNvCxnSpPr>
              <a:stCxn id="40" idx="2"/>
              <a:endCxn id="50" idx="0"/>
            </p:cNvCxnSpPr>
            <p:nvPr/>
          </p:nvCxnSpPr>
          <p:spPr>
            <a:xfrm>
              <a:off x="2621108" y="2537232"/>
              <a:ext cx="0" cy="38166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직선 화살표 연결선 118"/>
            <p:cNvCxnSpPr>
              <a:stCxn id="52" idx="2"/>
              <a:endCxn id="56" idx="0"/>
            </p:cNvCxnSpPr>
            <p:nvPr/>
          </p:nvCxnSpPr>
          <p:spPr>
            <a:xfrm flipH="1">
              <a:off x="2623030" y="5353883"/>
              <a:ext cx="1339" cy="19364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직사각형 37"/>
            <p:cNvSpPr/>
            <p:nvPr/>
          </p:nvSpPr>
          <p:spPr>
            <a:xfrm>
              <a:off x="1659404" y="1628800"/>
              <a:ext cx="1923408" cy="323082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 err="1">
                  <a:latin typeface="맑은 고딕" pitchFamily="50" charset="-127"/>
                  <a:ea typeface="맑은 고딕" pitchFamily="50" charset="-127"/>
                </a:rPr>
                <a:t>file_read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()</a:t>
              </a:r>
              <a:endParaRPr lang="ko-KR" altLang="en-US" sz="1100" b="1" dirty="0" err="1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0" name="직사각형 39"/>
            <p:cNvSpPr/>
            <p:nvPr/>
          </p:nvSpPr>
          <p:spPr>
            <a:xfrm>
              <a:off x="1659404" y="2214150"/>
              <a:ext cx="1923408" cy="323082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 err="1">
                  <a:latin typeface="맑은 고딕" pitchFamily="50" charset="-127"/>
                  <a:ea typeface="맑은 고딕" pitchFamily="50" charset="-127"/>
                </a:rPr>
                <a:t>inode_read_at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()</a:t>
              </a:r>
              <a:endParaRPr lang="ko-KR" altLang="en-US" sz="1100" b="1" dirty="0" err="1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0" name="다이아몬드 49"/>
            <p:cNvSpPr/>
            <p:nvPr/>
          </p:nvSpPr>
          <p:spPr>
            <a:xfrm>
              <a:off x="1547664" y="2918896"/>
              <a:ext cx="2146888" cy="626032"/>
            </a:xfrm>
            <a:prstGeom prst="diamond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size &gt; 0</a:t>
              </a:r>
              <a:endParaRPr lang="ko-KR" altLang="en-US" sz="1100" b="1" dirty="0" err="1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1566494" y="4907162"/>
              <a:ext cx="2115749" cy="446720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block</a:t>
              </a:r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read from disk</a:t>
              </a:r>
              <a:endParaRPr lang="ko-KR" altLang="en-US" sz="1100" b="1" dirty="0" err="1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581307" y="3499563"/>
              <a:ext cx="576523" cy="319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YES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536849" y="2890783"/>
              <a:ext cx="516261" cy="3190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NO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6" name="직사각형 55"/>
            <p:cNvSpPr/>
            <p:nvPr/>
          </p:nvSpPr>
          <p:spPr>
            <a:xfrm>
              <a:off x="1565155" y="5547525"/>
              <a:ext cx="2115749" cy="446720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Calculate remaining</a:t>
              </a:r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endParaRPr lang="en-US" altLang="ko-KR" sz="1100" b="1" dirty="0">
                <a:latin typeface="맑은 고딕" pitchFamily="50" charset="-127"/>
                <a:ea typeface="맑은 고딕" pitchFamily="50" charset="-127"/>
              </a:endParaRPr>
            </a:p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read size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8" name="직사각형 57"/>
            <p:cNvSpPr/>
            <p:nvPr/>
          </p:nvSpPr>
          <p:spPr>
            <a:xfrm>
              <a:off x="6870545" y="3026091"/>
              <a:ext cx="1373863" cy="412416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Exit 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4318535" y="4060317"/>
              <a:ext cx="2115514" cy="447802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Allocate bounce buffer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8" name="직선 화살표 연결선 27"/>
            <p:cNvCxnSpPr>
              <a:stCxn id="50" idx="2"/>
              <a:endCxn id="44" idx="0"/>
            </p:cNvCxnSpPr>
            <p:nvPr/>
          </p:nvCxnSpPr>
          <p:spPr>
            <a:xfrm>
              <a:off x="2621108" y="3544929"/>
              <a:ext cx="0" cy="42075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다이아몬드 43"/>
            <p:cNvSpPr/>
            <p:nvPr/>
          </p:nvSpPr>
          <p:spPr>
            <a:xfrm>
              <a:off x="1547664" y="3965688"/>
              <a:ext cx="2146888" cy="626032"/>
            </a:xfrm>
            <a:prstGeom prst="diamond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Read</a:t>
              </a:r>
            </a:p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full sector?</a:t>
              </a:r>
              <a:endParaRPr lang="ko-KR" altLang="en-US" sz="1100" b="1" dirty="0" err="1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45" name="직선 화살표 연결선 44"/>
            <p:cNvCxnSpPr>
              <a:stCxn id="44" idx="2"/>
              <a:endCxn id="52" idx="0"/>
            </p:cNvCxnSpPr>
            <p:nvPr/>
          </p:nvCxnSpPr>
          <p:spPr>
            <a:xfrm>
              <a:off x="2621108" y="4591721"/>
              <a:ext cx="3261" cy="31544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꺾인 연결선 50"/>
            <p:cNvCxnSpPr>
              <a:stCxn id="56" idx="1"/>
              <a:endCxn id="50" idx="1"/>
            </p:cNvCxnSpPr>
            <p:nvPr/>
          </p:nvCxnSpPr>
          <p:spPr>
            <a:xfrm rot="10800000">
              <a:off x="1547665" y="3231913"/>
              <a:ext cx="17491" cy="2538973"/>
            </a:xfrm>
            <a:prstGeom prst="bentConnector3">
              <a:avLst>
                <a:gd name="adj1" fmla="val 1762425"/>
              </a:avLst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직선 화살표 연결선 56"/>
            <p:cNvCxnSpPr>
              <a:stCxn id="44" idx="3"/>
              <a:endCxn id="59" idx="1"/>
            </p:cNvCxnSpPr>
            <p:nvPr/>
          </p:nvCxnSpPr>
          <p:spPr>
            <a:xfrm>
              <a:off x="3694552" y="4278704"/>
              <a:ext cx="623983" cy="551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2586817" y="4547015"/>
              <a:ext cx="576523" cy="319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YES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506632" y="3907089"/>
              <a:ext cx="516261" cy="3190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NO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6" name="직사각형 65"/>
            <p:cNvSpPr/>
            <p:nvPr/>
          </p:nvSpPr>
          <p:spPr>
            <a:xfrm>
              <a:off x="4317195" y="4853406"/>
              <a:ext cx="2115514" cy="447802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block read from</a:t>
              </a:r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disk</a:t>
              </a:r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to</a:t>
              </a:r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bounce buffer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7" name="직사각형 66"/>
            <p:cNvSpPr/>
            <p:nvPr/>
          </p:nvSpPr>
          <p:spPr>
            <a:xfrm>
              <a:off x="4317195" y="5547526"/>
              <a:ext cx="2115514" cy="446720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Partial write from Bounce buffer</a:t>
              </a:r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to</a:t>
              </a:r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buffer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69" name="직선 화살표 연결선 68"/>
            <p:cNvCxnSpPr>
              <a:stCxn id="59" idx="2"/>
              <a:endCxn id="66" idx="0"/>
            </p:cNvCxnSpPr>
            <p:nvPr/>
          </p:nvCxnSpPr>
          <p:spPr>
            <a:xfrm flipH="1">
              <a:off x="5374952" y="4508119"/>
              <a:ext cx="1340" cy="34528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직선 화살표 연결선 69"/>
            <p:cNvCxnSpPr>
              <a:stCxn id="66" idx="2"/>
              <a:endCxn id="67" idx="0"/>
            </p:cNvCxnSpPr>
            <p:nvPr/>
          </p:nvCxnSpPr>
          <p:spPr>
            <a:xfrm>
              <a:off x="5374952" y="5301208"/>
              <a:ext cx="0" cy="24631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직선 화살표 연결선 70"/>
            <p:cNvCxnSpPr>
              <a:stCxn id="67" idx="1"/>
              <a:endCxn id="56" idx="3"/>
            </p:cNvCxnSpPr>
            <p:nvPr/>
          </p:nvCxnSpPr>
          <p:spPr>
            <a:xfrm flipH="1" flipV="1">
              <a:off x="3680904" y="5770885"/>
              <a:ext cx="636291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5" name="직사각형 74"/>
            <p:cNvSpPr/>
            <p:nvPr/>
          </p:nvSpPr>
          <p:spPr>
            <a:xfrm>
              <a:off x="4306001" y="3079742"/>
              <a:ext cx="1923408" cy="305115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Release bounce buffer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77" name="직선 화살표 연결선 76"/>
            <p:cNvCxnSpPr>
              <a:stCxn id="50" idx="3"/>
              <a:endCxn id="75" idx="1"/>
            </p:cNvCxnSpPr>
            <p:nvPr/>
          </p:nvCxnSpPr>
          <p:spPr>
            <a:xfrm>
              <a:off x="3694552" y="3231913"/>
              <a:ext cx="611449" cy="38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직선 화살표 연결선 77"/>
            <p:cNvCxnSpPr>
              <a:stCxn id="75" idx="3"/>
              <a:endCxn id="58" idx="1"/>
            </p:cNvCxnSpPr>
            <p:nvPr/>
          </p:nvCxnSpPr>
          <p:spPr>
            <a:xfrm>
              <a:off x="6229409" y="3232299"/>
              <a:ext cx="64113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" name="모서리가 둥근 직사각형 36"/>
          <p:cNvSpPr/>
          <p:nvPr/>
        </p:nvSpPr>
        <p:spPr>
          <a:xfrm>
            <a:off x="755576" y="2463460"/>
            <a:ext cx="5616624" cy="3701843"/>
          </a:xfrm>
          <a:prstGeom prst="roundRect">
            <a:avLst>
              <a:gd name="adj" fmla="val 3776"/>
            </a:avLst>
          </a:prstGeom>
          <a:noFill/>
          <a:ln w="12700">
            <a:solidFill>
              <a:schemeClr val="accent2"/>
            </a:solidFill>
            <a:prstDash val="dash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2000" dirty="0" err="1">
              <a:solidFill>
                <a:prstClr val="white"/>
              </a:solidFill>
              <a:latin typeface="HY견고딕"/>
              <a:ea typeface="HY견고딕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061791" y="2124906"/>
            <a:ext cx="13738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srgbClr val="C0504D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Modification</a:t>
            </a:r>
            <a:endParaRPr kumimoji="1" lang="ko-KR" altLang="en-US" sz="1600" dirty="0">
              <a:solidFill>
                <a:srgbClr val="C0504D"/>
              </a:solidFill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30708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Read with Buffer Cache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cxnSp>
        <p:nvCxnSpPr>
          <p:cNvPr id="8" name="직선 화살표 연결선 7"/>
          <p:cNvCxnSpPr>
            <a:stCxn id="38" idx="2"/>
            <a:endCxn id="40" idx="0"/>
          </p:cNvCxnSpPr>
          <p:nvPr/>
        </p:nvCxnSpPr>
        <p:spPr>
          <a:xfrm>
            <a:off x="2211647" y="1564369"/>
            <a:ext cx="0" cy="2399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>
            <a:stCxn id="40" idx="2"/>
            <a:endCxn id="41" idx="0"/>
          </p:cNvCxnSpPr>
          <p:nvPr/>
        </p:nvCxnSpPr>
        <p:spPr>
          <a:xfrm>
            <a:off x="2211647" y="2099945"/>
            <a:ext cx="0" cy="2399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>
            <a:stCxn id="41" idx="2"/>
            <a:endCxn id="42" idx="0"/>
          </p:cNvCxnSpPr>
          <p:nvPr/>
        </p:nvCxnSpPr>
        <p:spPr>
          <a:xfrm>
            <a:off x="2211647" y="2635520"/>
            <a:ext cx="0" cy="2399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>
            <a:stCxn id="42" idx="2"/>
            <a:endCxn id="50" idx="0"/>
          </p:cNvCxnSpPr>
          <p:nvPr/>
        </p:nvCxnSpPr>
        <p:spPr>
          <a:xfrm>
            <a:off x="2211647" y="3285210"/>
            <a:ext cx="5012" cy="2430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직선 화살표 연결선 75"/>
          <p:cNvCxnSpPr>
            <a:stCxn id="61" idx="2"/>
            <a:endCxn id="60" idx="0"/>
          </p:cNvCxnSpPr>
          <p:nvPr/>
        </p:nvCxnSpPr>
        <p:spPr>
          <a:xfrm flipH="1">
            <a:off x="6931546" y="4778298"/>
            <a:ext cx="1" cy="2869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" name="직선 화살표 연결선 80"/>
          <p:cNvCxnSpPr>
            <a:stCxn id="60" idx="2"/>
            <a:endCxn id="63" idx="0"/>
          </p:cNvCxnSpPr>
          <p:nvPr/>
        </p:nvCxnSpPr>
        <p:spPr>
          <a:xfrm>
            <a:off x="6931546" y="5513619"/>
            <a:ext cx="0" cy="3217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3" name="꺾인 연결선 82"/>
          <p:cNvCxnSpPr>
            <a:stCxn id="63" idx="1"/>
            <a:endCxn id="59" idx="3"/>
          </p:cNvCxnSpPr>
          <p:nvPr/>
        </p:nvCxnSpPr>
        <p:spPr>
          <a:xfrm rot="10800000">
            <a:off x="5445639" y="4669505"/>
            <a:ext cx="587880" cy="137844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꺾인 연결선 94"/>
          <p:cNvCxnSpPr>
            <a:stCxn id="61" idx="3"/>
            <a:endCxn id="63" idx="3"/>
          </p:cNvCxnSpPr>
          <p:nvPr/>
        </p:nvCxnSpPr>
        <p:spPr>
          <a:xfrm flipH="1">
            <a:off x="7829573" y="4491899"/>
            <a:ext cx="104342" cy="1556052"/>
          </a:xfrm>
          <a:prstGeom prst="bentConnector3">
            <a:avLst>
              <a:gd name="adj1" fmla="val -219087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직선 화살표 연결선 118"/>
          <p:cNvCxnSpPr>
            <a:stCxn id="52" idx="2"/>
            <a:endCxn id="56" idx="0"/>
          </p:cNvCxnSpPr>
          <p:nvPr/>
        </p:nvCxnSpPr>
        <p:spPr>
          <a:xfrm>
            <a:off x="2211647" y="4874366"/>
            <a:ext cx="1793" cy="2330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3" name="직선 화살표 연결선 122"/>
          <p:cNvCxnSpPr>
            <a:stCxn id="56" idx="2"/>
            <a:endCxn id="58" idx="0"/>
          </p:cNvCxnSpPr>
          <p:nvPr/>
        </p:nvCxnSpPr>
        <p:spPr>
          <a:xfrm>
            <a:off x="2213441" y="5386587"/>
            <a:ext cx="0" cy="26542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직사각형 37"/>
          <p:cNvSpPr/>
          <p:nvPr/>
        </p:nvSpPr>
        <p:spPr>
          <a:xfrm>
            <a:off x="1313620" y="1268760"/>
            <a:ext cx="1796054" cy="295609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err="1">
                <a:latin typeface="맑은 고딕" pitchFamily="50" charset="-127"/>
                <a:ea typeface="맑은 고딕" pitchFamily="50" charset="-127"/>
              </a:rPr>
              <a:t>file_read</a:t>
            </a:r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()</a:t>
            </a:r>
            <a:endParaRPr lang="ko-KR" altLang="en-US" sz="1100" b="1" dirty="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1313620" y="1804335"/>
            <a:ext cx="1796054" cy="295609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err="1">
                <a:latin typeface="맑은 고딕" pitchFamily="50" charset="-127"/>
                <a:ea typeface="맑은 고딕" pitchFamily="50" charset="-127"/>
              </a:rPr>
              <a:t>inode_read_at</a:t>
            </a:r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()</a:t>
            </a:r>
            <a:endParaRPr lang="ko-KR" altLang="en-US" sz="1100" b="1" dirty="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1313620" y="2339911"/>
            <a:ext cx="1796054" cy="295609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Read in buffer cache</a:t>
            </a:r>
            <a:endParaRPr lang="ko-KR" altLang="en-US" sz="1100" b="1" dirty="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1313620" y="2875486"/>
            <a:ext cx="1796054" cy="409724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Find </a:t>
            </a:r>
            <a:r>
              <a:rPr lang="en-US" altLang="ko-KR" sz="1100" b="1" dirty="0" err="1">
                <a:latin typeface="맑은 고딕" pitchFamily="50" charset="-127"/>
                <a:ea typeface="맑은 고딕" pitchFamily="50" charset="-127"/>
              </a:rPr>
              <a:t>buffer_head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0" name="다이아몬드 49"/>
          <p:cNvSpPr/>
          <p:nvPr/>
        </p:nvSpPr>
        <p:spPr>
          <a:xfrm>
            <a:off x="1214291" y="3528238"/>
            <a:ext cx="2004737" cy="572799"/>
          </a:xfrm>
          <a:prstGeom prst="diamond">
            <a:avLst/>
          </a:prstGeom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Exist entry?</a:t>
            </a:r>
            <a:endParaRPr lang="ko-KR" altLang="en-US" sz="1100" b="1" dirty="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1313620" y="4464642"/>
            <a:ext cx="1796054" cy="409724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Read data from buffer cache to buffer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251594" y="4050172"/>
            <a:ext cx="538350" cy="291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YES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017722" y="3512555"/>
            <a:ext cx="482078" cy="2919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NO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1315414" y="5107417"/>
            <a:ext cx="1796054" cy="279170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Update </a:t>
            </a:r>
            <a:r>
              <a:rPr lang="en-US" altLang="ko-KR" sz="1100" b="1" dirty="0" err="1">
                <a:latin typeface="맑은 고딕" pitchFamily="50" charset="-127"/>
                <a:ea typeface="맑은 고딕" pitchFamily="50" charset="-127"/>
              </a:rPr>
              <a:t>buffer_head</a:t>
            </a:r>
            <a:endParaRPr lang="ko-KR" altLang="en-US" sz="1100" b="1" dirty="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1571993" y="5652016"/>
            <a:ext cx="1282896" cy="377346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Exit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3649585" y="4464642"/>
            <a:ext cx="1796054" cy="409724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Block read data from disk to buffer cache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6033519" y="5065200"/>
            <a:ext cx="1796054" cy="448419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Flush victim entry </a:t>
            </a:r>
          </a:p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to disk</a:t>
            </a:r>
            <a:endParaRPr lang="ko-KR" altLang="en-US" sz="1100" b="1" dirty="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1" name="다이아몬드 60"/>
          <p:cNvSpPr/>
          <p:nvPr/>
        </p:nvSpPr>
        <p:spPr>
          <a:xfrm>
            <a:off x="5929178" y="4205499"/>
            <a:ext cx="2004737" cy="572799"/>
          </a:xfrm>
          <a:prstGeom prst="diamond">
            <a:avLst/>
          </a:prstGeom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Dirty?</a:t>
            </a:r>
            <a:endParaRPr lang="ko-KR" altLang="en-US" sz="1100" b="1" dirty="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6033519" y="5835382"/>
            <a:ext cx="1796054" cy="425137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Release victim entry</a:t>
            </a:r>
          </a:p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From</a:t>
            </a:r>
            <a:r>
              <a:rPr lang="ko-KR" altLang="en-US" sz="11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buffer head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953121" y="4763879"/>
            <a:ext cx="538350" cy="291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YES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8" name="직선 화살표 연결선 27"/>
          <p:cNvCxnSpPr>
            <a:stCxn id="50" idx="2"/>
            <a:endCxn id="52" idx="0"/>
          </p:cNvCxnSpPr>
          <p:nvPr/>
        </p:nvCxnSpPr>
        <p:spPr>
          <a:xfrm flipH="1">
            <a:off x="2211647" y="4101037"/>
            <a:ext cx="5012" cy="36360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직선 화살표 연결선 67"/>
          <p:cNvCxnSpPr>
            <a:stCxn id="59" idx="1"/>
            <a:endCxn id="52" idx="3"/>
          </p:cNvCxnSpPr>
          <p:nvPr/>
        </p:nvCxnSpPr>
        <p:spPr>
          <a:xfrm flipH="1">
            <a:off x="3109674" y="4669504"/>
            <a:ext cx="53991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7778066" y="4191677"/>
            <a:ext cx="538350" cy="291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NO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모서리가 둥근 직사각형 38"/>
          <p:cNvSpPr/>
          <p:nvPr/>
        </p:nvSpPr>
        <p:spPr>
          <a:xfrm>
            <a:off x="1132042" y="2251870"/>
            <a:ext cx="2114844" cy="3261749"/>
          </a:xfrm>
          <a:prstGeom prst="roundRect">
            <a:avLst>
              <a:gd name="adj" fmla="val 3776"/>
            </a:avLst>
          </a:prstGeom>
          <a:noFill/>
          <a:ln w="25400">
            <a:solidFill>
              <a:schemeClr val="accent2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2000" dirty="0" err="1">
              <a:solidFill>
                <a:prstClr val="white"/>
              </a:solidFill>
              <a:latin typeface="HY견고딕"/>
              <a:ea typeface="HY견고딕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3687102" y="3449455"/>
            <a:ext cx="1721020" cy="411593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Select empty entry from </a:t>
            </a:r>
            <a:r>
              <a:rPr lang="en-US" altLang="ko-KR" sz="1100" b="1" dirty="0" err="1">
                <a:latin typeface="맑은 고딕" pitchFamily="50" charset="-127"/>
                <a:ea typeface="맑은 고딕" pitchFamily="50" charset="-127"/>
              </a:rPr>
              <a:t>buffer_head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8" name="다이아몬드 97"/>
          <p:cNvSpPr/>
          <p:nvPr/>
        </p:nvSpPr>
        <p:spPr>
          <a:xfrm>
            <a:off x="3587120" y="2417716"/>
            <a:ext cx="1920984" cy="575412"/>
          </a:xfrm>
          <a:prstGeom prst="diamond">
            <a:avLst/>
          </a:prstGeom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Is cache full?</a:t>
            </a:r>
            <a:endParaRPr lang="ko-KR" altLang="en-US" sz="1100" b="1" dirty="0" err="1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99" name="직선 화살표 연결선 98"/>
          <p:cNvCxnSpPr>
            <a:stCxn id="98" idx="2"/>
            <a:endCxn id="91" idx="0"/>
          </p:cNvCxnSpPr>
          <p:nvPr/>
        </p:nvCxnSpPr>
        <p:spPr>
          <a:xfrm>
            <a:off x="4547612" y="2993128"/>
            <a:ext cx="0" cy="45632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530006" y="2991302"/>
            <a:ext cx="515859" cy="293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NO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1" name="직선 화살표 연결선 100"/>
          <p:cNvCxnSpPr>
            <a:stCxn id="98" idx="3"/>
            <a:endCxn id="103" idx="1"/>
          </p:cNvCxnSpPr>
          <p:nvPr/>
        </p:nvCxnSpPr>
        <p:spPr>
          <a:xfrm flipV="1">
            <a:off x="5508104" y="2699791"/>
            <a:ext cx="562932" cy="56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424293" y="2408783"/>
            <a:ext cx="515859" cy="293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YES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6071036" y="2493994"/>
            <a:ext cx="1721020" cy="411593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Select Victim Entry</a:t>
            </a:r>
          </a:p>
        </p:txBody>
      </p:sp>
      <p:cxnSp>
        <p:nvCxnSpPr>
          <p:cNvPr id="104" name="직선 화살표 연결선 103"/>
          <p:cNvCxnSpPr>
            <a:stCxn id="103" idx="2"/>
            <a:endCxn id="61" idx="0"/>
          </p:cNvCxnSpPr>
          <p:nvPr/>
        </p:nvCxnSpPr>
        <p:spPr>
          <a:xfrm>
            <a:off x="6931546" y="2905587"/>
            <a:ext cx="1" cy="12999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5" name="꺾인 연결선 104"/>
          <p:cNvCxnSpPr>
            <a:stCxn id="50" idx="3"/>
            <a:endCxn id="98" idx="1"/>
          </p:cNvCxnSpPr>
          <p:nvPr/>
        </p:nvCxnSpPr>
        <p:spPr>
          <a:xfrm flipV="1">
            <a:off x="3219028" y="2705422"/>
            <a:ext cx="368092" cy="110921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6" name="직선 화살표 연결선 105"/>
          <p:cNvCxnSpPr>
            <a:stCxn id="91" idx="2"/>
            <a:endCxn id="59" idx="0"/>
          </p:cNvCxnSpPr>
          <p:nvPr/>
        </p:nvCxnSpPr>
        <p:spPr>
          <a:xfrm>
            <a:off x="4547612" y="3861048"/>
            <a:ext cx="0" cy="60359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F00F0B6B-7D53-3948-AF16-D184819C6AD4}"/>
              </a:ext>
            </a:extLst>
          </p:cNvPr>
          <p:cNvSpPr txBox="1"/>
          <p:nvPr/>
        </p:nvSpPr>
        <p:spPr>
          <a:xfrm>
            <a:off x="5642040" y="946960"/>
            <a:ext cx="2357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6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To Do 3 – Modify read:</a:t>
            </a:r>
            <a:endParaRPr kumimoji="1" lang="ko-KR" altLang="en-US" sz="16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46" name="모서리가 둥근 직사각형 45">
            <a:extLst>
              <a:ext uri="{FF2B5EF4-FFF2-40B4-BE49-F238E27FC236}">
                <a16:creationId xmlns:a16="http://schemas.microsoft.com/office/drawing/2014/main" id="{340124CF-9069-844A-911D-2FA81B39CCC5}"/>
              </a:ext>
            </a:extLst>
          </p:cNvPr>
          <p:cNvSpPr/>
          <p:nvPr/>
        </p:nvSpPr>
        <p:spPr>
          <a:xfrm>
            <a:off x="5848339" y="2349979"/>
            <a:ext cx="2615330" cy="4020087"/>
          </a:xfrm>
          <a:prstGeom prst="roundRect">
            <a:avLst>
              <a:gd name="adj" fmla="val 3776"/>
            </a:avLst>
          </a:prstGeom>
          <a:noFill/>
          <a:ln w="25400">
            <a:solidFill>
              <a:schemeClr val="accent4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2000" dirty="0" err="1">
              <a:solidFill>
                <a:prstClr val="white"/>
              </a:solidFill>
              <a:latin typeface="HY견고딕"/>
              <a:ea typeface="HY견고딕"/>
            </a:endParaRPr>
          </a:p>
        </p:txBody>
      </p:sp>
      <p:sp>
        <p:nvSpPr>
          <p:cNvPr id="47" name="모서리가 둥근 직사각형 46">
            <a:extLst>
              <a:ext uri="{FF2B5EF4-FFF2-40B4-BE49-F238E27FC236}">
                <a16:creationId xmlns:a16="http://schemas.microsoft.com/office/drawing/2014/main" id="{A1B1D8F5-BA7D-2B48-928E-1E3DD7F6A2E5}"/>
              </a:ext>
            </a:extLst>
          </p:cNvPr>
          <p:cNvSpPr/>
          <p:nvPr/>
        </p:nvSpPr>
        <p:spPr>
          <a:xfrm>
            <a:off x="3587119" y="2251871"/>
            <a:ext cx="1942559" cy="2803914"/>
          </a:xfrm>
          <a:prstGeom prst="roundRect">
            <a:avLst>
              <a:gd name="adj" fmla="val 3776"/>
            </a:avLst>
          </a:prstGeom>
          <a:noFill/>
          <a:ln w="25400">
            <a:solidFill>
              <a:schemeClr val="accent3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2000" dirty="0" err="1">
              <a:solidFill>
                <a:prstClr val="white"/>
              </a:solidFill>
              <a:latin typeface="HY견고딕"/>
              <a:ea typeface="HY견고딕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50761B3-6571-2F43-AE20-B0AE307DF1A3}"/>
              </a:ext>
            </a:extLst>
          </p:cNvPr>
          <p:cNvSpPr txBox="1"/>
          <p:nvPr/>
        </p:nvSpPr>
        <p:spPr>
          <a:xfrm>
            <a:off x="5035208" y="1350944"/>
            <a:ext cx="29638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6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To Do 5 – Handle cache miss:</a:t>
            </a:r>
            <a:endParaRPr kumimoji="1" lang="ko-KR" altLang="en-US" sz="16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D2BE947-C700-E942-8850-080FA884E6A1}"/>
              </a:ext>
            </a:extLst>
          </p:cNvPr>
          <p:cNvSpPr txBox="1"/>
          <p:nvPr/>
        </p:nvSpPr>
        <p:spPr>
          <a:xfrm>
            <a:off x="4904274" y="1754929"/>
            <a:ext cx="30948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6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To Do 6 – Reclaim cache entry:</a:t>
            </a:r>
            <a:endParaRPr kumimoji="1" lang="ko-KR" altLang="en-US" sz="16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51" name="모서리가 둥근 직사각형 50">
            <a:extLst>
              <a:ext uri="{FF2B5EF4-FFF2-40B4-BE49-F238E27FC236}">
                <a16:creationId xmlns:a16="http://schemas.microsoft.com/office/drawing/2014/main" id="{43069861-EF41-C44D-85C3-42B3579F5A60}"/>
              </a:ext>
            </a:extLst>
          </p:cNvPr>
          <p:cNvSpPr/>
          <p:nvPr/>
        </p:nvSpPr>
        <p:spPr>
          <a:xfrm>
            <a:off x="7964934" y="979253"/>
            <a:ext cx="744531" cy="294964"/>
          </a:xfrm>
          <a:prstGeom prst="roundRect">
            <a:avLst>
              <a:gd name="adj" fmla="val 3776"/>
            </a:avLst>
          </a:prstGeom>
          <a:noFill/>
          <a:ln w="25400">
            <a:solidFill>
              <a:schemeClr val="accent2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2000" dirty="0" err="1">
              <a:solidFill>
                <a:prstClr val="white"/>
              </a:solidFill>
              <a:latin typeface="HY견고딕"/>
              <a:ea typeface="HY견고딕"/>
            </a:endParaRPr>
          </a:p>
        </p:txBody>
      </p:sp>
      <p:sp>
        <p:nvSpPr>
          <p:cNvPr id="55" name="모서리가 둥근 직사각형 54">
            <a:extLst>
              <a:ext uri="{FF2B5EF4-FFF2-40B4-BE49-F238E27FC236}">
                <a16:creationId xmlns:a16="http://schemas.microsoft.com/office/drawing/2014/main" id="{7E50370A-37AD-464C-BB2A-30ECF2C5608F}"/>
              </a:ext>
            </a:extLst>
          </p:cNvPr>
          <p:cNvSpPr/>
          <p:nvPr/>
        </p:nvSpPr>
        <p:spPr>
          <a:xfrm>
            <a:off x="7964934" y="1401585"/>
            <a:ext cx="744531" cy="294964"/>
          </a:xfrm>
          <a:prstGeom prst="roundRect">
            <a:avLst>
              <a:gd name="adj" fmla="val 3776"/>
            </a:avLst>
          </a:prstGeom>
          <a:noFill/>
          <a:ln w="25400">
            <a:solidFill>
              <a:schemeClr val="accent3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2000" dirty="0" err="1">
              <a:solidFill>
                <a:prstClr val="white"/>
              </a:solidFill>
              <a:latin typeface="HY견고딕"/>
              <a:ea typeface="HY견고딕"/>
            </a:endParaRPr>
          </a:p>
        </p:txBody>
      </p:sp>
      <p:sp>
        <p:nvSpPr>
          <p:cNvPr id="57" name="모서리가 둥근 직사각형 56">
            <a:extLst>
              <a:ext uri="{FF2B5EF4-FFF2-40B4-BE49-F238E27FC236}">
                <a16:creationId xmlns:a16="http://schemas.microsoft.com/office/drawing/2014/main" id="{14FCFD3E-DB27-3C46-B55C-0EA5D7C0C072}"/>
              </a:ext>
            </a:extLst>
          </p:cNvPr>
          <p:cNvSpPr/>
          <p:nvPr/>
        </p:nvSpPr>
        <p:spPr>
          <a:xfrm>
            <a:off x="7964933" y="1830187"/>
            <a:ext cx="744531" cy="294965"/>
          </a:xfrm>
          <a:prstGeom prst="roundRect">
            <a:avLst>
              <a:gd name="adj" fmla="val 3776"/>
            </a:avLst>
          </a:prstGeom>
          <a:noFill/>
          <a:ln w="25400">
            <a:solidFill>
              <a:schemeClr val="accent4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2000" dirty="0" err="1">
              <a:solidFill>
                <a:prstClr val="white"/>
              </a:solidFill>
              <a:latin typeface="HY견고딕"/>
              <a:ea typeface="HY견고딕"/>
            </a:endParaRPr>
          </a:p>
        </p:txBody>
      </p:sp>
    </p:spTree>
    <p:extLst>
      <p:ext uri="{BB962C8B-B14F-4D97-AF65-F5344CB8AC3E}">
        <p14:creationId xmlns:p14="http://schemas.microsoft.com/office/powerpoint/2010/main" val="80482958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6" grpId="0" animBg="1"/>
      <p:bldP spid="47" grpId="0" animBg="1"/>
      <p:bldP spid="51" grpId="0" animBg="1"/>
      <p:bldP spid="55" grpId="0" animBg="1"/>
      <p:bldP spid="5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36712"/>
            <a:ext cx="8786812" cy="5501258"/>
          </a:xfrm>
        </p:spPr>
        <p:txBody>
          <a:bodyPr/>
          <a:lstStyle/>
          <a:p>
            <a:r>
              <a:rPr lang="en-US" altLang="ko-KR" dirty="0"/>
              <a:t>When</a:t>
            </a:r>
            <a:r>
              <a:rPr lang="ko-KR" altLang="en-US" dirty="0"/>
              <a:t> </a:t>
            </a:r>
            <a:r>
              <a:rPr lang="en-US" altLang="ko-KR" dirty="0"/>
              <a:t>reading file, modify the read to read the data from the buffer cache.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5534" y="2656071"/>
            <a:ext cx="8352929" cy="32932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5200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inode_read_at</a:t>
            </a:r>
            <a:r>
              <a:rPr kumimoji="1" lang="en-US" altLang="ko-KR" sz="1600" b="1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*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void</a:t>
            </a:r>
            <a:r>
              <a:rPr kumimoji="1" lang="en-US" altLang="ko-KR" sz="1600" dirty="0">
                <a:solidFill>
                  <a:srgbClr val="92D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*buffer_,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         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size,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offset){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while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 size &gt; </a:t>
            </a:r>
            <a:r>
              <a:rPr kumimoji="1" lang="en-US" altLang="ko-KR" sz="1600" dirty="0">
                <a:solidFill>
                  <a:schemeClr val="accent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0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){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block_sector_t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sector_idx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=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byte_to_sector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offset);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int</a:t>
            </a:r>
            <a:r>
              <a:rPr kumimoji="1" lang="en-US" altLang="ko-KR" sz="1600" dirty="0">
                <a:solidFill>
                  <a:srgbClr val="92D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sector_ofs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= offset % BLOCK_SECTOR_SIZE;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…</a:t>
            </a:r>
            <a:endParaRPr kumimoji="1" lang="en-US" altLang="ko-KR" sz="1600" dirty="0"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block_read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fs_device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sector_idx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buffer +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bytes_read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);        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}</a:t>
            </a:r>
            <a:endParaRPr kumimoji="1" lang="en-US" altLang="ko-KR" sz="1600" dirty="0">
              <a:solidFill>
                <a:srgbClr val="1F497D"/>
              </a:solidFill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}</a:t>
            </a:r>
            <a:endParaRPr kumimoji="1" lang="ko-KR" altLang="en-US" sz="1600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</p:txBody>
      </p:sp>
      <p:sp>
        <p:nvSpPr>
          <p:cNvPr id="15" name="모서리가 둥근 직사각형 14"/>
          <p:cNvSpPr/>
          <p:nvPr/>
        </p:nvSpPr>
        <p:spPr>
          <a:xfrm>
            <a:off x="1475656" y="4637641"/>
            <a:ext cx="7128792" cy="324036"/>
          </a:xfrm>
          <a:prstGeom prst="roundRect">
            <a:avLst>
              <a:gd name="adj" fmla="val 5782"/>
            </a:avLst>
          </a:prstGeom>
          <a:noFill/>
          <a:ln w="12700">
            <a:solidFill>
              <a:schemeClr val="accent2"/>
            </a:solidFill>
            <a:prstDash val="sysDash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err="1">
              <a:latin typeface="+mj-ea"/>
              <a:ea typeface="+mj-ea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Modify disk</a:t>
            </a:r>
            <a:r>
              <a:rPr lang="ko-KR" altLang="en-US" dirty="0"/>
              <a:t> </a:t>
            </a:r>
            <a:r>
              <a:rPr lang="en-US" altLang="ko-KR" dirty="0"/>
              <a:t>read to buffer cache read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9838" y="2141977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filesys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inode.c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76989" y="4961677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schemeClr val="accent2"/>
                </a:solidFill>
                <a:latin typeface="맑은 고딕" pitchFamily="50" charset="-127"/>
                <a:ea typeface="맑은 고딕" pitchFamily="50" charset="-127"/>
              </a:rPr>
              <a:t>modify</a:t>
            </a:r>
            <a:endParaRPr lang="ko-KR" altLang="en-US" sz="1600" dirty="0">
              <a:solidFill>
                <a:schemeClr val="accent2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59062904"/>
      </p:ext>
    </p:extLst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Write in current pintos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25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grpSp>
        <p:nvGrpSpPr>
          <p:cNvPr id="11" name="그룹 10"/>
          <p:cNvGrpSpPr/>
          <p:nvPr/>
        </p:nvGrpSpPr>
        <p:grpSpPr>
          <a:xfrm>
            <a:off x="1588028" y="1196752"/>
            <a:ext cx="6512364" cy="4392488"/>
            <a:chOff x="2140354" y="1970795"/>
            <a:chExt cx="5599998" cy="3980693"/>
          </a:xfrm>
        </p:grpSpPr>
        <p:cxnSp>
          <p:nvCxnSpPr>
            <p:cNvPr id="8" name="직선 화살표 연결선 7"/>
            <p:cNvCxnSpPr>
              <a:stCxn id="38" idx="2"/>
              <a:endCxn id="40" idx="0"/>
            </p:cNvCxnSpPr>
            <p:nvPr/>
          </p:nvCxnSpPr>
          <p:spPr>
            <a:xfrm>
              <a:off x="3055065" y="2235724"/>
              <a:ext cx="0" cy="21506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직선 화살표 연결선 18"/>
            <p:cNvCxnSpPr>
              <a:stCxn id="40" idx="2"/>
              <a:endCxn id="50" idx="0"/>
            </p:cNvCxnSpPr>
            <p:nvPr/>
          </p:nvCxnSpPr>
          <p:spPr>
            <a:xfrm>
              <a:off x="3055065" y="2715714"/>
              <a:ext cx="0" cy="3129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직선 화살표 연결선 118"/>
            <p:cNvCxnSpPr>
              <a:stCxn id="52" idx="2"/>
              <a:endCxn id="56" idx="0"/>
            </p:cNvCxnSpPr>
            <p:nvPr/>
          </p:nvCxnSpPr>
          <p:spPr>
            <a:xfrm>
              <a:off x="3055114" y="5168401"/>
              <a:ext cx="3962" cy="41588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직사각형 37"/>
            <p:cNvSpPr/>
            <p:nvPr/>
          </p:nvSpPr>
          <p:spPr>
            <a:xfrm>
              <a:off x="2298981" y="1970795"/>
              <a:ext cx="1512168" cy="264929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file_write()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0" name="직사각형 39"/>
            <p:cNvSpPr/>
            <p:nvPr/>
          </p:nvSpPr>
          <p:spPr>
            <a:xfrm>
              <a:off x="2298981" y="2450785"/>
              <a:ext cx="1512168" cy="264929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inode_write_at()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0" name="다이아몬드 49"/>
            <p:cNvSpPr/>
            <p:nvPr/>
          </p:nvSpPr>
          <p:spPr>
            <a:xfrm>
              <a:off x="2211132" y="3028681"/>
              <a:ext cx="1687866" cy="513350"/>
            </a:xfrm>
            <a:prstGeom prst="diamond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size &gt; 0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2140354" y="4801201"/>
              <a:ext cx="1829520" cy="367200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block write to disk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3774" y="3504831"/>
              <a:ext cx="45325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YES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775013" y="3005628"/>
              <a:ext cx="4058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NO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6" name="직사각형 55"/>
            <p:cNvSpPr/>
            <p:nvPr/>
          </p:nvSpPr>
          <p:spPr>
            <a:xfrm>
              <a:off x="2227476" y="5584288"/>
              <a:ext cx="1663200" cy="367200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Calculate</a:t>
              </a:r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remaining</a:t>
              </a:r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 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write</a:t>
              </a:r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size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8" name="직사각형 57"/>
            <p:cNvSpPr/>
            <p:nvPr/>
          </p:nvSpPr>
          <p:spPr>
            <a:xfrm>
              <a:off x="6660232" y="3116581"/>
              <a:ext cx="1080120" cy="338183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Exit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4389568" y="4018633"/>
              <a:ext cx="1663200" cy="250196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Allocate Bounce buffer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8" name="직선 화살표 연결선 27"/>
            <p:cNvCxnSpPr>
              <a:stCxn id="50" idx="2"/>
              <a:endCxn id="44" idx="0"/>
            </p:cNvCxnSpPr>
            <p:nvPr/>
          </p:nvCxnSpPr>
          <p:spPr>
            <a:xfrm>
              <a:off x="3055065" y="3542031"/>
              <a:ext cx="0" cy="34502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다이아몬드 43"/>
            <p:cNvSpPr/>
            <p:nvPr/>
          </p:nvSpPr>
          <p:spPr>
            <a:xfrm>
              <a:off x="2211132" y="3887056"/>
              <a:ext cx="1687866" cy="513350"/>
            </a:xfrm>
            <a:prstGeom prst="diamond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Write </a:t>
              </a:r>
            </a:p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full sector?</a:t>
              </a:r>
              <a:endParaRPr lang="ko-KR" altLang="en-US" sz="1100" b="1" dirty="0" err="1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45" name="직선 화살표 연결선 44"/>
            <p:cNvCxnSpPr>
              <a:stCxn id="44" idx="2"/>
              <a:endCxn id="52" idx="0"/>
            </p:cNvCxnSpPr>
            <p:nvPr/>
          </p:nvCxnSpPr>
          <p:spPr>
            <a:xfrm>
              <a:off x="3055065" y="4400406"/>
              <a:ext cx="49" cy="40079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꺾인 연결선 50"/>
            <p:cNvCxnSpPr>
              <a:stCxn id="56" idx="1"/>
              <a:endCxn id="50" idx="1"/>
            </p:cNvCxnSpPr>
            <p:nvPr/>
          </p:nvCxnSpPr>
          <p:spPr>
            <a:xfrm rot="10800000">
              <a:off x="2211133" y="3285357"/>
              <a:ext cx="16344" cy="2482532"/>
            </a:xfrm>
            <a:prstGeom prst="bentConnector3">
              <a:avLst>
                <a:gd name="adj1" fmla="val 1302715"/>
              </a:avLst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직선 화살표 연결선 56"/>
            <p:cNvCxnSpPr>
              <a:stCxn id="44" idx="3"/>
              <a:endCxn id="59" idx="1"/>
            </p:cNvCxnSpPr>
            <p:nvPr/>
          </p:nvCxnSpPr>
          <p:spPr>
            <a:xfrm>
              <a:off x="3898998" y="4143731"/>
              <a:ext cx="49057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3028106" y="4363747"/>
              <a:ext cx="45325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YES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751257" y="3839004"/>
              <a:ext cx="4058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NO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6" name="직사각형 65"/>
            <p:cNvSpPr/>
            <p:nvPr/>
          </p:nvSpPr>
          <p:spPr>
            <a:xfrm>
              <a:off x="4388515" y="4483915"/>
              <a:ext cx="1663200" cy="367200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Block read from disk to bounce buffer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7" name="직사각형 66"/>
            <p:cNvSpPr/>
            <p:nvPr/>
          </p:nvSpPr>
          <p:spPr>
            <a:xfrm>
              <a:off x="4388515" y="5033578"/>
              <a:ext cx="1663200" cy="330594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Partial write from buffer to bounce buffer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69" name="직선 화살표 연결선 68"/>
            <p:cNvCxnSpPr>
              <a:stCxn id="59" idx="2"/>
              <a:endCxn id="66" idx="0"/>
            </p:cNvCxnSpPr>
            <p:nvPr/>
          </p:nvCxnSpPr>
          <p:spPr>
            <a:xfrm flipH="1">
              <a:off x="5220115" y="4268829"/>
              <a:ext cx="1053" cy="21508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직선 화살표 연결선 69"/>
            <p:cNvCxnSpPr>
              <a:stCxn id="66" idx="2"/>
              <a:endCxn id="67" idx="0"/>
            </p:cNvCxnSpPr>
            <p:nvPr/>
          </p:nvCxnSpPr>
          <p:spPr>
            <a:xfrm>
              <a:off x="5220115" y="4851115"/>
              <a:ext cx="0" cy="18246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5" name="직사각형 74"/>
            <p:cNvSpPr/>
            <p:nvPr/>
          </p:nvSpPr>
          <p:spPr>
            <a:xfrm>
              <a:off x="4379714" y="3160575"/>
              <a:ext cx="1512168" cy="250196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Release Bounce buffer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77" name="직선 화살표 연결선 76"/>
            <p:cNvCxnSpPr>
              <a:stCxn id="50" idx="3"/>
              <a:endCxn id="75" idx="1"/>
            </p:cNvCxnSpPr>
            <p:nvPr/>
          </p:nvCxnSpPr>
          <p:spPr>
            <a:xfrm>
              <a:off x="3898998" y="3285356"/>
              <a:ext cx="480716" cy="31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직선 화살표 연결선 77"/>
            <p:cNvCxnSpPr>
              <a:stCxn id="75" idx="3"/>
              <a:endCxn id="58" idx="1"/>
            </p:cNvCxnSpPr>
            <p:nvPr/>
          </p:nvCxnSpPr>
          <p:spPr>
            <a:xfrm>
              <a:off x="5891882" y="3285673"/>
              <a:ext cx="7683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직사각형 36"/>
            <p:cNvSpPr/>
            <p:nvPr/>
          </p:nvSpPr>
          <p:spPr>
            <a:xfrm>
              <a:off x="4388340" y="5583397"/>
              <a:ext cx="1663200" cy="367200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Block write from Bounce buffer</a:t>
              </a:r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to</a:t>
              </a:r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disk</a:t>
              </a:r>
            </a:p>
          </p:txBody>
        </p:sp>
        <p:cxnSp>
          <p:nvCxnSpPr>
            <p:cNvPr id="39" name="직선 화살표 연결선 38"/>
            <p:cNvCxnSpPr>
              <a:stCxn id="67" idx="2"/>
              <a:endCxn id="37" idx="0"/>
            </p:cNvCxnSpPr>
            <p:nvPr/>
          </p:nvCxnSpPr>
          <p:spPr>
            <a:xfrm flipH="1">
              <a:off x="5219941" y="5364172"/>
              <a:ext cx="175" cy="21922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꺾인 연결선 40"/>
            <p:cNvCxnSpPr>
              <a:stCxn id="37" idx="1"/>
              <a:endCxn id="56" idx="3"/>
            </p:cNvCxnSpPr>
            <p:nvPr/>
          </p:nvCxnSpPr>
          <p:spPr>
            <a:xfrm rot="10800000" flipV="1">
              <a:off x="3890677" y="5766996"/>
              <a:ext cx="497664" cy="891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모서리가 둥근 직사각형 41"/>
          <p:cNvSpPr/>
          <p:nvPr/>
        </p:nvSpPr>
        <p:spPr>
          <a:xfrm>
            <a:off x="1172402" y="2247437"/>
            <a:ext cx="5225130" cy="3701843"/>
          </a:xfrm>
          <a:prstGeom prst="roundRect">
            <a:avLst>
              <a:gd name="adj" fmla="val 3776"/>
            </a:avLst>
          </a:prstGeom>
          <a:noFill/>
          <a:ln w="12700">
            <a:solidFill>
              <a:schemeClr val="accent2"/>
            </a:solidFill>
            <a:prstDash val="sysDash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2000" dirty="0" err="1">
              <a:solidFill>
                <a:prstClr val="white"/>
              </a:solidFill>
              <a:latin typeface="HY견고딕"/>
              <a:ea typeface="HY견고딕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10397" y="1908883"/>
            <a:ext cx="13871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srgbClr val="C0504D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Modification</a:t>
            </a:r>
            <a:endParaRPr kumimoji="1" lang="ko-KR" altLang="en-US" sz="1600" dirty="0">
              <a:solidFill>
                <a:srgbClr val="C0504D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83006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Write with Buffer cache 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cxnSp>
        <p:nvCxnSpPr>
          <p:cNvPr id="8" name="직선 화살표 연결선 7"/>
          <p:cNvCxnSpPr>
            <a:stCxn id="38" idx="2"/>
            <a:endCxn id="40" idx="0"/>
          </p:cNvCxnSpPr>
          <p:nvPr/>
        </p:nvCxnSpPr>
        <p:spPr>
          <a:xfrm>
            <a:off x="1947987" y="1565717"/>
            <a:ext cx="0" cy="252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>
            <a:stCxn id="40" idx="2"/>
            <a:endCxn id="41" idx="0"/>
          </p:cNvCxnSpPr>
          <p:nvPr/>
        </p:nvCxnSpPr>
        <p:spPr>
          <a:xfrm>
            <a:off x="1947987" y="2103735"/>
            <a:ext cx="0" cy="252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>
            <a:stCxn id="41" idx="2"/>
            <a:endCxn id="42" idx="0"/>
          </p:cNvCxnSpPr>
          <p:nvPr/>
        </p:nvCxnSpPr>
        <p:spPr>
          <a:xfrm>
            <a:off x="1947987" y="2641754"/>
            <a:ext cx="0" cy="252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>
            <a:stCxn id="42" idx="2"/>
            <a:endCxn id="50" idx="0"/>
          </p:cNvCxnSpPr>
          <p:nvPr/>
        </p:nvCxnSpPr>
        <p:spPr>
          <a:xfrm>
            <a:off x="1947987" y="3294408"/>
            <a:ext cx="4803" cy="252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직선 화살표 연결선 73"/>
          <p:cNvCxnSpPr>
            <a:stCxn id="43" idx="2"/>
            <a:endCxn id="59" idx="0"/>
          </p:cNvCxnSpPr>
          <p:nvPr/>
        </p:nvCxnSpPr>
        <p:spPr>
          <a:xfrm flipH="1">
            <a:off x="4385249" y="3861048"/>
            <a:ext cx="6871" cy="5525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직선 화살표 연결선 75"/>
          <p:cNvCxnSpPr>
            <a:stCxn id="61" idx="2"/>
            <a:endCxn id="60" idx="0"/>
          </p:cNvCxnSpPr>
          <p:nvPr/>
        </p:nvCxnSpPr>
        <p:spPr>
          <a:xfrm>
            <a:off x="6963606" y="3933056"/>
            <a:ext cx="1079" cy="432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" name="직선 화살표 연결선 80"/>
          <p:cNvCxnSpPr>
            <a:stCxn id="60" idx="2"/>
            <a:endCxn id="63" idx="0"/>
          </p:cNvCxnSpPr>
          <p:nvPr/>
        </p:nvCxnSpPr>
        <p:spPr>
          <a:xfrm flipH="1">
            <a:off x="6963606" y="4815568"/>
            <a:ext cx="1079" cy="4707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3" name="꺾인 연결선 82"/>
          <p:cNvCxnSpPr>
            <a:stCxn id="63" idx="1"/>
            <a:endCxn id="59" idx="3"/>
          </p:cNvCxnSpPr>
          <p:nvPr/>
        </p:nvCxnSpPr>
        <p:spPr>
          <a:xfrm rot="10800000">
            <a:off x="5331810" y="4619350"/>
            <a:ext cx="771286" cy="87280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꺾인 연결선 94"/>
          <p:cNvCxnSpPr>
            <a:stCxn id="61" idx="3"/>
            <a:endCxn id="63" idx="3"/>
          </p:cNvCxnSpPr>
          <p:nvPr/>
        </p:nvCxnSpPr>
        <p:spPr>
          <a:xfrm flipH="1">
            <a:off x="7824116" y="3645350"/>
            <a:ext cx="99982" cy="1846802"/>
          </a:xfrm>
          <a:prstGeom prst="bentConnector3">
            <a:avLst>
              <a:gd name="adj1" fmla="val -228641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직선 화살표 연결선 118"/>
          <p:cNvCxnSpPr>
            <a:stCxn id="52" idx="2"/>
            <a:endCxn id="56" idx="0"/>
          </p:cNvCxnSpPr>
          <p:nvPr/>
        </p:nvCxnSpPr>
        <p:spPr>
          <a:xfrm>
            <a:off x="1947987" y="4806603"/>
            <a:ext cx="1719" cy="3183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3" name="직선 화살표 연결선 122"/>
          <p:cNvCxnSpPr>
            <a:stCxn id="56" idx="2"/>
            <a:endCxn id="58" idx="0"/>
          </p:cNvCxnSpPr>
          <p:nvPr/>
        </p:nvCxnSpPr>
        <p:spPr>
          <a:xfrm>
            <a:off x="1949706" y="5405372"/>
            <a:ext cx="0" cy="2666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직사각형 37"/>
          <p:cNvSpPr/>
          <p:nvPr/>
        </p:nvSpPr>
        <p:spPr>
          <a:xfrm>
            <a:off x="1087477" y="1268760"/>
            <a:ext cx="1721020" cy="296958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err="1">
                <a:latin typeface="맑은 고딕" pitchFamily="50" charset="-127"/>
                <a:ea typeface="맑은 고딕" pitchFamily="50" charset="-127"/>
              </a:rPr>
              <a:t>file_write</a:t>
            </a:r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()</a:t>
            </a:r>
            <a:endParaRPr lang="ko-KR" altLang="en-US" sz="1100" b="1" dirty="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1087477" y="1806779"/>
            <a:ext cx="1721020" cy="296958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err="1">
                <a:latin typeface="맑은 고딕" pitchFamily="50" charset="-127"/>
                <a:ea typeface="맑은 고딕" pitchFamily="50" charset="-127"/>
              </a:rPr>
              <a:t>inode_write_at</a:t>
            </a:r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()</a:t>
            </a:r>
          </a:p>
        </p:txBody>
      </p:sp>
      <p:sp>
        <p:nvSpPr>
          <p:cNvPr id="41" name="직사각형 40"/>
          <p:cNvSpPr/>
          <p:nvPr/>
        </p:nvSpPr>
        <p:spPr>
          <a:xfrm>
            <a:off x="1087477" y="2344797"/>
            <a:ext cx="1721020" cy="296958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Write in buffer cache</a:t>
            </a:r>
            <a:endParaRPr lang="ko-KR" altLang="en-US" sz="1100" b="1" dirty="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1087477" y="2882816"/>
            <a:ext cx="1721020" cy="411593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Find </a:t>
            </a:r>
            <a:r>
              <a:rPr lang="en-US" altLang="ko-KR" sz="1100" b="1" dirty="0" err="1">
                <a:latin typeface="맑은 고딕" pitchFamily="50" charset="-127"/>
                <a:ea typeface="맑은 고딕" pitchFamily="50" charset="-127"/>
              </a:rPr>
              <a:t>buffer_head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3531610" y="3449455"/>
            <a:ext cx="1721020" cy="411593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Select empty entry from </a:t>
            </a:r>
            <a:r>
              <a:rPr lang="en-US" altLang="ko-KR" sz="1100" b="1" dirty="0" err="1">
                <a:latin typeface="맑은 고딕" pitchFamily="50" charset="-127"/>
                <a:ea typeface="맑은 고딕" pitchFamily="50" charset="-127"/>
              </a:rPr>
              <a:t>buffer_head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0" name="다이아몬드 49"/>
          <p:cNvSpPr/>
          <p:nvPr/>
        </p:nvSpPr>
        <p:spPr>
          <a:xfrm>
            <a:off x="992298" y="3538545"/>
            <a:ext cx="1920984" cy="575412"/>
          </a:xfrm>
          <a:prstGeom prst="diamond">
            <a:avLst/>
          </a:prstGeom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Exist entry?</a:t>
            </a:r>
            <a:endParaRPr lang="ko-KR" altLang="en-US" sz="1100" b="1" dirty="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1087477" y="4430748"/>
            <a:ext cx="1721020" cy="375855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Write Buffer’s</a:t>
            </a:r>
            <a:r>
              <a:rPr lang="ko-KR" altLang="en-US" sz="11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data</a:t>
            </a:r>
            <a:r>
              <a:rPr lang="ko-KR" altLang="en-US" sz="11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to</a:t>
            </a:r>
            <a:r>
              <a:rPr lang="ko-KR" altLang="en-US" sz="11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buffer cache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956290" y="4062860"/>
            <a:ext cx="515859" cy="293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YES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667514" y="3504243"/>
            <a:ext cx="461938" cy="293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NO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1089196" y="5124929"/>
            <a:ext cx="1721020" cy="280444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Update </a:t>
            </a:r>
            <a:r>
              <a:rPr lang="en-US" altLang="ko-KR" sz="1100" b="1" dirty="0" err="1">
                <a:latin typeface="맑은 고딕" pitchFamily="50" charset="-127"/>
                <a:ea typeface="맑은 고딕" pitchFamily="50" charset="-127"/>
              </a:rPr>
              <a:t>buffer_head</a:t>
            </a:r>
            <a:endParaRPr lang="ko-KR" altLang="en-US" sz="1100" b="1" dirty="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1335056" y="5672012"/>
            <a:ext cx="1229300" cy="379068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Exit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3438688" y="4413552"/>
            <a:ext cx="1893122" cy="411593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Block read data from disk to buffer cache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6104175" y="4365104"/>
            <a:ext cx="1721020" cy="450464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Flush victim entry </a:t>
            </a:r>
          </a:p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to disk</a:t>
            </a:r>
            <a:endParaRPr lang="ko-KR" altLang="en-US" sz="1100" b="1" dirty="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1" name="다이아몬드 60"/>
          <p:cNvSpPr/>
          <p:nvPr/>
        </p:nvSpPr>
        <p:spPr>
          <a:xfrm>
            <a:off x="6003114" y="3357644"/>
            <a:ext cx="1920984" cy="575412"/>
          </a:xfrm>
          <a:prstGeom prst="diamond">
            <a:avLst/>
          </a:prstGeom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Dirty?</a:t>
            </a:r>
            <a:endParaRPr lang="ko-KR" altLang="en-US" sz="1100" b="1" dirty="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6103096" y="5286355"/>
            <a:ext cx="1721020" cy="411593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Release victim entry</a:t>
            </a:r>
            <a:r>
              <a:rPr lang="ko-KR" altLang="en-US" sz="1100" b="1" dirty="0"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110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from</a:t>
            </a:r>
            <a:r>
              <a:rPr lang="ko-KR" altLang="en-US" sz="11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buffer head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948264" y="3933056"/>
            <a:ext cx="515859" cy="293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YES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8" name="직선 화살표 연결선 27"/>
          <p:cNvCxnSpPr>
            <a:stCxn id="50" idx="2"/>
            <a:endCxn id="52" idx="0"/>
          </p:cNvCxnSpPr>
          <p:nvPr/>
        </p:nvCxnSpPr>
        <p:spPr>
          <a:xfrm flipH="1">
            <a:off x="1947987" y="4113957"/>
            <a:ext cx="4803" cy="3167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7804706" y="3351787"/>
            <a:ext cx="515859" cy="293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NO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8" name="꺾인 연결선 17"/>
          <p:cNvCxnSpPr>
            <a:stCxn id="59" idx="1"/>
            <a:endCxn id="52" idx="3"/>
          </p:cNvCxnSpPr>
          <p:nvPr/>
        </p:nvCxnSpPr>
        <p:spPr>
          <a:xfrm rot="10800000">
            <a:off x="2808498" y="4618677"/>
            <a:ext cx="630191" cy="673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다이아몬드 48"/>
          <p:cNvSpPr/>
          <p:nvPr/>
        </p:nvSpPr>
        <p:spPr>
          <a:xfrm>
            <a:off x="3436077" y="2390557"/>
            <a:ext cx="1920984" cy="575412"/>
          </a:xfrm>
          <a:prstGeom prst="diamond">
            <a:avLst/>
          </a:prstGeom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Is cache full?</a:t>
            </a:r>
            <a:endParaRPr lang="ko-KR" altLang="en-US" sz="1100" b="1" dirty="0" err="1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51" name="직선 화살표 연결선 50"/>
          <p:cNvCxnSpPr>
            <a:stCxn id="49" idx="2"/>
            <a:endCxn id="43" idx="0"/>
          </p:cNvCxnSpPr>
          <p:nvPr/>
        </p:nvCxnSpPr>
        <p:spPr>
          <a:xfrm flipH="1">
            <a:off x="4392120" y="2965969"/>
            <a:ext cx="4449" cy="4834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383903" y="2991747"/>
            <a:ext cx="515859" cy="293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NO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57" name="직선 화살표 연결선 56"/>
          <p:cNvCxnSpPr>
            <a:stCxn id="49" idx="3"/>
            <a:endCxn id="65" idx="1"/>
          </p:cNvCxnSpPr>
          <p:nvPr/>
        </p:nvCxnSpPr>
        <p:spPr>
          <a:xfrm>
            <a:off x="5357061" y="2678263"/>
            <a:ext cx="752285" cy="415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357061" y="2408783"/>
            <a:ext cx="515859" cy="293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YES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6109346" y="2476619"/>
            <a:ext cx="1721020" cy="411593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Select Victim Entry</a:t>
            </a:r>
          </a:p>
        </p:txBody>
      </p:sp>
      <p:cxnSp>
        <p:nvCxnSpPr>
          <p:cNvPr id="66" name="직선 화살표 연결선 65"/>
          <p:cNvCxnSpPr>
            <a:stCxn id="65" idx="2"/>
            <a:endCxn id="61" idx="0"/>
          </p:cNvCxnSpPr>
          <p:nvPr/>
        </p:nvCxnSpPr>
        <p:spPr>
          <a:xfrm flipH="1">
            <a:off x="6963606" y="2888212"/>
            <a:ext cx="6250" cy="4694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꺾인 연결선 66"/>
          <p:cNvCxnSpPr>
            <a:stCxn id="50" idx="3"/>
            <a:endCxn id="49" idx="1"/>
          </p:cNvCxnSpPr>
          <p:nvPr/>
        </p:nvCxnSpPr>
        <p:spPr>
          <a:xfrm flipV="1">
            <a:off x="2913282" y="2678263"/>
            <a:ext cx="522795" cy="114798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1FAA1AD3-13E4-6143-9816-70E37DE4D589}"/>
              </a:ext>
            </a:extLst>
          </p:cNvPr>
          <p:cNvSpPr txBox="1"/>
          <p:nvPr/>
        </p:nvSpPr>
        <p:spPr>
          <a:xfrm>
            <a:off x="5599208" y="946960"/>
            <a:ext cx="23998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6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To Do 4 – Modify write:</a:t>
            </a:r>
            <a:endParaRPr kumimoji="1" lang="ko-KR" altLang="en-US" sz="16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5834854-0B66-D24B-AC49-FF0C8C16E78C}"/>
              </a:ext>
            </a:extLst>
          </p:cNvPr>
          <p:cNvSpPr txBox="1"/>
          <p:nvPr/>
        </p:nvSpPr>
        <p:spPr>
          <a:xfrm>
            <a:off x="5035208" y="1350944"/>
            <a:ext cx="29638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6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To Do 5 – Handle cache miss:</a:t>
            </a:r>
            <a:endParaRPr kumimoji="1" lang="ko-KR" altLang="en-US" sz="16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2246D82-D02B-0A46-8DFD-48868987A9CC}"/>
              </a:ext>
            </a:extLst>
          </p:cNvPr>
          <p:cNvSpPr txBox="1"/>
          <p:nvPr/>
        </p:nvSpPr>
        <p:spPr>
          <a:xfrm>
            <a:off x="4904274" y="1754929"/>
            <a:ext cx="30948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6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To Do 6 – Reclaim cache entry:</a:t>
            </a:r>
            <a:endParaRPr kumimoji="1" lang="ko-KR" altLang="en-US" sz="16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68" name="모서리가 둥근 직사각형 67">
            <a:extLst>
              <a:ext uri="{FF2B5EF4-FFF2-40B4-BE49-F238E27FC236}">
                <a16:creationId xmlns:a16="http://schemas.microsoft.com/office/drawing/2014/main" id="{48CC55D1-24F2-5C46-AA9D-012858F54EAB}"/>
              </a:ext>
            </a:extLst>
          </p:cNvPr>
          <p:cNvSpPr/>
          <p:nvPr/>
        </p:nvSpPr>
        <p:spPr>
          <a:xfrm>
            <a:off x="7964934" y="979253"/>
            <a:ext cx="744531" cy="294964"/>
          </a:xfrm>
          <a:prstGeom prst="roundRect">
            <a:avLst>
              <a:gd name="adj" fmla="val 3776"/>
            </a:avLst>
          </a:prstGeom>
          <a:noFill/>
          <a:ln w="25400">
            <a:solidFill>
              <a:schemeClr val="accent2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2000" dirty="0" err="1">
              <a:solidFill>
                <a:prstClr val="white"/>
              </a:solidFill>
              <a:latin typeface="HY견고딕"/>
              <a:ea typeface="HY견고딕"/>
            </a:endParaRPr>
          </a:p>
        </p:txBody>
      </p:sp>
      <p:sp>
        <p:nvSpPr>
          <p:cNvPr id="69" name="모서리가 둥근 직사각형 68">
            <a:extLst>
              <a:ext uri="{FF2B5EF4-FFF2-40B4-BE49-F238E27FC236}">
                <a16:creationId xmlns:a16="http://schemas.microsoft.com/office/drawing/2014/main" id="{AF37BDAF-BCF5-9E44-9102-BEFC655084C0}"/>
              </a:ext>
            </a:extLst>
          </p:cNvPr>
          <p:cNvSpPr/>
          <p:nvPr/>
        </p:nvSpPr>
        <p:spPr>
          <a:xfrm>
            <a:off x="7964934" y="1401585"/>
            <a:ext cx="744531" cy="294964"/>
          </a:xfrm>
          <a:prstGeom prst="roundRect">
            <a:avLst>
              <a:gd name="adj" fmla="val 3776"/>
            </a:avLst>
          </a:prstGeom>
          <a:noFill/>
          <a:ln w="25400">
            <a:solidFill>
              <a:schemeClr val="accent3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2000" dirty="0" err="1">
              <a:solidFill>
                <a:prstClr val="white"/>
              </a:solidFill>
              <a:latin typeface="HY견고딕"/>
              <a:ea typeface="HY견고딕"/>
            </a:endParaRPr>
          </a:p>
        </p:txBody>
      </p:sp>
      <p:sp>
        <p:nvSpPr>
          <p:cNvPr id="70" name="모서리가 둥근 직사각형 69">
            <a:extLst>
              <a:ext uri="{FF2B5EF4-FFF2-40B4-BE49-F238E27FC236}">
                <a16:creationId xmlns:a16="http://schemas.microsoft.com/office/drawing/2014/main" id="{3331D898-DEA1-2C47-8361-3EEC64C4E800}"/>
              </a:ext>
            </a:extLst>
          </p:cNvPr>
          <p:cNvSpPr/>
          <p:nvPr/>
        </p:nvSpPr>
        <p:spPr>
          <a:xfrm>
            <a:off x="7964933" y="1830187"/>
            <a:ext cx="744531" cy="294965"/>
          </a:xfrm>
          <a:prstGeom prst="roundRect">
            <a:avLst>
              <a:gd name="adj" fmla="val 3776"/>
            </a:avLst>
          </a:prstGeom>
          <a:noFill/>
          <a:ln w="25400">
            <a:solidFill>
              <a:schemeClr val="accent4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2000" dirty="0" err="1">
              <a:solidFill>
                <a:prstClr val="white"/>
              </a:solidFill>
              <a:latin typeface="HY견고딕"/>
              <a:ea typeface="HY견고딕"/>
            </a:endParaRPr>
          </a:p>
        </p:txBody>
      </p:sp>
      <p:sp>
        <p:nvSpPr>
          <p:cNvPr id="71" name="모서리가 둥근 직사각형 70">
            <a:extLst>
              <a:ext uri="{FF2B5EF4-FFF2-40B4-BE49-F238E27FC236}">
                <a16:creationId xmlns:a16="http://schemas.microsoft.com/office/drawing/2014/main" id="{665158E2-E8F5-9642-AFC6-88629408850B}"/>
              </a:ext>
            </a:extLst>
          </p:cNvPr>
          <p:cNvSpPr/>
          <p:nvPr/>
        </p:nvSpPr>
        <p:spPr>
          <a:xfrm>
            <a:off x="992298" y="2304226"/>
            <a:ext cx="2047311" cy="3187926"/>
          </a:xfrm>
          <a:prstGeom prst="roundRect">
            <a:avLst>
              <a:gd name="adj" fmla="val 3776"/>
            </a:avLst>
          </a:prstGeom>
          <a:noFill/>
          <a:ln w="25400">
            <a:solidFill>
              <a:schemeClr val="accent2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2000" dirty="0" err="1">
              <a:solidFill>
                <a:prstClr val="white"/>
              </a:solidFill>
              <a:latin typeface="HY견고딕"/>
              <a:ea typeface="HY견고딕"/>
            </a:endParaRPr>
          </a:p>
        </p:txBody>
      </p:sp>
      <p:sp>
        <p:nvSpPr>
          <p:cNvPr id="72" name="모서리가 둥근 직사각형 71">
            <a:extLst>
              <a:ext uri="{FF2B5EF4-FFF2-40B4-BE49-F238E27FC236}">
                <a16:creationId xmlns:a16="http://schemas.microsoft.com/office/drawing/2014/main" id="{ABF94A8D-6158-DC4A-99D3-9ACDB901136C}"/>
              </a:ext>
            </a:extLst>
          </p:cNvPr>
          <p:cNvSpPr/>
          <p:nvPr/>
        </p:nvSpPr>
        <p:spPr>
          <a:xfrm>
            <a:off x="3296741" y="2261300"/>
            <a:ext cx="2172685" cy="2751875"/>
          </a:xfrm>
          <a:prstGeom prst="roundRect">
            <a:avLst>
              <a:gd name="adj" fmla="val 3776"/>
            </a:avLst>
          </a:prstGeom>
          <a:noFill/>
          <a:ln w="25400">
            <a:solidFill>
              <a:schemeClr val="accent3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2000" dirty="0" err="1">
              <a:solidFill>
                <a:prstClr val="white"/>
              </a:solidFill>
              <a:latin typeface="HY견고딕"/>
              <a:ea typeface="HY견고딕"/>
            </a:endParaRPr>
          </a:p>
        </p:txBody>
      </p:sp>
      <p:sp>
        <p:nvSpPr>
          <p:cNvPr id="73" name="모서리가 둥근 직사각형 72">
            <a:extLst>
              <a:ext uri="{FF2B5EF4-FFF2-40B4-BE49-F238E27FC236}">
                <a16:creationId xmlns:a16="http://schemas.microsoft.com/office/drawing/2014/main" id="{ED679DDB-02CB-384B-ABD8-D092306D0434}"/>
              </a:ext>
            </a:extLst>
          </p:cNvPr>
          <p:cNvSpPr/>
          <p:nvPr/>
        </p:nvSpPr>
        <p:spPr>
          <a:xfrm>
            <a:off x="5898879" y="2283614"/>
            <a:ext cx="2496402" cy="3595133"/>
          </a:xfrm>
          <a:prstGeom prst="roundRect">
            <a:avLst>
              <a:gd name="adj" fmla="val 3776"/>
            </a:avLst>
          </a:prstGeom>
          <a:noFill/>
          <a:ln w="25400">
            <a:solidFill>
              <a:schemeClr val="accent4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2000" dirty="0" err="1">
              <a:solidFill>
                <a:prstClr val="white"/>
              </a:solidFill>
              <a:latin typeface="HY견고딕"/>
              <a:ea typeface="HY견고딕"/>
            </a:endParaRPr>
          </a:p>
        </p:txBody>
      </p:sp>
    </p:spTree>
    <p:extLst>
      <p:ext uri="{BB962C8B-B14F-4D97-AF65-F5344CB8AC3E}">
        <p14:creationId xmlns:p14="http://schemas.microsoft.com/office/powerpoint/2010/main" val="290185918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Modify the disk write to write to the buffer cache.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/>
          <a:p>
            <a:r>
              <a:rPr lang="en-US" altLang="ko-KR" sz="1800" dirty="0"/>
              <a:t>When writing file, modify it to write data to buffer cache rather than to disk</a:t>
            </a:r>
            <a:endParaRPr lang="ko-KR" altLang="en-US" sz="18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1978820"/>
            <a:ext cx="8424936" cy="37856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5200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inode_write_at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*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void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*buffer_,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          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size,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offset)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while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(size &gt; </a:t>
            </a:r>
            <a:r>
              <a:rPr kumimoji="1" lang="en-US" altLang="ko-KR" sz="1600" dirty="0">
                <a:solidFill>
                  <a:schemeClr val="accent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0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) {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if</a:t>
            </a:r>
            <a:r>
              <a:rPr kumimoji="1" lang="en-US" altLang="ko-KR" sz="1600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sector_ofs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== </a:t>
            </a:r>
            <a:r>
              <a:rPr kumimoji="1" lang="en-US" altLang="ko-KR" sz="1600" dirty="0">
                <a:solidFill>
                  <a:schemeClr val="accent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0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&amp;&amp;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chunk_size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== BLOCK_SECTOR_SIZE) 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schemeClr val="tx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    </a:t>
            </a:r>
            <a:r>
              <a:rPr kumimoji="1" lang="en-US" altLang="ko-KR" sz="1600" dirty="0">
                <a:solidFill>
                  <a:srgbClr val="00B0F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/* Write full sector directly to disk. */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    </a:t>
            </a:r>
            <a:r>
              <a:rPr kumimoji="1" lang="en-US" altLang="ko-KR" sz="1600" dirty="0" err="1">
                <a:solidFill>
                  <a:schemeClr val="accent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block_write</a:t>
            </a:r>
            <a:r>
              <a:rPr kumimoji="1" lang="en-US" altLang="ko-KR" sz="1600" dirty="0">
                <a:solidFill>
                  <a:schemeClr val="accent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fs_device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sector_idx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buffer +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                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bytes_written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    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7140" y="1628800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filesys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inode.c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모서리가 둥근 직사각형 14"/>
          <p:cNvSpPr/>
          <p:nvPr/>
        </p:nvSpPr>
        <p:spPr>
          <a:xfrm>
            <a:off x="1979712" y="3964576"/>
            <a:ext cx="5976664" cy="511448"/>
          </a:xfrm>
          <a:prstGeom prst="roundRect">
            <a:avLst>
              <a:gd name="adj" fmla="val 5782"/>
            </a:avLst>
          </a:prstGeom>
          <a:noFill/>
          <a:ln w="12700">
            <a:solidFill>
              <a:schemeClr val="accent2"/>
            </a:solidFill>
            <a:prstDash val="sysDash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err="1">
              <a:latin typeface="+mj-ea"/>
              <a:ea typeface="+mj-e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24774" y="4518132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schemeClr val="accent2"/>
                </a:solidFill>
                <a:latin typeface="맑은 고딕" pitchFamily="50" charset="-127"/>
                <a:ea typeface="맑은 고딕" pitchFamily="50" charset="-127"/>
              </a:rPr>
              <a:t>modification</a:t>
            </a:r>
            <a:endParaRPr lang="ko-KR" altLang="en-US" sz="1600" dirty="0">
              <a:solidFill>
                <a:schemeClr val="accent2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24460344"/>
      </p:ext>
    </p:extLst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BA4A477-BC4A-774B-AA73-1D1A404E4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To Do 7: Write dirty buffer cache (sync)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04F35D7-4CD2-E04D-8EA7-98682AD4A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ko-KR" dirty="0"/>
              <a:t>Write dirty buffer cache entries,</a:t>
            </a:r>
          </a:p>
          <a:p>
            <a:pPr lvl="1"/>
            <a:r>
              <a:rPr lang="en-US" altLang="ko-KR" dirty="0"/>
              <a:t>when the buffer cache entry is evicted.</a:t>
            </a:r>
          </a:p>
          <a:p>
            <a:pPr lvl="1"/>
            <a:r>
              <a:rPr lang="en-US" altLang="ko-KR" dirty="0"/>
              <a:t>w</a:t>
            </a:r>
            <a:r>
              <a:rPr kumimoji="1" lang="en-US" altLang="ko-KR" dirty="0"/>
              <a:t>hen filesystem is shut down.</a:t>
            </a:r>
          </a:p>
          <a:p>
            <a:pPr lvl="1"/>
            <a:endParaRPr lang="en-US" altLang="ko-KR" dirty="0"/>
          </a:p>
          <a:p>
            <a:pPr lvl="1"/>
            <a:endParaRPr kumimoji="1" lang="en-US" altLang="ko-KR" dirty="0"/>
          </a:p>
          <a:p>
            <a:pPr lvl="1"/>
            <a:endParaRPr lang="en-US" altLang="ko-KR" dirty="0"/>
          </a:p>
          <a:p>
            <a:pPr lvl="1"/>
            <a:endParaRPr kumimoji="1" lang="en-US" altLang="ko-KR" dirty="0"/>
          </a:p>
          <a:p>
            <a:pPr lvl="1"/>
            <a:endParaRPr kumimoji="1" lang="en-US" altLang="ko-KR" dirty="0"/>
          </a:p>
          <a:p>
            <a:pPr lvl="1"/>
            <a:r>
              <a:rPr lang="en-US" altLang="ko-KR" dirty="0"/>
              <a:t>Periodically</a:t>
            </a:r>
          </a:p>
          <a:p>
            <a:pPr lvl="2"/>
            <a:r>
              <a:rPr kumimoji="1" lang="en-US" altLang="ko-KR" dirty="0"/>
              <a:t>Use </a:t>
            </a:r>
            <a:r>
              <a:rPr lang="en-US" altLang="ko-KR" dirty="0"/>
              <a:t>timer interrupt.</a:t>
            </a:r>
            <a:endParaRPr kumimoji="1"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9899593-8D91-334E-9C84-F7884C6F8C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4F53A3-275C-6941-B157-1FE6F3137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29D633-EC04-9648-A4BA-BA41F53BCDED}"/>
              </a:ext>
            </a:extLst>
          </p:cNvPr>
          <p:cNvSpPr txBox="1"/>
          <p:nvPr/>
        </p:nvSpPr>
        <p:spPr>
          <a:xfrm>
            <a:off x="359532" y="2828217"/>
            <a:ext cx="8424936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5200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void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filesys_done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(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void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</a:t>
            </a:r>
            <a:r>
              <a:rPr kumimoji="1" lang="en-US" altLang="ko-KR" sz="1600" dirty="0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/* Add code here */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free_map_close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();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A1582E-B48F-1144-B9D8-2173F6B75636}"/>
              </a:ext>
            </a:extLst>
          </p:cNvPr>
          <p:cNvSpPr txBox="1"/>
          <p:nvPr/>
        </p:nvSpPr>
        <p:spPr>
          <a:xfrm>
            <a:off x="359532" y="2478197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filesys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filesys.c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>
            <a:extLst>
              <a:ext uri="{FF2B5EF4-FFF2-40B4-BE49-F238E27FC236}">
                <a16:creationId xmlns:a16="http://schemas.microsoft.com/office/drawing/2014/main" id="{C2AC092D-6A84-4347-ADB1-B66102536B29}"/>
              </a:ext>
            </a:extLst>
          </p:cNvPr>
          <p:cNvSpPr/>
          <p:nvPr/>
        </p:nvSpPr>
        <p:spPr>
          <a:xfrm>
            <a:off x="827584" y="3516311"/>
            <a:ext cx="2448272" cy="320018"/>
          </a:xfrm>
          <a:prstGeom prst="roundRect">
            <a:avLst>
              <a:gd name="adj" fmla="val 5782"/>
            </a:avLst>
          </a:prstGeom>
          <a:noFill/>
          <a:ln w="12700">
            <a:solidFill>
              <a:schemeClr val="accent2"/>
            </a:solidFill>
            <a:prstDash val="sysDash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err="1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07532603"/>
      </p:ext>
    </p:extLst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>
            <a:extLst>
              <a:ext uri="{FF2B5EF4-FFF2-40B4-BE49-F238E27FC236}">
                <a16:creationId xmlns:a16="http://schemas.microsoft.com/office/drawing/2014/main" id="{85F8E5FC-773E-46DA-BE8D-9FD310B6C9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Read/</a:t>
            </a:r>
            <a:r>
              <a:rPr lang="en-US" altLang="ko-KR"/>
              <a:t>write in Pintos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81A9265-6B26-49A7-9DB1-779E8D4FC2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5AACBFD-E7D8-45C6-BD68-2F3AE2CBD2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447965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>
            <a:extLst>
              <a:ext uri="{FF2B5EF4-FFF2-40B4-BE49-F238E27FC236}">
                <a16:creationId xmlns:a16="http://schemas.microsoft.com/office/drawing/2014/main" id="{85F8E5FC-773E-46DA-BE8D-9FD310B6C9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Background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81A9265-6B26-49A7-9DB1-779E8D4FC2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5AACBFD-E7D8-45C6-BD68-2F3AE2CBD2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49325"/>
      </p:ext>
    </p:extLst>
  </p:cSld>
  <p:clrMapOvr>
    <a:masterClrMapping/>
  </p:clrMapOvr>
  <p:transition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600" dirty="0">
                <a:solidFill>
                  <a:schemeClr val="tx1"/>
                </a:solidFill>
                <a:cs typeface="Courier New" panose="02070309020205020404" pitchFamily="49" charset="0"/>
              </a:rPr>
              <a:t>ex) reading a file</a:t>
            </a:r>
          </a:p>
          <a:p>
            <a:pPr lvl="1"/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off_t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file_read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file *file,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*buffer, 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off_t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size) </a:t>
            </a:r>
            <a:endParaRPr lang="ko-KR" altLang="en-US" sz="1400" dirty="0"/>
          </a:p>
        </p:txBody>
      </p:sp>
      <p:sp>
        <p:nvSpPr>
          <p:cNvPr id="47" name="모서리가 둥근 직사각형 46"/>
          <p:cNvSpPr/>
          <p:nvPr/>
        </p:nvSpPr>
        <p:spPr>
          <a:xfrm>
            <a:off x="539552" y="1992466"/>
            <a:ext cx="8280920" cy="2304256"/>
          </a:xfrm>
          <a:prstGeom prst="roundRect">
            <a:avLst>
              <a:gd name="adj" fmla="val 4955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err="1">
              <a:solidFill>
                <a:prstClr val="white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9191" y="1820837"/>
            <a:ext cx="1296144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Main Memory</a:t>
            </a:r>
            <a:endParaRPr kumimoji="1"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 pitchFamily="34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Background - Disk block access sequence in</a:t>
            </a:r>
            <a:r>
              <a:rPr lang="ko-KR" altLang="en-US" dirty="0"/>
              <a:t> </a:t>
            </a:r>
            <a:r>
              <a:rPr lang="en-US" altLang="ko-KR" dirty="0"/>
              <a:t>pintos</a:t>
            </a:r>
            <a:endParaRPr lang="ko-KR" altLang="en-US" dirty="0"/>
          </a:p>
        </p:txBody>
      </p:sp>
      <p:sp>
        <p:nvSpPr>
          <p:cNvPr id="51" name="슬라이드 번호 개체 틀 5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14" name="순서도: 자기 디스크 13"/>
          <p:cNvSpPr/>
          <p:nvPr/>
        </p:nvSpPr>
        <p:spPr>
          <a:xfrm>
            <a:off x="2195736" y="4781033"/>
            <a:ext cx="1296144" cy="1292068"/>
          </a:xfrm>
          <a:prstGeom prst="flowChartMagneticDisk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20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20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20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20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2000" dirty="0" err="1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 pitchFamily="34" charset="0"/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5412825" y="4755192"/>
            <a:ext cx="2552109" cy="9541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/>
          <a:p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struct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inode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{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…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struct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inode_disk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;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555776" y="6042774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Disk</a:t>
            </a:r>
            <a:endParaRPr kumimoji="1"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 pitchFamily="34" charset="0"/>
            </a:endParaRPr>
          </a:p>
        </p:txBody>
      </p:sp>
      <p:sp>
        <p:nvSpPr>
          <p:cNvPr id="105" name="모서리가 둥근 사각형 설명선 104"/>
          <p:cNvSpPr/>
          <p:nvPr/>
        </p:nvSpPr>
        <p:spPr>
          <a:xfrm>
            <a:off x="3707904" y="4420993"/>
            <a:ext cx="1513531" cy="723478"/>
          </a:xfrm>
          <a:prstGeom prst="wedgeRoundRectCallout">
            <a:avLst>
              <a:gd name="adj1" fmla="val 21440"/>
              <a:gd name="adj2" fmla="val 72925"/>
              <a:gd name="adj3" fmla="val 16667"/>
            </a:avLst>
          </a:prstGeom>
          <a:solidFill>
            <a:schemeClr val="accent5"/>
          </a:solidFill>
          <a:ln w="12700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b="1" dirty="0">
                <a:latin typeface="맑은 고딕" pitchFamily="50" charset="-127"/>
                <a:ea typeface="맑은 고딕" pitchFamily="50" charset="-127"/>
              </a:rPr>
              <a:t>2. Access disk through </a:t>
            </a:r>
            <a:r>
              <a:rPr lang="en-US" altLang="ko-KR" sz="1400" b="1" dirty="0" err="1">
                <a:latin typeface="맑은 고딕" pitchFamily="50" charset="-127"/>
                <a:ea typeface="맑은 고딕" pitchFamily="50" charset="-127"/>
              </a:rPr>
              <a:t>inode</a:t>
            </a:r>
            <a:endParaRPr lang="ko-KR" altLang="en-US" sz="1400" b="1" dirty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33" name="그룹 32"/>
          <p:cNvGrpSpPr/>
          <p:nvPr/>
        </p:nvGrpSpPr>
        <p:grpSpPr>
          <a:xfrm>
            <a:off x="5661738" y="2227591"/>
            <a:ext cx="2762648" cy="1594552"/>
            <a:chOff x="6012160" y="1681063"/>
            <a:chExt cx="2762648" cy="1594552"/>
          </a:xfrm>
        </p:grpSpPr>
        <p:sp>
          <p:nvSpPr>
            <p:cNvPr id="49" name="모서리가 둥근 직사각형 48"/>
            <p:cNvSpPr/>
            <p:nvPr/>
          </p:nvSpPr>
          <p:spPr>
            <a:xfrm>
              <a:off x="6035141" y="1977443"/>
              <a:ext cx="2739667" cy="1298172"/>
            </a:xfrm>
            <a:prstGeom prst="roundRect">
              <a:avLst>
                <a:gd name="adj" fmla="val 4955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 err="1">
                <a:solidFill>
                  <a:prstClr val="white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6173593" y="2794610"/>
              <a:ext cx="576064" cy="28705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n-US" altLang="ko-KR" sz="1100" dirty="0" err="1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inode</a:t>
              </a:r>
              <a:endParaRPr lang="ko-KR" altLang="en-US" sz="1100" dirty="0" err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cxnSp>
          <p:nvCxnSpPr>
            <p:cNvPr id="52" name="직선 화살표 연결선 51"/>
            <p:cNvCxnSpPr>
              <a:endCxn id="50" idx="0"/>
            </p:cNvCxnSpPr>
            <p:nvPr/>
          </p:nvCxnSpPr>
          <p:spPr>
            <a:xfrm flipH="1">
              <a:off x="6461625" y="2378357"/>
              <a:ext cx="387826" cy="416253"/>
            </a:xfrm>
            <a:prstGeom prst="straightConnector1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  <a:prstDash val="sysDash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직사각형 52"/>
            <p:cNvSpPr/>
            <p:nvPr/>
          </p:nvSpPr>
          <p:spPr>
            <a:xfrm>
              <a:off x="6824833" y="2132856"/>
              <a:ext cx="1049917" cy="26161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AutoFit/>
            </a:bodyPr>
            <a:lstStyle/>
            <a:p>
              <a:pPr algn="ctr"/>
              <a:r>
                <a:rPr lang="en-US" altLang="ko-KR" sz="1100" dirty="0" err="1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open_inodes</a:t>
              </a:r>
              <a:endParaRPr lang="ko-KR" altLang="en-US" sz="1100" dirty="0" err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cxnSp>
          <p:nvCxnSpPr>
            <p:cNvPr id="55" name="직선 화살표 연결선 54"/>
            <p:cNvCxnSpPr/>
            <p:nvPr/>
          </p:nvCxnSpPr>
          <p:spPr>
            <a:xfrm flipV="1">
              <a:off x="7691365" y="2852936"/>
              <a:ext cx="360000" cy="2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직선 화살표 연결선 56"/>
            <p:cNvCxnSpPr/>
            <p:nvPr/>
          </p:nvCxnSpPr>
          <p:spPr>
            <a:xfrm flipH="1">
              <a:off x="7691365" y="2996953"/>
              <a:ext cx="360000" cy="2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직선 화살표 연결선 57"/>
            <p:cNvCxnSpPr>
              <a:endCxn id="78" idx="0"/>
            </p:cNvCxnSpPr>
            <p:nvPr/>
          </p:nvCxnSpPr>
          <p:spPr>
            <a:xfrm>
              <a:off x="7870712" y="2394466"/>
              <a:ext cx="468685" cy="400142"/>
            </a:xfrm>
            <a:prstGeom prst="straightConnector1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  <a:prstDash val="sysDash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6012160" y="1681063"/>
              <a:ext cx="17511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dirty="0" err="1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Arial" pitchFamily="34" charset="0"/>
                </a:rPr>
                <a:t>inode</a:t>
              </a:r>
              <a:r>
                <a:rPr kumimoji="1" lang="en-US" altLang="ko-KR" sz="14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Arial" pitchFamily="34" charset="0"/>
                </a:rPr>
                <a:t> list</a:t>
              </a:r>
              <a:endParaRPr kumimoji="1" lang="ko-KR" altLang="en-US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6074550" y="2290289"/>
              <a:ext cx="6477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Arial" pitchFamily="34" charset="0"/>
                </a:rPr>
                <a:t>head</a:t>
              </a:r>
              <a:endParaRPr kumimoji="1" lang="ko-KR" altLang="en-US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8051714" y="2348880"/>
              <a:ext cx="6477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Arial" pitchFamily="34" charset="0"/>
                </a:rPr>
                <a:t>tail</a:t>
              </a:r>
              <a:endParaRPr kumimoji="1" lang="ko-KR" altLang="en-US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76" name="직사각형 75"/>
            <p:cNvSpPr/>
            <p:nvPr/>
          </p:nvSpPr>
          <p:spPr>
            <a:xfrm>
              <a:off x="7107270" y="2794609"/>
              <a:ext cx="576064" cy="28706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n-US" altLang="ko-KR" sz="1100" dirty="0" err="1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inode</a:t>
              </a:r>
              <a:endParaRPr lang="ko-KR" altLang="en-US" sz="1100" dirty="0" err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78" name="직사각형 77"/>
            <p:cNvSpPr/>
            <p:nvPr/>
          </p:nvSpPr>
          <p:spPr>
            <a:xfrm>
              <a:off x="8051365" y="2794608"/>
              <a:ext cx="576064" cy="28706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n-US" altLang="ko-KR" sz="1100" dirty="0" err="1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inode</a:t>
              </a:r>
              <a:endParaRPr lang="ko-KR" altLang="en-US" sz="1100" dirty="0" err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cxnSp>
          <p:nvCxnSpPr>
            <p:cNvPr id="81" name="직선 화살표 연결선 80"/>
            <p:cNvCxnSpPr/>
            <p:nvPr/>
          </p:nvCxnSpPr>
          <p:spPr>
            <a:xfrm flipV="1">
              <a:off x="6755261" y="2852936"/>
              <a:ext cx="360000" cy="2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직선 화살표 연결선 81"/>
            <p:cNvCxnSpPr/>
            <p:nvPr/>
          </p:nvCxnSpPr>
          <p:spPr>
            <a:xfrm flipH="1">
              <a:off x="6755261" y="2996953"/>
              <a:ext cx="360000" cy="2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79" name="꺾인 연결선 78"/>
          <p:cNvCxnSpPr>
            <a:endCxn id="83" idx="0"/>
          </p:cNvCxnSpPr>
          <p:nvPr/>
        </p:nvCxnSpPr>
        <p:spPr>
          <a:xfrm rot="5400000">
            <a:off x="3072941" y="1119979"/>
            <a:ext cx="924837" cy="2018412"/>
          </a:xfrm>
          <a:prstGeom prst="bentConnector3">
            <a:avLst>
              <a:gd name="adj1" fmla="val 50000"/>
            </a:avLst>
          </a:prstGeom>
          <a:ln w="12700"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1089975" y="2591604"/>
            <a:ext cx="2872356" cy="116955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file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</a:t>
            </a:r>
            <a:r>
              <a:rPr kumimoji="1"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*</a:t>
            </a:r>
            <a:r>
              <a:rPr kumimoji="1"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};</a:t>
            </a:r>
          </a:p>
        </p:txBody>
      </p:sp>
      <p:cxnSp>
        <p:nvCxnSpPr>
          <p:cNvPr id="34" name="꺾인 연결선 33"/>
          <p:cNvCxnSpPr>
            <a:endCxn id="50" idx="1"/>
          </p:cNvCxnSpPr>
          <p:nvPr/>
        </p:nvCxnSpPr>
        <p:spPr>
          <a:xfrm>
            <a:off x="3779912" y="3203185"/>
            <a:ext cx="2043259" cy="281483"/>
          </a:xfrm>
          <a:prstGeom prst="bentConnector3">
            <a:avLst>
              <a:gd name="adj1" fmla="val 50000"/>
            </a:avLst>
          </a:prstGeom>
          <a:ln w="12700"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4" name="모서리가 둥근 사각형 설명선 103"/>
          <p:cNvSpPr/>
          <p:nvPr/>
        </p:nvSpPr>
        <p:spPr>
          <a:xfrm>
            <a:off x="3640495" y="2301953"/>
            <a:ext cx="1870391" cy="623090"/>
          </a:xfrm>
          <a:prstGeom prst="wedgeRoundRectCallout">
            <a:avLst>
              <a:gd name="adj1" fmla="val -22799"/>
              <a:gd name="adj2" fmla="val 93027"/>
              <a:gd name="adj3" fmla="val 16667"/>
            </a:avLst>
          </a:prstGeom>
          <a:solidFill>
            <a:schemeClr val="accent5"/>
          </a:solidFill>
          <a:ln w="12700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b="1" dirty="0">
                <a:latin typeface="맑은 고딕" pitchFamily="50" charset="-127"/>
                <a:ea typeface="맑은 고딕" pitchFamily="50" charset="-127"/>
              </a:rPr>
              <a:t>1. Access </a:t>
            </a:r>
            <a:r>
              <a:rPr lang="en-US" altLang="ko-KR" sz="1400" b="1" dirty="0" err="1">
                <a:latin typeface="맑은 고딕" pitchFamily="50" charset="-127"/>
                <a:ea typeface="맑은 고딕" pitchFamily="50" charset="-127"/>
              </a:rPr>
              <a:t>inode</a:t>
            </a:r>
            <a:r>
              <a:rPr lang="en-US" altLang="ko-KR" sz="1400" b="1" dirty="0">
                <a:latin typeface="맑은 고딕" pitchFamily="50" charset="-127"/>
                <a:ea typeface="맑은 고딕" pitchFamily="50" charset="-127"/>
              </a:rPr>
              <a:t> through file data structure</a:t>
            </a:r>
          </a:p>
        </p:txBody>
      </p:sp>
      <p:cxnSp>
        <p:nvCxnSpPr>
          <p:cNvPr id="38" name="직선 화살표 연결선 37"/>
          <p:cNvCxnSpPr/>
          <p:nvPr/>
        </p:nvCxnSpPr>
        <p:spPr>
          <a:xfrm flipH="1">
            <a:off x="5412825" y="3627615"/>
            <a:ext cx="421804" cy="1127577"/>
          </a:xfrm>
          <a:prstGeom prst="straightConnector1">
            <a:avLst/>
          </a:prstGeom>
          <a:ln w="19050">
            <a:solidFill>
              <a:schemeClr val="tx2">
                <a:lumMod val="75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/>
          <p:nvPr/>
        </p:nvCxnSpPr>
        <p:spPr>
          <a:xfrm flipH="1" flipV="1">
            <a:off x="6399235" y="3619438"/>
            <a:ext cx="1565699" cy="1135754"/>
          </a:xfrm>
          <a:prstGeom prst="straightConnector1">
            <a:avLst/>
          </a:prstGeom>
          <a:ln w="19050">
            <a:solidFill>
              <a:schemeClr val="tx2">
                <a:lumMod val="75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직선 화살표 연결선 3"/>
          <p:cNvCxnSpPr/>
          <p:nvPr/>
        </p:nvCxnSpPr>
        <p:spPr>
          <a:xfrm flipH="1">
            <a:off x="3535359" y="5357097"/>
            <a:ext cx="2088368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18364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Background - Write in current pintos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31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grpSp>
        <p:nvGrpSpPr>
          <p:cNvPr id="11" name="그룹 10"/>
          <p:cNvGrpSpPr/>
          <p:nvPr/>
        </p:nvGrpSpPr>
        <p:grpSpPr>
          <a:xfrm>
            <a:off x="1588028" y="1196752"/>
            <a:ext cx="6512364" cy="4392488"/>
            <a:chOff x="2140354" y="1970795"/>
            <a:chExt cx="5599998" cy="3980693"/>
          </a:xfrm>
        </p:grpSpPr>
        <p:cxnSp>
          <p:nvCxnSpPr>
            <p:cNvPr id="8" name="직선 화살표 연결선 7"/>
            <p:cNvCxnSpPr>
              <a:stCxn id="38" idx="2"/>
              <a:endCxn id="40" idx="0"/>
            </p:cNvCxnSpPr>
            <p:nvPr/>
          </p:nvCxnSpPr>
          <p:spPr>
            <a:xfrm>
              <a:off x="3055065" y="2235724"/>
              <a:ext cx="0" cy="21506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직선 화살표 연결선 18"/>
            <p:cNvCxnSpPr>
              <a:stCxn id="40" idx="2"/>
              <a:endCxn id="50" idx="0"/>
            </p:cNvCxnSpPr>
            <p:nvPr/>
          </p:nvCxnSpPr>
          <p:spPr>
            <a:xfrm>
              <a:off x="3055065" y="2715714"/>
              <a:ext cx="0" cy="3129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직선 화살표 연결선 118"/>
            <p:cNvCxnSpPr>
              <a:stCxn id="52" idx="2"/>
              <a:endCxn id="56" idx="0"/>
            </p:cNvCxnSpPr>
            <p:nvPr/>
          </p:nvCxnSpPr>
          <p:spPr>
            <a:xfrm>
              <a:off x="3055114" y="5168401"/>
              <a:ext cx="3962" cy="41588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직사각형 37"/>
            <p:cNvSpPr/>
            <p:nvPr/>
          </p:nvSpPr>
          <p:spPr>
            <a:xfrm>
              <a:off x="2298981" y="1970795"/>
              <a:ext cx="1512168" cy="264929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file_write()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0" name="직사각형 39"/>
            <p:cNvSpPr/>
            <p:nvPr/>
          </p:nvSpPr>
          <p:spPr>
            <a:xfrm>
              <a:off x="2298981" y="2450785"/>
              <a:ext cx="1512168" cy="264929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inode_write_at()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0" name="다이아몬드 49"/>
            <p:cNvSpPr/>
            <p:nvPr/>
          </p:nvSpPr>
          <p:spPr>
            <a:xfrm>
              <a:off x="2211132" y="3028681"/>
              <a:ext cx="1687866" cy="513350"/>
            </a:xfrm>
            <a:prstGeom prst="diamond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size &gt; 0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2140354" y="4801201"/>
              <a:ext cx="1829520" cy="367200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block write to disk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3774" y="3504831"/>
              <a:ext cx="45325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YES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775013" y="3005628"/>
              <a:ext cx="4058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NO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6" name="직사각형 55"/>
            <p:cNvSpPr/>
            <p:nvPr/>
          </p:nvSpPr>
          <p:spPr>
            <a:xfrm>
              <a:off x="2227476" y="5584288"/>
              <a:ext cx="1663200" cy="367200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Calculate</a:t>
              </a:r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remaining</a:t>
              </a:r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 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write</a:t>
              </a:r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size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8" name="직사각형 57"/>
            <p:cNvSpPr/>
            <p:nvPr/>
          </p:nvSpPr>
          <p:spPr>
            <a:xfrm>
              <a:off x="6660232" y="3116581"/>
              <a:ext cx="1080120" cy="338183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Exit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4389568" y="4018633"/>
              <a:ext cx="1663200" cy="250196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Allocate Bounce buffer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8" name="직선 화살표 연결선 27"/>
            <p:cNvCxnSpPr>
              <a:stCxn id="50" idx="2"/>
              <a:endCxn id="44" idx="0"/>
            </p:cNvCxnSpPr>
            <p:nvPr/>
          </p:nvCxnSpPr>
          <p:spPr>
            <a:xfrm>
              <a:off x="3055065" y="3542031"/>
              <a:ext cx="0" cy="34502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다이아몬드 43"/>
            <p:cNvSpPr/>
            <p:nvPr/>
          </p:nvSpPr>
          <p:spPr>
            <a:xfrm>
              <a:off x="2211132" y="3887056"/>
              <a:ext cx="1687866" cy="513350"/>
            </a:xfrm>
            <a:prstGeom prst="diamond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Write </a:t>
              </a:r>
            </a:p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full sector?</a:t>
              </a:r>
              <a:endParaRPr lang="ko-KR" altLang="en-US" sz="1100" b="1" dirty="0" err="1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45" name="직선 화살표 연결선 44"/>
            <p:cNvCxnSpPr>
              <a:stCxn id="44" idx="2"/>
              <a:endCxn id="52" idx="0"/>
            </p:cNvCxnSpPr>
            <p:nvPr/>
          </p:nvCxnSpPr>
          <p:spPr>
            <a:xfrm>
              <a:off x="3055065" y="4400406"/>
              <a:ext cx="49" cy="40079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꺾인 연결선 50"/>
            <p:cNvCxnSpPr>
              <a:stCxn id="56" idx="1"/>
              <a:endCxn id="50" idx="1"/>
            </p:cNvCxnSpPr>
            <p:nvPr/>
          </p:nvCxnSpPr>
          <p:spPr>
            <a:xfrm rot="10800000">
              <a:off x="2211133" y="3285357"/>
              <a:ext cx="16344" cy="2482532"/>
            </a:xfrm>
            <a:prstGeom prst="bentConnector3">
              <a:avLst>
                <a:gd name="adj1" fmla="val 1302715"/>
              </a:avLst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직선 화살표 연결선 56"/>
            <p:cNvCxnSpPr>
              <a:stCxn id="44" idx="3"/>
              <a:endCxn id="59" idx="1"/>
            </p:cNvCxnSpPr>
            <p:nvPr/>
          </p:nvCxnSpPr>
          <p:spPr>
            <a:xfrm>
              <a:off x="3898998" y="4143731"/>
              <a:ext cx="49057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3028106" y="4363747"/>
              <a:ext cx="45325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YES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751257" y="3839004"/>
              <a:ext cx="4058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NO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6" name="직사각형 65"/>
            <p:cNvSpPr/>
            <p:nvPr/>
          </p:nvSpPr>
          <p:spPr>
            <a:xfrm>
              <a:off x="4388515" y="4483915"/>
              <a:ext cx="1663200" cy="367200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Block read from disk to bounce buffer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7" name="직사각형 66"/>
            <p:cNvSpPr/>
            <p:nvPr/>
          </p:nvSpPr>
          <p:spPr>
            <a:xfrm>
              <a:off x="4388515" y="5033578"/>
              <a:ext cx="1663200" cy="330594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Partial write from buffer to bounce buffer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69" name="직선 화살표 연결선 68"/>
            <p:cNvCxnSpPr>
              <a:stCxn id="59" idx="2"/>
              <a:endCxn id="66" idx="0"/>
            </p:cNvCxnSpPr>
            <p:nvPr/>
          </p:nvCxnSpPr>
          <p:spPr>
            <a:xfrm flipH="1">
              <a:off x="5220115" y="4268829"/>
              <a:ext cx="1053" cy="21508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직선 화살표 연결선 69"/>
            <p:cNvCxnSpPr>
              <a:stCxn id="66" idx="2"/>
              <a:endCxn id="67" idx="0"/>
            </p:cNvCxnSpPr>
            <p:nvPr/>
          </p:nvCxnSpPr>
          <p:spPr>
            <a:xfrm>
              <a:off x="5220115" y="4851115"/>
              <a:ext cx="0" cy="18246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5" name="직사각형 74"/>
            <p:cNvSpPr/>
            <p:nvPr/>
          </p:nvSpPr>
          <p:spPr>
            <a:xfrm>
              <a:off x="4379714" y="3160575"/>
              <a:ext cx="1512168" cy="250196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Release Bounce buffer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77" name="직선 화살표 연결선 76"/>
            <p:cNvCxnSpPr>
              <a:stCxn id="50" idx="3"/>
              <a:endCxn id="75" idx="1"/>
            </p:cNvCxnSpPr>
            <p:nvPr/>
          </p:nvCxnSpPr>
          <p:spPr>
            <a:xfrm>
              <a:off x="3898998" y="3285356"/>
              <a:ext cx="480716" cy="31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직선 화살표 연결선 77"/>
            <p:cNvCxnSpPr>
              <a:stCxn id="75" idx="3"/>
              <a:endCxn id="58" idx="1"/>
            </p:cNvCxnSpPr>
            <p:nvPr/>
          </p:nvCxnSpPr>
          <p:spPr>
            <a:xfrm>
              <a:off x="5891882" y="3285673"/>
              <a:ext cx="7683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직사각형 36"/>
            <p:cNvSpPr/>
            <p:nvPr/>
          </p:nvSpPr>
          <p:spPr>
            <a:xfrm>
              <a:off x="4388340" y="5583397"/>
              <a:ext cx="1663200" cy="367200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Block write from Bounce buffer</a:t>
              </a:r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to</a:t>
              </a:r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disk</a:t>
              </a:r>
            </a:p>
          </p:txBody>
        </p:sp>
        <p:cxnSp>
          <p:nvCxnSpPr>
            <p:cNvPr id="39" name="직선 화살표 연결선 38"/>
            <p:cNvCxnSpPr>
              <a:stCxn id="67" idx="2"/>
              <a:endCxn id="37" idx="0"/>
            </p:cNvCxnSpPr>
            <p:nvPr/>
          </p:nvCxnSpPr>
          <p:spPr>
            <a:xfrm flipH="1">
              <a:off x="5219941" y="5364172"/>
              <a:ext cx="175" cy="21922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꺾인 연결선 40"/>
            <p:cNvCxnSpPr>
              <a:stCxn id="37" idx="1"/>
              <a:endCxn id="56" idx="3"/>
            </p:cNvCxnSpPr>
            <p:nvPr/>
          </p:nvCxnSpPr>
          <p:spPr>
            <a:xfrm rot="10800000" flipV="1">
              <a:off x="3890677" y="5766996"/>
              <a:ext cx="497664" cy="891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89422962"/>
      </p:ext>
    </p:extLst>
  </p:cSld>
  <p:clrMapOvr>
    <a:masterClrMapping/>
  </p:clrMapOvr>
  <p:transition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Background - Write in current pintos (Cont.)</a:t>
            </a:r>
            <a:endParaRPr lang="ko-KR" altLang="en-US" dirty="0"/>
          </a:p>
        </p:txBody>
      </p:sp>
      <p:sp>
        <p:nvSpPr>
          <p:cNvPr id="31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file_write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dirty="0">
                <a:latin typeface="Helvetica" pitchFamily="2" charset="0"/>
                <a:cs typeface="Courier New" panose="02070309020205020404" pitchFamily="49" charset="0"/>
              </a:rPr>
              <a:t>Call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inode_write_at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>
                <a:latin typeface="Helvetica" pitchFamily="2" charset="0"/>
                <a:cs typeface="Courier New" panose="02070309020205020404" pitchFamily="49" charset="0"/>
              </a:rPr>
              <a:t>to write data in disk block</a:t>
            </a:r>
            <a:endParaRPr lang="en-US" altLang="ko-KR" dirty="0">
              <a:latin typeface="Helvetica" pitchFamily="2" charset="0"/>
            </a:endParaRPr>
          </a:p>
          <a:p>
            <a:pPr lvl="2"/>
            <a:r>
              <a:rPr lang="en-US" altLang="ko-KR" dirty="0">
                <a:latin typeface="Helvetica" pitchFamily="2" charset="0"/>
              </a:rPr>
              <a:t>Change file offset by size recorded</a:t>
            </a:r>
            <a:endParaRPr lang="en-US" altLang="ko-KR" b="1" dirty="0">
              <a:latin typeface="Helvetica" pitchFamily="2" charset="0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1560" y="2687434"/>
            <a:ext cx="7920880" cy="3621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52000" rtlCol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file_write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(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file *file,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const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void</a:t>
            </a:r>
            <a:r>
              <a:rPr kumimoji="1" lang="en-US" altLang="ko-KR" sz="1600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*buffer,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      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size)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bytes_written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= </a:t>
            </a:r>
            <a:r>
              <a:rPr kumimoji="1" lang="en-US" altLang="ko-KR" sz="1600" dirty="0" err="1">
                <a:solidFill>
                  <a:schemeClr val="accent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inode_write_at</a:t>
            </a:r>
            <a:r>
              <a:rPr kumimoji="1" lang="en-US" altLang="ko-KR" sz="1600" dirty="0">
                <a:solidFill>
                  <a:schemeClr val="accent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(file-&gt;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buffer, size, file-&gt;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pos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file-&gt;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pos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+=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bytes_written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return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bytes_written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}</a:t>
            </a:r>
            <a:endParaRPr kumimoji="1" lang="ko-KR" altLang="en-US" sz="1600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83568" y="4934778"/>
            <a:ext cx="3312368" cy="13234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file{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*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pos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4788023" y="5087072"/>
            <a:ext cx="3643605" cy="107721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srgbClr val="9BBB59">
                    <a:lumMod val="75000"/>
                  </a:srgb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inode_disk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data;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14" name="직선 화살표 연결선 13"/>
          <p:cNvCxnSpPr/>
          <p:nvPr/>
        </p:nvCxnSpPr>
        <p:spPr>
          <a:xfrm flipV="1">
            <a:off x="3851920" y="5248505"/>
            <a:ext cx="1152128" cy="124711"/>
          </a:xfrm>
          <a:prstGeom prst="straightConnector1">
            <a:avLst/>
          </a:prstGeom>
          <a:ln w="12700">
            <a:solidFill>
              <a:schemeClr val="accent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11560" y="2348880"/>
            <a:ext cx="5616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filesys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file.c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4061931"/>
      </p:ext>
    </p:extLst>
  </p:cSld>
  <p:clrMapOvr>
    <a:masterClrMapping/>
  </p:clrMapOvr>
  <p:transition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Background - Write in current pintos (Cont.)</a:t>
            </a:r>
            <a:endParaRPr lang="ko-KR" altLang="en-US" dirty="0"/>
          </a:p>
        </p:txBody>
      </p:sp>
      <p:sp>
        <p:nvSpPr>
          <p:cNvPr id="31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inode_write_at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dirty="0">
                <a:latin typeface="Malgun Gothic" panose="020B0503020000020004" pitchFamily="34" charset="-127"/>
                <a:ea typeface="Malgun Gothic" panose="020B0503020000020004" pitchFamily="34" charset="-127"/>
                <a:cs typeface="Courier New" panose="02070309020205020404" pitchFamily="49" charset="0"/>
              </a:rPr>
              <a:t>Record data that buffer points to disk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1560" y="2327394"/>
            <a:ext cx="7920880" cy="30469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52000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inode_write_at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*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const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void</a:t>
            </a:r>
            <a:r>
              <a:rPr kumimoji="1" lang="en-US" altLang="ko-KR" sz="1600" dirty="0">
                <a:solidFill>
                  <a:srgbClr val="92D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srgbClr val="92D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             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*buffer_,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size,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offset)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{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const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uint8_t</a:t>
            </a:r>
            <a:r>
              <a:rPr kumimoji="1" lang="en-US" altLang="ko-KR" sz="1600" dirty="0">
                <a:solidFill>
                  <a:srgbClr val="92D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*buffer = buffer_;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bytes_written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= </a:t>
            </a:r>
            <a:r>
              <a:rPr kumimoji="1" lang="en-US" altLang="ko-KR" sz="1600" dirty="0">
                <a:solidFill>
                  <a:schemeClr val="accent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0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 		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uint8_t</a:t>
            </a:r>
            <a:r>
              <a:rPr kumimoji="1" lang="en-US" altLang="ko-KR" sz="1600" dirty="0">
                <a:solidFill>
                  <a:srgbClr val="92D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*bounce = </a:t>
            </a:r>
            <a:r>
              <a:rPr kumimoji="1" lang="en-US" altLang="ko-KR" sz="1600" dirty="0">
                <a:solidFill>
                  <a:schemeClr val="accent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NULL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if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-&gt;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deny_write_cnt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)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</a:t>
            </a:r>
            <a:r>
              <a:rPr kumimoji="1" lang="en-US" altLang="ko-KR" sz="16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return </a:t>
            </a:r>
            <a:r>
              <a:rPr kumimoji="1" lang="en-US" altLang="ko-KR" sz="1600" dirty="0">
                <a:solidFill>
                  <a:schemeClr val="accent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0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560" y="1988840"/>
            <a:ext cx="640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filesys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inode.c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84353889"/>
      </p:ext>
    </p:extLst>
  </p:cSld>
  <p:clrMapOvr>
    <a:masterClrMapping/>
  </p:clrMapOvr>
  <p:transition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Background - Write in current pintos (Cont.)</a:t>
            </a:r>
            <a:endParaRPr lang="ko-KR" altLang="en-US" dirty="0"/>
          </a:p>
        </p:txBody>
      </p:sp>
      <p:sp>
        <p:nvSpPr>
          <p:cNvPr id="31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Loop per disk block and write to the disk block: </a:t>
            </a:r>
            <a:r>
              <a:rPr lang="en-US" altLang="ko-KR" sz="1800" dirty="0" err="1">
                <a:latin typeface="Courier New" pitchFamily="49" charset="0"/>
                <a:cs typeface="Courier New" pitchFamily="49" charset="0"/>
              </a:rPr>
              <a:t>block_write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().</a:t>
            </a:r>
            <a:endParaRPr lang="en-US" altLang="ko-KR" sz="1800" dirty="0"/>
          </a:p>
          <a:p>
            <a:pPr lvl="1"/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byte_to_sector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(): </a:t>
            </a:r>
            <a:r>
              <a:rPr lang="en-US" altLang="ko-KR" sz="1600" dirty="0">
                <a:latin typeface="Malgun Gothic" panose="020B0503020000020004" pitchFamily="34" charset="-127"/>
                <a:ea typeface="Malgun Gothic" panose="020B0503020000020004" pitchFamily="34" charset="-127"/>
                <a:cs typeface="Courier New" panose="02070309020205020404" pitchFamily="49" charset="0"/>
              </a:rPr>
              <a:t>Obtain the disk block number writing data.</a:t>
            </a:r>
            <a:endParaRPr lang="en-US" altLang="ko-KR" sz="16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lvl="1"/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sector_ofs</a:t>
            </a:r>
            <a:r>
              <a:rPr lang="en-US" altLang="ko-KR" sz="1600" dirty="0"/>
              <a:t> : Offset within the disk block for writing the data.</a:t>
            </a:r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1560" y="2975466"/>
            <a:ext cx="8064896" cy="25545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5200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while</a:t>
            </a:r>
            <a:r>
              <a:rPr kumimoji="1" lang="en-US" altLang="ko-KR" sz="1600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(size &gt; </a:t>
            </a:r>
            <a:r>
              <a:rPr kumimoji="1" lang="en-US" altLang="ko-KR" sz="1600" dirty="0">
                <a:solidFill>
                  <a:schemeClr val="accent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0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) {                  </a:t>
            </a:r>
            <a:r>
              <a:rPr kumimoji="1" lang="en-US" altLang="ko-KR" sz="1600" dirty="0">
                <a:solidFill>
                  <a:schemeClr val="tx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block_sector_t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sector_idx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= </a:t>
            </a:r>
            <a:r>
              <a:rPr kumimoji="1" lang="en-US" altLang="ko-KR" sz="1600" dirty="0" err="1">
                <a:solidFill>
                  <a:schemeClr val="accent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byte_to_sector</a:t>
            </a:r>
            <a:r>
              <a:rPr kumimoji="1" lang="en-US" altLang="ko-KR" sz="1600" dirty="0">
                <a:solidFill>
                  <a:schemeClr val="accent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offset);</a:t>
            </a:r>
            <a:endParaRPr kumimoji="1" lang="en-US" altLang="ko-KR" sz="1600" dirty="0">
              <a:solidFill>
                <a:schemeClr val="tx2"/>
              </a:solidFill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sector_ofs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= offset % BLOCK_SECTOR_SIZE;</a:t>
            </a:r>
            <a:endParaRPr kumimoji="1" lang="en-US" altLang="ko-KR" sz="1600" dirty="0">
              <a:solidFill>
                <a:schemeClr val="tx2"/>
              </a:solidFill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if</a:t>
            </a:r>
            <a:r>
              <a:rPr kumimoji="1" lang="en-US" altLang="ko-KR" sz="1600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sector_ofs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== </a:t>
            </a:r>
            <a:r>
              <a:rPr kumimoji="1" lang="en-US" altLang="ko-KR" sz="1600" dirty="0">
                <a:solidFill>
                  <a:schemeClr val="accent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0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&amp;&amp;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chunk_size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== BLOCK_SECTOR_SIZE) 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schemeClr val="tx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</a:t>
            </a:r>
            <a:r>
              <a:rPr kumimoji="1" lang="en-US" altLang="ko-KR" sz="1600" dirty="0">
                <a:solidFill>
                  <a:srgbClr val="00B0F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/* Write full sector directly to disk. */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</a:t>
            </a:r>
            <a:r>
              <a:rPr kumimoji="1" lang="en-US" altLang="ko-KR" sz="1600" dirty="0" err="1">
                <a:solidFill>
                  <a:schemeClr val="accent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block_write</a:t>
            </a:r>
            <a:r>
              <a:rPr kumimoji="1" lang="en-US" altLang="ko-KR" sz="1600" dirty="0">
                <a:solidFill>
                  <a:schemeClr val="accent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fs_device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sector_idx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buffer +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            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bytes_written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560" y="2636912"/>
            <a:ext cx="6120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filesys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inode.c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 – </a:t>
            </a:r>
            <a:r>
              <a:rPr lang="en-US" altLang="ko-KR" sz="1600" dirty="0" err="1"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inode_write_at</a:t>
            </a:r>
            <a:r>
              <a:rPr lang="en-US" altLang="ko-KR" sz="1600" dirty="0"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()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  <a:cs typeface="Courier New" panose="02070309020205020404" pitchFamily="49" charset="0"/>
              </a:rPr>
              <a:t>(Cont.)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80643981"/>
      </p:ext>
    </p:extLst>
  </p:cSld>
  <p:clrMapOvr>
    <a:masterClrMapping/>
  </p:clrMapOvr>
  <p:transition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Background - Write in current pintos (Cont.)</a:t>
            </a:r>
            <a:endParaRPr lang="ko-KR" altLang="en-US" dirty="0"/>
          </a:p>
        </p:txBody>
      </p:sp>
      <p:sp>
        <p:nvSpPr>
          <p:cNvPr id="31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In case of Partial Write, read the target block and save it to bounce buffer.</a:t>
            </a:r>
          </a:p>
          <a:p>
            <a:pPr lvl="1"/>
            <a:r>
              <a:rPr lang="en-US" altLang="ko-KR" sz="1600" dirty="0">
                <a:latin typeface="Malgun Gothic" panose="020B0503020000020004" pitchFamily="34" charset="-127"/>
                <a:ea typeface="Malgun Gothic" panose="020B0503020000020004" pitchFamily="34" charset="-127"/>
                <a:cs typeface="Courier New" panose="02070309020205020404" pitchFamily="49" charset="0"/>
              </a:rPr>
              <a:t>Through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memcpy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sz="1600" dirty="0"/>
              <a:t>, perform partial write on bounce buffer.</a:t>
            </a:r>
          </a:p>
          <a:p>
            <a:pPr lvl="1"/>
            <a:r>
              <a:rPr lang="en-US" altLang="ko-KR" sz="1600" dirty="0"/>
              <a:t>Record bounce buffer’s</a:t>
            </a:r>
            <a:r>
              <a:rPr lang="ko-KR" altLang="en-US" sz="1600" dirty="0"/>
              <a:t> </a:t>
            </a:r>
            <a:r>
              <a:rPr lang="en-US" altLang="ko-KR" sz="1600" dirty="0"/>
              <a:t>data</a:t>
            </a:r>
            <a:r>
              <a:rPr lang="ko-KR" altLang="en-US" sz="1600" dirty="0"/>
              <a:t> </a:t>
            </a:r>
            <a:r>
              <a:rPr lang="en-US" altLang="ko-KR" sz="1600" dirty="0"/>
              <a:t>to</a:t>
            </a:r>
            <a:r>
              <a:rPr lang="ko-KR" altLang="en-US" sz="1600" dirty="0"/>
              <a:t> </a:t>
            </a:r>
            <a:r>
              <a:rPr lang="en-US" altLang="ko-KR" sz="1600" dirty="0"/>
              <a:t>disk</a:t>
            </a:r>
            <a:r>
              <a:rPr lang="ko-KR" altLang="en-US" sz="1600" dirty="0"/>
              <a:t> </a:t>
            </a:r>
            <a:r>
              <a:rPr lang="en-US" altLang="ko-KR" sz="1600" dirty="0"/>
              <a:t>: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block_write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altLang="ko-KR" sz="1600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1560" y="2728079"/>
            <a:ext cx="7920880" cy="32932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52000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…</a:t>
            </a:r>
            <a:endParaRPr kumimoji="1" lang="en-US" altLang="ko-KR" sz="1600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else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{     </a:t>
            </a:r>
            <a:r>
              <a:rPr kumimoji="1" lang="en-US" altLang="ko-KR" sz="1600" dirty="0">
                <a:solidFill>
                  <a:srgbClr val="1F497D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</a:t>
            </a:r>
            <a:r>
              <a:rPr kumimoji="1" lang="en-US" altLang="ko-KR" sz="1600" dirty="0">
                <a:solidFill>
                  <a:srgbClr val="00B0F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/* We need a bounce buffer. */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</a:t>
            </a:r>
            <a:r>
              <a:rPr kumimoji="1" lang="en-US" altLang="ko-KR" sz="16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if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(bounce == </a:t>
            </a:r>
            <a:r>
              <a:rPr kumimoji="1" lang="en-US" altLang="ko-KR" sz="1600" dirty="0">
                <a:solidFill>
                  <a:srgbClr val="C0504D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NULL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    bounce =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malloc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(BLOCK_SECTOR_SIZE);</a:t>
            </a:r>
            <a:endParaRPr kumimoji="1" lang="en-US" altLang="ko-KR" sz="1600" dirty="0">
              <a:solidFill>
                <a:schemeClr val="tx2"/>
              </a:solidFill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</a:t>
            </a:r>
            <a:r>
              <a:rPr kumimoji="1" lang="en-US" altLang="ko-KR" sz="16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if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sector_ofs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&gt; 0 ||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chunk_size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&lt;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sector_left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)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   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block_read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fs_device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sector_idx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bounce);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</a:t>
            </a:r>
            <a:r>
              <a:rPr kumimoji="1" lang="en-US" altLang="ko-KR" sz="16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else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   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memset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(bounce, 0, BLOCK_SECTOR_SIZE);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</a:t>
            </a:r>
            <a:r>
              <a:rPr kumimoji="1" lang="en-US" altLang="ko-KR" sz="1600" dirty="0" err="1">
                <a:solidFill>
                  <a:schemeClr val="accent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memcpy</a:t>
            </a:r>
            <a:r>
              <a:rPr kumimoji="1" lang="en-US" altLang="ko-KR" sz="1600" dirty="0">
                <a:solidFill>
                  <a:schemeClr val="accent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(bounce +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sector_ofs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buffer +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bytes_written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       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chunk_size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</a:t>
            </a:r>
            <a:r>
              <a:rPr kumimoji="1" lang="en-US" altLang="ko-KR" sz="1600" dirty="0" err="1">
                <a:solidFill>
                  <a:schemeClr val="accent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block_write</a:t>
            </a:r>
            <a:r>
              <a:rPr kumimoji="1" lang="en-US" altLang="ko-KR" sz="1600" dirty="0">
                <a:solidFill>
                  <a:schemeClr val="accent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fs_device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sector_idx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bounce);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560" y="2402305"/>
            <a:ext cx="619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filesys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inode.c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 – 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inode_write_at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() 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79100134"/>
      </p:ext>
    </p:extLst>
  </p:cSld>
  <p:clrMapOvr>
    <a:masterClrMapping/>
  </p:clrMapOvr>
  <p:transition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Background - Get disk block address from file offset</a:t>
            </a:r>
            <a:endParaRPr lang="ko-KR" altLang="en-US" dirty="0"/>
          </a:p>
        </p:txBody>
      </p:sp>
      <p:sp>
        <p:nvSpPr>
          <p:cNvPr id="31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Return the disk block number by adding offset value from file's starting block.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3528" y="1988840"/>
            <a:ext cx="6336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filesys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inode.c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5536" y="2327394"/>
            <a:ext cx="8352929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5200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static</a:t>
            </a:r>
            <a:r>
              <a:rPr kumimoji="1" lang="en-US" altLang="ko-KR" sz="1600" dirty="0">
                <a:solidFill>
                  <a:srgbClr val="92D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block_sector_t</a:t>
            </a:r>
            <a:r>
              <a:rPr kumimoji="1" lang="en-US" altLang="ko-KR" sz="1600" dirty="0">
                <a:solidFill>
                  <a:srgbClr val="9BBB59">
                    <a:lumMod val="75000"/>
                  </a:srgb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byte_to_sector</a:t>
            </a:r>
            <a:r>
              <a:rPr kumimoji="1" lang="en-US" altLang="ko-KR" sz="1600" b="1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const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*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                          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pos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){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return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-&gt;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data.start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+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pos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/ BLOCK_SECTOR_SIZE;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}</a:t>
            </a:r>
            <a:endParaRPr kumimoji="1" lang="ko-KR" altLang="en-US" sz="1600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</p:txBody>
      </p:sp>
      <p:sp>
        <p:nvSpPr>
          <p:cNvPr id="11" name="순서도: 자기 디스크 10"/>
          <p:cNvSpPr/>
          <p:nvPr/>
        </p:nvSpPr>
        <p:spPr>
          <a:xfrm>
            <a:off x="4080801" y="4242574"/>
            <a:ext cx="1872208" cy="1584176"/>
          </a:xfrm>
          <a:prstGeom prst="flowChartMagneticDisk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err="1">
              <a:solidFill>
                <a:schemeClr val="tx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56865" y="5826750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latin typeface="Arial" pitchFamily="34" charset="0"/>
                <a:cs typeface="Arial" pitchFamily="34" charset="0"/>
              </a:rPr>
              <a:t>Disk</a:t>
            </a:r>
            <a:endParaRPr lang="ko-KR" alt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4404865" y="5013176"/>
            <a:ext cx="252000" cy="252028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b="1" dirty="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4692897" y="5013176"/>
            <a:ext cx="252000" cy="252028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b="1" dirty="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980929" y="5013176"/>
            <a:ext cx="252000" cy="252028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b="1" dirty="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5268961" y="5013176"/>
            <a:ext cx="252000" cy="252028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b="1" dirty="0" err="1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9" name="구부러진 연결선 18"/>
          <p:cNvCxnSpPr>
            <a:endCxn id="14" idx="1"/>
          </p:cNvCxnSpPr>
          <p:nvPr/>
        </p:nvCxnSpPr>
        <p:spPr>
          <a:xfrm rot="16200000" flipH="1">
            <a:off x="3165285" y="3899610"/>
            <a:ext cx="1782198" cy="696961"/>
          </a:xfrm>
          <a:prstGeom prst="curvedConnector2">
            <a:avLst/>
          </a:prstGeom>
          <a:ln w="127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>
            <a:off x="4404865" y="4833176"/>
            <a:ext cx="0" cy="18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5131438" y="4833176"/>
            <a:ext cx="0" cy="18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/>
          <p:nvPr/>
        </p:nvCxnSpPr>
        <p:spPr>
          <a:xfrm>
            <a:off x="4419671" y="4905184"/>
            <a:ext cx="691316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구부러진 연결선 22"/>
          <p:cNvCxnSpPr/>
          <p:nvPr/>
        </p:nvCxnSpPr>
        <p:spPr>
          <a:xfrm rot="16200000" flipH="1">
            <a:off x="3963784" y="4050071"/>
            <a:ext cx="1548196" cy="162033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꺾인 연결선 36"/>
          <p:cNvCxnSpPr>
            <a:stCxn id="16" idx="2"/>
          </p:cNvCxnSpPr>
          <p:nvPr/>
        </p:nvCxnSpPr>
        <p:spPr>
          <a:xfrm rot="5400000" flipH="1">
            <a:off x="2337187" y="2495462"/>
            <a:ext cx="1908212" cy="3631273"/>
          </a:xfrm>
          <a:prstGeom prst="bentConnector3">
            <a:avLst>
              <a:gd name="adj1" fmla="val -11980"/>
            </a:avLst>
          </a:prstGeom>
          <a:ln w="127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968702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/>
          <a:p>
            <a:endParaRPr lang="en-US" altLang="ko-KR" dirty="0"/>
          </a:p>
          <a:p>
            <a:pPr lvl="6"/>
            <a:endParaRPr lang="en-US" altLang="ko-KR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Background -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altLang="ko-KR" dirty="0"/>
              <a:t> in current pintos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1223628" y="1412776"/>
            <a:ext cx="6696744" cy="4365446"/>
            <a:chOff x="1547664" y="1628800"/>
            <a:chExt cx="6696744" cy="4365446"/>
          </a:xfrm>
        </p:grpSpPr>
        <p:cxnSp>
          <p:nvCxnSpPr>
            <p:cNvPr id="8" name="직선 화살표 연결선 7"/>
            <p:cNvCxnSpPr>
              <a:stCxn id="38" idx="2"/>
              <a:endCxn id="40" idx="0"/>
            </p:cNvCxnSpPr>
            <p:nvPr/>
          </p:nvCxnSpPr>
          <p:spPr>
            <a:xfrm>
              <a:off x="2621108" y="1951882"/>
              <a:ext cx="0" cy="26226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직선 화살표 연결선 18"/>
            <p:cNvCxnSpPr>
              <a:stCxn id="40" idx="2"/>
              <a:endCxn id="50" idx="0"/>
            </p:cNvCxnSpPr>
            <p:nvPr/>
          </p:nvCxnSpPr>
          <p:spPr>
            <a:xfrm>
              <a:off x="2621108" y="2537232"/>
              <a:ext cx="0" cy="38166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직선 화살표 연결선 118"/>
            <p:cNvCxnSpPr>
              <a:stCxn id="52" idx="2"/>
              <a:endCxn id="56" idx="0"/>
            </p:cNvCxnSpPr>
            <p:nvPr/>
          </p:nvCxnSpPr>
          <p:spPr>
            <a:xfrm flipH="1">
              <a:off x="2623030" y="5353883"/>
              <a:ext cx="1339" cy="19364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직사각형 37"/>
            <p:cNvSpPr/>
            <p:nvPr/>
          </p:nvSpPr>
          <p:spPr>
            <a:xfrm>
              <a:off x="1659404" y="1628800"/>
              <a:ext cx="1923408" cy="323082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 err="1">
                  <a:latin typeface="맑은 고딕" pitchFamily="50" charset="-127"/>
                  <a:ea typeface="맑은 고딕" pitchFamily="50" charset="-127"/>
                </a:rPr>
                <a:t>file_read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()</a:t>
              </a:r>
              <a:endParaRPr lang="ko-KR" altLang="en-US" sz="1100" b="1" dirty="0" err="1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0" name="직사각형 39"/>
            <p:cNvSpPr/>
            <p:nvPr/>
          </p:nvSpPr>
          <p:spPr>
            <a:xfrm>
              <a:off x="1659404" y="2214150"/>
              <a:ext cx="1923408" cy="323082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 err="1">
                  <a:latin typeface="맑은 고딕" pitchFamily="50" charset="-127"/>
                  <a:ea typeface="맑은 고딕" pitchFamily="50" charset="-127"/>
                </a:rPr>
                <a:t>inode_read_at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()</a:t>
              </a:r>
              <a:endParaRPr lang="ko-KR" altLang="en-US" sz="1100" b="1" dirty="0" err="1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0" name="다이아몬드 49"/>
            <p:cNvSpPr/>
            <p:nvPr/>
          </p:nvSpPr>
          <p:spPr>
            <a:xfrm>
              <a:off x="1547664" y="2918896"/>
              <a:ext cx="2146888" cy="626032"/>
            </a:xfrm>
            <a:prstGeom prst="diamond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size &gt; 0</a:t>
              </a:r>
              <a:endParaRPr lang="ko-KR" altLang="en-US" sz="1100" b="1" dirty="0" err="1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1566494" y="4907162"/>
              <a:ext cx="2115749" cy="446720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block</a:t>
              </a:r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read from disk</a:t>
              </a:r>
              <a:endParaRPr lang="ko-KR" altLang="en-US" sz="1100" b="1" dirty="0" err="1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581307" y="3499563"/>
              <a:ext cx="576523" cy="319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YES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536849" y="2890783"/>
              <a:ext cx="516261" cy="3190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NO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6" name="직사각형 55"/>
            <p:cNvSpPr/>
            <p:nvPr/>
          </p:nvSpPr>
          <p:spPr>
            <a:xfrm>
              <a:off x="1565155" y="5547525"/>
              <a:ext cx="2115749" cy="446720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Calculate remaining</a:t>
              </a:r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endParaRPr lang="en-US" altLang="ko-KR" sz="1100" b="1" dirty="0">
                <a:latin typeface="맑은 고딕" pitchFamily="50" charset="-127"/>
                <a:ea typeface="맑은 고딕" pitchFamily="50" charset="-127"/>
              </a:endParaRPr>
            </a:p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read size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8" name="직사각형 57"/>
            <p:cNvSpPr/>
            <p:nvPr/>
          </p:nvSpPr>
          <p:spPr>
            <a:xfrm>
              <a:off x="6870545" y="3026091"/>
              <a:ext cx="1373863" cy="412416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Exit 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4318535" y="4060317"/>
              <a:ext cx="2115514" cy="447802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Allocate bounce buffer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8" name="직선 화살표 연결선 27"/>
            <p:cNvCxnSpPr>
              <a:stCxn id="50" idx="2"/>
              <a:endCxn id="44" idx="0"/>
            </p:cNvCxnSpPr>
            <p:nvPr/>
          </p:nvCxnSpPr>
          <p:spPr>
            <a:xfrm>
              <a:off x="2621108" y="3544929"/>
              <a:ext cx="0" cy="42075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다이아몬드 43"/>
            <p:cNvSpPr/>
            <p:nvPr/>
          </p:nvSpPr>
          <p:spPr>
            <a:xfrm>
              <a:off x="1547664" y="3965688"/>
              <a:ext cx="2146888" cy="626032"/>
            </a:xfrm>
            <a:prstGeom prst="diamond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Read</a:t>
              </a:r>
            </a:p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full sector?</a:t>
              </a:r>
              <a:endParaRPr lang="ko-KR" altLang="en-US" sz="1100" b="1" dirty="0" err="1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45" name="직선 화살표 연결선 44"/>
            <p:cNvCxnSpPr>
              <a:stCxn id="44" idx="2"/>
              <a:endCxn id="52" idx="0"/>
            </p:cNvCxnSpPr>
            <p:nvPr/>
          </p:nvCxnSpPr>
          <p:spPr>
            <a:xfrm>
              <a:off x="2621108" y="4591721"/>
              <a:ext cx="3261" cy="31544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꺾인 연결선 50"/>
            <p:cNvCxnSpPr>
              <a:stCxn id="56" idx="1"/>
              <a:endCxn id="50" idx="1"/>
            </p:cNvCxnSpPr>
            <p:nvPr/>
          </p:nvCxnSpPr>
          <p:spPr>
            <a:xfrm rot="10800000">
              <a:off x="1547665" y="3231913"/>
              <a:ext cx="17491" cy="2538973"/>
            </a:xfrm>
            <a:prstGeom prst="bentConnector3">
              <a:avLst>
                <a:gd name="adj1" fmla="val 1762425"/>
              </a:avLst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직선 화살표 연결선 56"/>
            <p:cNvCxnSpPr>
              <a:stCxn id="44" idx="3"/>
              <a:endCxn id="59" idx="1"/>
            </p:cNvCxnSpPr>
            <p:nvPr/>
          </p:nvCxnSpPr>
          <p:spPr>
            <a:xfrm>
              <a:off x="3694552" y="4278704"/>
              <a:ext cx="623983" cy="551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2586817" y="4547015"/>
              <a:ext cx="576523" cy="319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YES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506632" y="3907089"/>
              <a:ext cx="516261" cy="3190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NO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6" name="직사각형 65"/>
            <p:cNvSpPr/>
            <p:nvPr/>
          </p:nvSpPr>
          <p:spPr>
            <a:xfrm>
              <a:off x="4317195" y="4853406"/>
              <a:ext cx="2115514" cy="447802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block read from</a:t>
              </a:r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disk</a:t>
              </a:r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to</a:t>
              </a:r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bounce buffer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7" name="직사각형 66"/>
            <p:cNvSpPr/>
            <p:nvPr/>
          </p:nvSpPr>
          <p:spPr>
            <a:xfrm>
              <a:off x="4317195" y="5547526"/>
              <a:ext cx="2115514" cy="446720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Partial write from Bounce buffer</a:t>
              </a:r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to</a:t>
              </a:r>
              <a:r>
                <a:rPr lang="ko-KR" altLang="en-US" sz="11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buffer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69" name="직선 화살표 연결선 68"/>
            <p:cNvCxnSpPr>
              <a:stCxn id="59" idx="2"/>
              <a:endCxn id="66" idx="0"/>
            </p:cNvCxnSpPr>
            <p:nvPr/>
          </p:nvCxnSpPr>
          <p:spPr>
            <a:xfrm flipH="1">
              <a:off x="5374952" y="4508119"/>
              <a:ext cx="1340" cy="34528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직선 화살표 연결선 69"/>
            <p:cNvCxnSpPr>
              <a:stCxn id="66" idx="2"/>
              <a:endCxn id="67" idx="0"/>
            </p:cNvCxnSpPr>
            <p:nvPr/>
          </p:nvCxnSpPr>
          <p:spPr>
            <a:xfrm>
              <a:off x="5374952" y="5301208"/>
              <a:ext cx="0" cy="24631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직선 화살표 연결선 70"/>
            <p:cNvCxnSpPr>
              <a:stCxn id="67" idx="1"/>
              <a:endCxn id="56" idx="3"/>
            </p:cNvCxnSpPr>
            <p:nvPr/>
          </p:nvCxnSpPr>
          <p:spPr>
            <a:xfrm flipH="1" flipV="1">
              <a:off x="3680904" y="5770885"/>
              <a:ext cx="636291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5" name="직사각형 74"/>
            <p:cNvSpPr/>
            <p:nvPr/>
          </p:nvSpPr>
          <p:spPr>
            <a:xfrm>
              <a:off x="4306001" y="3079742"/>
              <a:ext cx="1923408" cy="305115"/>
            </a:xfrm>
            <a:prstGeom prst="rect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>
                  <a:latin typeface="맑은 고딕" pitchFamily="50" charset="-127"/>
                  <a:ea typeface="맑은 고딕" pitchFamily="50" charset="-127"/>
                </a:rPr>
                <a:t>Release bounce buffer</a:t>
              </a:r>
              <a:endParaRPr lang="ko-KR" altLang="en-US" sz="11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77" name="직선 화살표 연결선 76"/>
            <p:cNvCxnSpPr>
              <a:stCxn id="50" idx="3"/>
              <a:endCxn id="75" idx="1"/>
            </p:cNvCxnSpPr>
            <p:nvPr/>
          </p:nvCxnSpPr>
          <p:spPr>
            <a:xfrm>
              <a:off x="3694552" y="3231913"/>
              <a:ext cx="611449" cy="38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직선 화살표 연결선 77"/>
            <p:cNvCxnSpPr>
              <a:stCxn id="75" idx="3"/>
              <a:endCxn id="58" idx="1"/>
            </p:cNvCxnSpPr>
            <p:nvPr/>
          </p:nvCxnSpPr>
          <p:spPr>
            <a:xfrm>
              <a:off x="6229409" y="3232299"/>
              <a:ext cx="64113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44754410"/>
      </p:ext>
    </p:extLst>
  </p:cSld>
  <p:clrMapOvr>
    <a:masterClrMapping/>
  </p:clrMapOvr>
  <p:transition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Background -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altLang="ko-KR" dirty="0"/>
              <a:t> in current pintos (Cont.)</a:t>
            </a:r>
            <a:endParaRPr lang="ko-KR" altLang="en-US" dirty="0"/>
          </a:p>
        </p:txBody>
      </p:sp>
      <p:sp>
        <p:nvSpPr>
          <p:cNvPr id="31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file_read</a:t>
            </a:r>
            <a:endParaRPr lang="en-US" altLang="ko-K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Call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inode_read_at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to read data from disk to buffer</a:t>
            </a:r>
            <a:endParaRPr lang="en-US" altLang="ko-KR" sz="1600" dirty="0"/>
          </a:p>
          <a:p>
            <a:pPr lvl="1"/>
            <a:r>
              <a:rPr lang="en-US" altLang="ko-KR" sz="1600" dirty="0"/>
              <a:t>Change file offset by read size</a:t>
            </a:r>
            <a:endParaRPr lang="en-US" altLang="ko-KR" sz="1600" b="1" dirty="0"/>
          </a:p>
          <a:p>
            <a:endParaRPr lang="en-US" altLang="ko-KR" sz="1800" b="1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1559" y="2615426"/>
            <a:ext cx="8224869" cy="3744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52000" rtlCol="0">
            <a:no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file_read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file</a:t>
            </a:r>
            <a:r>
              <a:rPr kumimoji="1" lang="en-US" altLang="ko-KR" sz="1600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*file, 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void 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*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buffer,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size){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srgbClr val="9BBB59">
                    <a:lumMod val="75000"/>
                  </a:srgb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butes_read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=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inode_read_at</a:t>
            </a:r>
            <a:r>
              <a:rPr kumimoji="1" lang="en-US" altLang="ko-KR" sz="1600" b="1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(file-&gt;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buffer, size, file-&gt;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pos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);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file-&gt;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pos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+=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butes_read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return</a:t>
            </a:r>
            <a:r>
              <a:rPr kumimoji="1" lang="en-US" altLang="ko-KR" sz="1600" dirty="0">
                <a:solidFill>
                  <a:srgbClr val="EEECE1">
                    <a:lumMod val="50000"/>
                  </a:srgb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bytes_read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}</a:t>
            </a:r>
            <a:endParaRPr kumimoji="1" lang="ko-KR" altLang="en-US" sz="1600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560" y="2276872"/>
            <a:ext cx="5760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filesys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file.c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683568" y="4919682"/>
            <a:ext cx="3312368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file{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*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pos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4788023" y="5042792"/>
            <a:ext cx="3643605" cy="10772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srgbClr val="9BBB59">
                    <a:lumMod val="75000"/>
                  </a:srgb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inode_disk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data;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15" name="직선 화살표 연결선 14"/>
          <p:cNvCxnSpPr/>
          <p:nvPr/>
        </p:nvCxnSpPr>
        <p:spPr>
          <a:xfrm flipV="1">
            <a:off x="3851920" y="5108697"/>
            <a:ext cx="1152128" cy="335947"/>
          </a:xfrm>
          <a:prstGeom prst="straightConnector1">
            <a:avLst/>
          </a:prstGeom>
          <a:ln w="12700">
            <a:solidFill>
              <a:schemeClr val="accent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736376"/>
      </p:ext>
    </p:extLst>
  </p:cSld>
  <p:clrMapOvr>
    <a:masterClrMapping/>
  </p:clrMapOvr>
  <p:transition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Background -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altLang="ko-KR" dirty="0"/>
              <a:t> in current pintos (Cont.)</a:t>
            </a:r>
            <a:endParaRPr lang="ko-KR" altLang="en-US" dirty="0"/>
          </a:p>
        </p:txBody>
      </p:sp>
      <p:sp>
        <p:nvSpPr>
          <p:cNvPr id="31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err="1">
                <a:latin typeface="Courier New" pitchFamily="49" charset="0"/>
                <a:cs typeface="Courier New" pitchFamily="49" charset="0"/>
              </a:rPr>
              <a:t>inode_read_at</a:t>
            </a:r>
            <a:endParaRPr lang="en-US" altLang="ko-KR" sz="18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altLang="ko-KR" sz="1600" dirty="0"/>
              <a:t>Loop per disk block and Read data from disk: </a:t>
            </a:r>
            <a:r>
              <a:rPr lang="en-US" altLang="ko-KR" sz="1600" dirty="0" err="1">
                <a:latin typeface="Courier New" pitchFamily="49" charset="0"/>
                <a:cs typeface="Courier New" pitchFamily="49" charset="0"/>
              </a:rPr>
              <a:t>block_read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byte_to_sector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(): </a:t>
            </a:r>
            <a:r>
              <a:rPr lang="ko-KR" altLang="en-US" sz="1600" dirty="0"/>
              <a:t> </a:t>
            </a:r>
            <a:r>
              <a:rPr lang="en-US" altLang="ko-KR" sz="1600" dirty="0"/>
              <a:t>Obtain disk block number to read data</a:t>
            </a:r>
          </a:p>
          <a:p>
            <a:pPr lvl="1"/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sector_ofs</a:t>
            </a:r>
            <a:r>
              <a:rPr lang="en-US" altLang="ko-KR" sz="1600" dirty="0"/>
              <a:t> : Offset within disk block to read data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5536" y="3119482"/>
            <a:ext cx="8352929" cy="30469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5200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inode_read_at</a:t>
            </a:r>
            <a:r>
              <a:rPr kumimoji="1" lang="en-US" altLang="ko-KR" sz="1600" b="1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*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void</a:t>
            </a:r>
            <a:r>
              <a:rPr kumimoji="1" lang="en-US" altLang="ko-KR" sz="1600" dirty="0">
                <a:solidFill>
                  <a:srgbClr val="92D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*buffer_,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         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size,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offset){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while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 size &gt; </a:t>
            </a:r>
            <a:r>
              <a:rPr kumimoji="1" lang="en-US" altLang="ko-KR" sz="1600" dirty="0">
                <a:solidFill>
                  <a:schemeClr val="accent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0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){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block_sector_t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sector_idx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=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byte_to_sector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offset);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int</a:t>
            </a:r>
            <a:r>
              <a:rPr kumimoji="1" lang="en-US" altLang="ko-KR" sz="1600" dirty="0">
                <a:solidFill>
                  <a:srgbClr val="92D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sector_ofs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= offset % BLOCK_SECTOR_SIZE;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</a:t>
            </a:r>
            <a:r>
              <a:rPr kumimoji="1" lang="en-US" altLang="ko-KR" sz="1600" dirty="0">
                <a:solidFill>
                  <a:srgbClr val="00B0F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/* require replacement with cache read */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    </a:t>
            </a:r>
            <a:r>
              <a:rPr kumimoji="1" lang="en-US" altLang="ko-KR" sz="16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block_read</a:t>
            </a:r>
            <a:r>
              <a:rPr kumimoji="1" lang="en-US" altLang="ko-KR" sz="16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fs_device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sector_idx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buffer +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bytes_read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}</a:t>
            </a:r>
            <a:endParaRPr kumimoji="1" lang="en-US" altLang="ko-KR" sz="1600" dirty="0">
              <a:solidFill>
                <a:srgbClr val="1F497D"/>
              </a:solidFill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}</a:t>
            </a:r>
            <a:endParaRPr kumimoji="1" lang="ko-KR" altLang="en-US" sz="1600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36" y="2780928"/>
            <a:ext cx="640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filesys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inode.c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86389559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A9E681-DBEF-D54A-A8BC-083BD99B0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Basic concepts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4E98C3F-2A7F-4F4A-9473-8F6170637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err="1"/>
              <a:t>i</a:t>
            </a:r>
            <a:r>
              <a:rPr kumimoji="1" lang="en-US" altLang="ko-KR" sz="1800" dirty="0" err="1"/>
              <a:t>node</a:t>
            </a:r>
            <a:endParaRPr kumimoji="1" lang="en-US" altLang="ko-KR" sz="1800" dirty="0"/>
          </a:p>
          <a:p>
            <a:pPr lvl="1"/>
            <a:r>
              <a:rPr lang="en-US" altLang="ko-KR" sz="1600" dirty="0"/>
              <a:t>Represents a file on the disk</a:t>
            </a:r>
            <a:endParaRPr kumimoji="1" lang="en-US" altLang="ko-KR" sz="1600" dirty="0"/>
          </a:p>
          <a:p>
            <a:pPr lvl="1"/>
            <a:r>
              <a:rPr kumimoji="1" lang="en-US" altLang="ko-KR" sz="1600" dirty="0"/>
              <a:t>File size</a:t>
            </a:r>
          </a:p>
          <a:p>
            <a:pPr lvl="1"/>
            <a:r>
              <a:rPr lang="en-US" altLang="ko-KR" sz="1600" dirty="0"/>
              <a:t>Pointers to the disk block(s)</a:t>
            </a:r>
          </a:p>
          <a:p>
            <a:pPr lvl="1"/>
            <a:r>
              <a:rPr kumimoji="1" lang="en-US" altLang="ko-KR" sz="1600" dirty="0"/>
              <a:t>Attributes: permission, access time, modification time and etc.</a:t>
            </a:r>
          </a:p>
          <a:p>
            <a:pPr lvl="1"/>
            <a:r>
              <a:rPr lang="en-US" altLang="ko-KR" sz="1600" dirty="0"/>
              <a:t>On disk </a:t>
            </a:r>
            <a:r>
              <a:rPr lang="en-US" altLang="ko-KR" sz="1600" dirty="0" err="1"/>
              <a:t>inode</a:t>
            </a:r>
            <a:endParaRPr lang="en-US" altLang="ko-KR" sz="1600" dirty="0"/>
          </a:p>
          <a:p>
            <a:pPr lvl="1"/>
            <a:r>
              <a:rPr kumimoji="1" lang="en-US" altLang="ko-KR" sz="1600" dirty="0"/>
              <a:t>In-memory </a:t>
            </a:r>
            <a:r>
              <a:rPr kumimoji="1" lang="en-US" altLang="ko-KR" sz="1600" dirty="0" err="1"/>
              <a:t>inode</a:t>
            </a:r>
            <a:r>
              <a:rPr kumimoji="1" lang="en-US" altLang="ko-KR" sz="1600" dirty="0"/>
              <a:t> = on-disk </a:t>
            </a:r>
            <a:r>
              <a:rPr kumimoji="1" lang="en-US" altLang="ko-KR" sz="1600" dirty="0" err="1"/>
              <a:t>inode</a:t>
            </a:r>
            <a:r>
              <a:rPr kumimoji="1" lang="en-US" altLang="ko-KR" sz="1600" dirty="0"/>
              <a:t> + on-disk location of the </a:t>
            </a:r>
            <a:r>
              <a:rPr kumimoji="1" lang="en-US" altLang="ko-KR" sz="1600" dirty="0" err="1"/>
              <a:t>inode</a:t>
            </a:r>
            <a:endParaRPr kumimoji="1" lang="en-US" altLang="ko-KR" sz="1600" dirty="0"/>
          </a:p>
          <a:p>
            <a:r>
              <a:rPr lang="en-US" altLang="ko-KR" sz="1800" dirty="0"/>
              <a:t>File object </a:t>
            </a:r>
          </a:p>
          <a:p>
            <a:pPr lvl="1"/>
            <a:r>
              <a:rPr kumimoji="1" lang="en-US" altLang="ko-KR" sz="1600" dirty="0"/>
              <a:t>Rep</a:t>
            </a:r>
            <a:r>
              <a:rPr lang="en-US" altLang="ko-KR" sz="1600" dirty="0"/>
              <a:t>resent an “open” file.</a:t>
            </a:r>
          </a:p>
          <a:p>
            <a:pPr lvl="1"/>
            <a:r>
              <a:rPr kumimoji="1" lang="en-US" altLang="ko-KR" sz="1600" dirty="0"/>
              <a:t>Current offset to perform read/write</a:t>
            </a:r>
          </a:p>
          <a:p>
            <a:pPr lvl="1"/>
            <a:r>
              <a:rPr lang="en-US" altLang="ko-KR" sz="1600" dirty="0"/>
              <a:t>Filesystem type it belongs: EXT4</a:t>
            </a:r>
            <a:endParaRPr kumimoji="1" lang="ko-KR" altLang="en-US" sz="16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47D387C-DAAA-E846-89B6-DA6FF55651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42F8465-C78E-874A-823D-225159484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677056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F0CAE51-4810-E143-AA8C-B11B2DC8D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concepts</a:t>
            </a:r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1DC0B7F-99A5-5549-8A93-437492DBA6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B7F6FAE-1FB6-3A48-8670-9D857187B3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60CC7459-E48E-0D48-8605-A6E5F9F770A0}"/>
              </a:ext>
            </a:extLst>
          </p:cNvPr>
          <p:cNvSpPr/>
          <p:nvPr/>
        </p:nvSpPr>
        <p:spPr>
          <a:xfrm>
            <a:off x="3347864" y="1694363"/>
            <a:ext cx="2880320" cy="57606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A85E5C35-DE15-E44C-98C3-48DBA1575A76}"/>
              </a:ext>
            </a:extLst>
          </p:cNvPr>
          <p:cNvSpPr/>
          <p:nvPr/>
        </p:nvSpPr>
        <p:spPr>
          <a:xfrm>
            <a:off x="1115616" y="1622355"/>
            <a:ext cx="792088" cy="7200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C667CD-CF91-D546-AA53-E648E96FBD61}"/>
              </a:ext>
            </a:extLst>
          </p:cNvPr>
          <p:cNvSpPr txBox="1"/>
          <p:nvPr/>
        </p:nvSpPr>
        <p:spPr>
          <a:xfrm>
            <a:off x="1134139" y="235276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dirty="0" err="1">
                <a:latin typeface="Helvetica" pitchFamily="2" charset="0"/>
              </a:rPr>
              <a:t>inode</a:t>
            </a:r>
            <a:endParaRPr kumimoji="1" lang="ko-KR" altLang="en-US" dirty="0">
              <a:latin typeface="Helvetica" pitchFamily="2" charset="0"/>
            </a:endParaRPr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B5613F15-C3F7-744F-A362-A4EF0821DA0B}"/>
              </a:ext>
            </a:extLst>
          </p:cNvPr>
          <p:cNvCxnSpPr/>
          <p:nvPr/>
        </p:nvCxnSpPr>
        <p:spPr>
          <a:xfrm>
            <a:off x="1602191" y="1838379"/>
            <a:ext cx="167366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오른쪽 중괄호[R] 10">
            <a:extLst>
              <a:ext uri="{FF2B5EF4-FFF2-40B4-BE49-F238E27FC236}">
                <a16:creationId xmlns:a16="http://schemas.microsoft.com/office/drawing/2014/main" id="{BF471182-7FC0-7C43-87A4-6D455DAF8E97}"/>
              </a:ext>
            </a:extLst>
          </p:cNvPr>
          <p:cNvSpPr/>
          <p:nvPr/>
        </p:nvSpPr>
        <p:spPr>
          <a:xfrm rot="5400000">
            <a:off x="4677693" y="1019051"/>
            <a:ext cx="220663" cy="2880321"/>
          </a:xfrm>
          <a:prstGeom prst="rightBrac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144240-BC96-2144-AC37-EAC7E969E137}"/>
              </a:ext>
            </a:extLst>
          </p:cNvPr>
          <p:cNvSpPr txBox="1"/>
          <p:nvPr/>
        </p:nvSpPr>
        <p:spPr>
          <a:xfrm>
            <a:off x="6533902" y="1813118"/>
            <a:ext cx="2268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>
                <a:latin typeface="Helvetica" pitchFamily="2" charset="0"/>
              </a:rPr>
              <a:t>{start address, offset}</a:t>
            </a:r>
            <a:endParaRPr kumimoji="1" lang="ko-KR" altLang="en-US" sz="1600" dirty="0">
              <a:latin typeface="Helvetica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EF10AB-D892-EC4D-8E7A-3937E68D7CDF}"/>
              </a:ext>
            </a:extLst>
          </p:cNvPr>
          <p:cNvSpPr txBox="1"/>
          <p:nvPr/>
        </p:nvSpPr>
        <p:spPr>
          <a:xfrm>
            <a:off x="926855" y="1107973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>
                <a:latin typeface="Helvetica" pitchFamily="2" charset="0"/>
              </a:rPr>
              <a:t>Regular file</a:t>
            </a:r>
            <a:endParaRPr kumimoji="1" lang="ko-KR" altLang="en-US" sz="1600" dirty="0">
              <a:latin typeface="Helvetica" pitchFamily="2" charset="0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6DC56389-F847-8A4E-8FCA-2EBF965E0B6C}"/>
              </a:ext>
            </a:extLst>
          </p:cNvPr>
          <p:cNvSpPr/>
          <p:nvPr/>
        </p:nvSpPr>
        <p:spPr>
          <a:xfrm>
            <a:off x="3347864" y="3323440"/>
            <a:ext cx="2880320" cy="57606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39C29F65-C852-6F4D-A26D-22F8705CAE17}"/>
              </a:ext>
            </a:extLst>
          </p:cNvPr>
          <p:cNvSpPr/>
          <p:nvPr/>
        </p:nvSpPr>
        <p:spPr>
          <a:xfrm>
            <a:off x="1115616" y="3251432"/>
            <a:ext cx="792088" cy="7200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18E0373-9304-D84F-BE36-AC5759127C6D}"/>
              </a:ext>
            </a:extLst>
          </p:cNvPr>
          <p:cNvSpPr txBox="1"/>
          <p:nvPr/>
        </p:nvSpPr>
        <p:spPr>
          <a:xfrm>
            <a:off x="1134139" y="398183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dirty="0" err="1">
                <a:latin typeface="Helvetica" pitchFamily="2" charset="0"/>
              </a:rPr>
              <a:t>inode</a:t>
            </a:r>
            <a:endParaRPr kumimoji="1" lang="ko-KR" altLang="en-US" dirty="0">
              <a:latin typeface="Helvetica" pitchFamily="2" charset="0"/>
            </a:endParaRPr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8BF7E0D0-43A0-C446-8E1B-925B18D0B92E}"/>
              </a:ext>
            </a:extLst>
          </p:cNvPr>
          <p:cNvCxnSpPr/>
          <p:nvPr/>
        </p:nvCxnSpPr>
        <p:spPr>
          <a:xfrm>
            <a:off x="1602191" y="3467456"/>
            <a:ext cx="167366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5DC58D84-3A7D-B347-8B1F-3725240F3E61}"/>
              </a:ext>
            </a:extLst>
          </p:cNvPr>
          <p:cNvSpPr txBox="1"/>
          <p:nvPr/>
        </p:nvSpPr>
        <p:spPr>
          <a:xfrm>
            <a:off x="1043608" y="2919042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>
                <a:latin typeface="Helvetica" pitchFamily="2" charset="0"/>
              </a:rPr>
              <a:t>Directory (file)</a:t>
            </a:r>
            <a:endParaRPr kumimoji="1" lang="ko-KR" altLang="en-US" sz="1600" dirty="0">
              <a:latin typeface="Helvetica" pitchFamily="2" charset="0"/>
            </a:endParaRPr>
          </a:p>
        </p:txBody>
      </p:sp>
      <p:cxnSp>
        <p:nvCxnSpPr>
          <p:cNvPr id="28" name="직선 연결선[R] 27">
            <a:extLst>
              <a:ext uri="{FF2B5EF4-FFF2-40B4-BE49-F238E27FC236}">
                <a16:creationId xmlns:a16="http://schemas.microsoft.com/office/drawing/2014/main" id="{71CC05A4-3C11-B74F-885A-9FBFB76C8B08}"/>
              </a:ext>
            </a:extLst>
          </p:cNvPr>
          <p:cNvCxnSpPr>
            <a:cxnSpLocks/>
          </p:cNvCxnSpPr>
          <p:nvPr/>
        </p:nvCxnSpPr>
        <p:spPr>
          <a:xfrm>
            <a:off x="3635896" y="3323440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[R] 29">
            <a:extLst>
              <a:ext uri="{FF2B5EF4-FFF2-40B4-BE49-F238E27FC236}">
                <a16:creationId xmlns:a16="http://schemas.microsoft.com/office/drawing/2014/main" id="{CE0633C4-E476-2441-B4F5-BD760918DBD9}"/>
              </a:ext>
            </a:extLst>
          </p:cNvPr>
          <p:cNvCxnSpPr>
            <a:cxnSpLocks/>
          </p:cNvCxnSpPr>
          <p:nvPr/>
        </p:nvCxnSpPr>
        <p:spPr>
          <a:xfrm>
            <a:off x="3923928" y="3323440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[R] 30">
            <a:extLst>
              <a:ext uri="{FF2B5EF4-FFF2-40B4-BE49-F238E27FC236}">
                <a16:creationId xmlns:a16="http://schemas.microsoft.com/office/drawing/2014/main" id="{F238A8E0-98C4-FB42-8422-EB1AD7DD195C}"/>
              </a:ext>
            </a:extLst>
          </p:cNvPr>
          <p:cNvCxnSpPr>
            <a:cxnSpLocks/>
          </p:cNvCxnSpPr>
          <p:nvPr/>
        </p:nvCxnSpPr>
        <p:spPr>
          <a:xfrm>
            <a:off x="4211960" y="3323440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[R] 31">
            <a:extLst>
              <a:ext uri="{FF2B5EF4-FFF2-40B4-BE49-F238E27FC236}">
                <a16:creationId xmlns:a16="http://schemas.microsoft.com/office/drawing/2014/main" id="{F03C021F-5958-044F-84B4-85CA05E4AC69}"/>
              </a:ext>
            </a:extLst>
          </p:cNvPr>
          <p:cNvCxnSpPr>
            <a:cxnSpLocks/>
          </p:cNvCxnSpPr>
          <p:nvPr/>
        </p:nvCxnSpPr>
        <p:spPr>
          <a:xfrm>
            <a:off x="4499992" y="3323440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[R] 32">
            <a:extLst>
              <a:ext uri="{FF2B5EF4-FFF2-40B4-BE49-F238E27FC236}">
                <a16:creationId xmlns:a16="http://schemas.microsoft.com/office/drawing/2014/main" id="{D78315A9-DA87-3948-9E0D-672136848E98}"/>
              </a:ext>
            </a:extLst>
          </p:cNvPr>
          <p:cNvCxnSpPr>
            <a:cxnSpLocks/>
          </p:cNvCxnSpPr>
          <p:nvPr/>
        </p:nvCxnSpPr>
        <p:spPr>
          <a:xfrm>
            <a:off x="4788024" y="3323440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[R] 33">
            <a:extLst>
              <a:ext uri="{FF2B5EF4-FFF2-40B4-BE49-F238E27FC236}">
                <a16:creationId xmlns:a16="http://schemas.microsoft.com/office/drawing/2014/main" id="{CB997DBE-363C-4149-A511-C24C6BCB908C}"/>
              </a:ext>
            </a:extLst>
          </p:cNvPr>
          <p:cNvCxnSpPr>
            <a:cxnSpLocks/>
          </p:cNvCxnSpPr>
          <p:nvPr/>
        </p:nvCxnSpPr>
        <p:spPr>
          <a:xfrm>
            <a:off x="5076056" y="3323440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[R] 34">
            <a:extLst>
              <a:ext uri="{FF2B5EF4-FFF2-40B4-BE49-F238E27FC236}">
                <a16:creationId xmlns:a16="http://schemas.microsoft.com/office/drawing/2014/main" id="{8CCDD7C1-B4F3-D140-AFB0-DE2B61C64AA6}"/>
              </a:ext>
            </a:extLst>
          </p:cNvPr>
          <p:cNvCxnSpPr>
            <a:cxnSpLocks/>
          </p:cNvCxnSpPr>
          <p:nvPr/>
        </p:nvCxnSpPr>
        <p:spPr>
          <a:xfrm>
            <a:off x="5364088" y="3323440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[R] 35">
            <a:extLst>
              <a:ext uri="{FF2B5EF4-FFF2-40B4-BE49-F238E27FC236}">
                <a16:creationId xmlns:a16="http://schemas.microsoft.com/office/drawing/2014/main" id="{4571E5BA-34C1-864D-B34C-CB60288EC94F}"/>
              </a:ext>
            </a:extLst>
          </p:cNvPr>
          <p:cNvCxnSpPr>
            <a:cxnSpLocks/>
          </p:cNvCxnSpPr>
          <p:nvPr/>
        </p:nvCxnSpPr>
        <p:spPr>
          <a:xfrm>
            <a:off x="5652120" y="3323440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[R] 36">
            <a:extLst>
              <a:ext uri="{FF2B5EF4-FFF2-40B4-BE49-F238E27FC236}">
                <a16:creationId xmlns:a16="http://schemas.microsoft.com/office/drawing/2014/main" id="{6C1063B8-62D8-8F4E-B29C-26367CA84A3D}"/>
              </a:ext>
            </a:extLst>
          </p:cNvPr>
          <p:cNvCxnSpPr>
            <a:cxnSpLocks/>
          </p:cNvCxnSpPr>
          <p:nvPr/>
        </p:nvCxnSpPr>
        <p:spPr>
          <a:xfrm>
            <a:off x="5940152" y="3323440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타원 37">
            <a:extLst>
              <a:ext uri="{FF2B5EF4-FFF2-40B4-BE49-F238E27FC236}">
                <a16:creationId xmlns:a16="http://schemas.microsoft.com/office/drawing/2014/main" id="{4077576B-CF11-C54E-A0A2-CF36B8DE0CAE}"/>
              </a:ext>
            </a:extLst>
          </p:cNvPr>
          <p:cNvSpPr/>
          <p:nvPr/>
        </p:nvSpPr>
        <p:spPr>
          <a:xfrm>
            <a:off x="3510403" y="3180124"/>
            <a:ext cx="504056" cy="864096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ot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C3E03D4-6716-3443-BDD5-F8E4149B8B27}"/>
              </a:ext>
            </a:extLst>
          </p:cNvPr>
          <p:cNvSpPr txBox="1"/>
          <p:nvPr/>
        </p:nvSpPr>
        <p:spPr>
          <a:xfrm>
            <a:off x="3383182" y="4115119"/>
            <a:ext cx="18015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>
                <a:latin typeface="Helvetica" pitchFamily="2" charset="0"/>
              </a:rPr>
              <a:t>directory entry</a:t>
            </a:r>
            <a:endParaRPr kumimoji="1" lang="ko-KR" altLang="en-US" sz="1600" dirty="0">
              <a:latin typeface="Helvetica" pitchFamily="2" charset="0"/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161AE305-E47D-704D-B6FB-E893BA286EC2}"/>
              </a:ext>
            </a:extLst>
          </p:cNvPr>
          <p:cNvSpPr/>
          <p:nvPr/>
        </p:nvSpPr>
        <p:spPr>
          <a:xfrm>
            <a:off x="3347864" y="5084585"/>
            <a:ext cx="2880320" cy="57606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C60FBBF2-CB40-A44A-8185-FB8C8A0A628A}"/>
              </a:ext>
            </a:extLst>
          </p:cNvPr>
          <p:cNvSpPr/>
          <p:nvPr/>
        </p:nvSpPr>
        <p:spPr>
          <a:xfrm>
            <a:off x="1115616" y="5012577"/>
            <a:ext cx="792088" cy="7200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078CCE9-D29B-FB47-AEA5-D1326B9B3635}"/>
              </a:ext>
            </a:extLst>
          </p:cNvPr>
          <p:cNvSpPr txBox="1"/>
          <p:nvPr/>
        </p:nvSpPr>
        <p:spPr>
          <a:xfrm>
            <a:off x="1134139" y="57429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dirty="0" err="1">
                <a:latin typeface="Helvetica" pitchFamily="2" charset="0"/>
              </a:rPr>
              <a:t>inode</a:t>
            </a:r>
            <a:endParaRPr kumimoji="1" lang="ko-KR" altLang="en-US" dirty="0">
              <a:latin typeface="Helvetica" pitchFamily="2" charset="0"/>
            </a:endParaRPr>
          </a:p>
        </p:txBody>
      </p:sp>
      <p:cxnSp>
        <p:nvCxnSpPr>
          <p:cNvPr id="43" name="직선 화살표 연결선 42">
            <a:extLst>
              <a:ext uri="{FF2B5EF4-FFF2-40B4-BE49-F238E27FC236}">
                <a16:creationId xmlns:a16="http://schemas.microsoft.com/office/drawing/2014/main" id="{668559D3-B1FB-5748-B577-5EA0918EBCA3}"/>
              </a:ext>
            </a:extLst>
          </p:cNvPr>
          <p:cNvCxnSpPr/>
          <p:nvPr/>
        </p:nvCxnSpPr>
        <p:spPr>
          <a:xfrm>
            <a:off x="1602191" y="5228601"/>
            <a:ext cx="167366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555B0F05-00FE-6D4F-9518-F20D84CF3474}"/>
              </a:ext>
            </a:extLst>
          </p:cNvPr>
          <p:cNvSpPr txBox="1"/>
          <p:nvPr/>
        </p:nvSpPr>
        <p:spPr>
          <a:xfrm>
            <a:off x="1043608" y="4680187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>
                <a:latin typeface="Helvetica" pitchFamily="2" charset="0"/>
              </a:rPr>
              <a:t>Bitmap (file)</a:t>
            </a:r>
            <a:endParaRPr kumimoji="1" lang="ko-KR" altLang="en-US" sz="1600" dirty="0">
              <a:latin typeface="Helvetica" pitchFamily="2" charset="0"/>
            </a:endParaRPr>
          </a:p>
        </p:txBody>
      </p:sp>
      <p:cxnSp>
        <p:nvCxnSpPr>
          <p:cNvPr id="45" name="직선 연결선[R] 44">
            <a:extLst>
              <a:ext uri="{FF2B5EF4-FFF2-40B4-BE49-F238E27FC236}">
                <a16:creationId xmlns:a16="http://schemas.microsoft.com/office/drawing/2014/main" id="{9438BAAA-4C12-DB4D-8DE0-A6CAED9F2B01}"/>
              </a:ext>
            </a:extLst>
          </p:cNvPr>
          <p:cNvCxnSpPr>
            <a:cxnSpLocks/>
          </p:cNvCxnSpPr>
          <p:nvPr/>
        </p:nvCxnSpPr>
        <p:spPr>
          <a:xfrm>
            <a:off x="3635896" y="5084585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[R] 45">
            <a:extLst>
              <a:ext uri="{FF2B5EF4-FFF2-40B4-BE49-F238E27FC236}">
                <a16:creationId xmlns:a16="http://schemas.microsoft.com/office/drawing/2014/main" id="{3E7EC719-D38F-7A4D-B864-933950C72D04}"/>
              </a:ext>
            </a:extLst>
          </p:cNvPr>
          <p:cNvCxnSpPr>
            <a:cxnSpLocks/>
          </p:cNvCxnSpPr>
          <p:nvPr/>
        </p:nvCxnSpPr>
        <p:spPr>
          <a:xfrm>
            <a:off x="3923928" y="5084585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[R] 46">
            <a:extLst>
              <a:ext uri="{FF2B5EF4-FFF2-40B4-BE49-F238E27FC236}">
                <a16:creationId xmlns:a16="http://schemas.microsoft.com/office/drawing/2014/main" id="{8857EBE4-4F4C-8245-9451-66B8A1E95883}"/>
              </a:ext>
            </a:extLst>
          </p:cNvPr>
          <p:cNvCxnSpPr>
            <a:cxnSpLocks/>
          </p:cNvCxnSpPr>
          <p:nvPr/>
        </p:nvCxnSpPr>
        <p:spPr>
          <a:xfrm>
            <a:off x="4211960" y="5084585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[R] 47">
            <a:extLst>
              <a:ext uri="{FF2B5EF4-FFF2-40B4-BE49-F238E27FC236}">
                <a16:creationId xmlns:a16="http://schemas.microsoft.com/office/drawing/2014/main" id="{FDD809DC-2459-364F-8285-98B3B4555D91}"/>
              </a:ext>
            </a:extLst>
          </p:cNvPr>
          <p:cNvCxnSpPr>
            <a:cxnSpLocks/>
          </p:cNvCxnSpPr>
          <p:nvPr/>
        </p:nvCxnSpPr>
        <p:spPr>
          <a:xfrm>
            <a:off x="4499992" y="5084585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[R] 48">
            <a:extLst>
              <a:ext uri="{FF2B5EF4-FFF2-40B4-BE49-F238E27FC236}">
                <a16:creationId xmlns:a16="http://schemas.microsoft.com/office/drawing/2014/main" id="{8AC506BD-3572-2844-A735-A0161596261A}"/>
              </a:ext>
            </a:extLst>
          </p:cNvPr>
          <p:cNvCxnSpPr>
            <a:cxnSpLocks/>
          </p:cNvCxnSpPr>
          <p:nvPr/>
        </p:nvCxnSpPr>
        <p:spPr>
          <a:xfrm>
            <a:off x="4788024" y="5084585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[R] 49">
            <a:extLst>
              <a:ext uri="{FF2B5EF4-FFF2-40B4-BE49-F238E27FC236}">
                <a16:creationId xmlns:a16="http://schemas.microsoft.com/office/drawing/2014/main" id="{AB14F38B-9053-E543-B366-5A68214886E3}"/>
              </a:ext>
            </a:extLst>
          </p:cNvPr>
          <p:cNvCxnSpPr>
            <a:cxnSpLocks/>
          </p:cNvCxnSpPr>
          <p:nvPr/>
        </p:nvCxnSpPr>
        <p:spPr>
          <a:xfrm>
            <a:off x="5076056" y="5084585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[R] 50">
            <a:extLst>
              <a:ext uri="{FF2B5EF4-FFF2-40B4-BE49-F238E27FC236}">
                <a16:creationId xmlns:a16="http://schemas.microsoft.com/office/drawing/2014/main" id="{429524BD-1327-5A40-879C-2752DF2A1831}"/>
              </a:ext>
            </a:extLst>
          </p:cNvPr>
          <p:cNvCxnSpPr>
            <a:cxnSpLocks/>
          </p:cNvCxnSpPr>
          <p:nvPr/>
        </p:nvCxnSpPr>
        <p:spPr>
          <a:xfrm>
            <a:off x="5364088" y="5084585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[R] 51">
            <a:extLst>
              <a:ext uri="{FF2B5EF4-FFF2-40B4-BE49-F238E27FC236}">
                <a16:creationId xmlns:a16="http://schemas.microsoft.com/office/drawing/2014/main" id="{14117110-95DA-0E40-B334-AA6FF93DA555}"/>
              </a:ext>
            </a:extLst>
          </p:cNvPr>
          <p:cNvCxnSpPr>
            <a:cxnSpLocks/>
          </p:cNvCxnSpPr>
          <p:nvPr/>
        </p:nvCxnSpPr>
        <p:spPr>
          <a:xfrm>
            <a:off x="5652120" y="5084585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[R] 52">
            <a:extLst>
              <a:ext uri="{FF2B5EF4-FFF2-40B4-BE49-F238E27FC236}">
                <a16:creationId xmlns:a16="http://schemas.microsoft.com/office/drawing/2014/main" id="{E9EEE4F8-CD5E-574A-9DBF-D7862F438187}"/>
              </a:ext>
            </a:extLst>
          </p:cNvPr>
          <p:cNvCxnSpPr>
            <a:cxnSpLocks/>
          </p:cNvCxnSpPr>
          <p:nvPr/>
        </p:nvCxnSpPr>
        <p:spPr>
          <a:xfrm>
            <a:off x="5940152" y="5084585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[R] 55">
            <a:extLst>
              <a:ext uri="{FF2B5EF4-FFF2-40B4-BE49-F238E27FC236}">
                <a16:creationId xmlns:a16="http://schemas.microsoft.com/office/drawing/2014/main" id="{D87B60D7-A904-0F48-9842-DD6E0DDC0D67}"/>
              </a:ext>
            </a:extLst>
          </p:cNvPr>
          <p:cNvCxnSpPr>
            <a:cxnSpLocks/>
          </p:cNvCxnSpPr>
          <p:nvPr/>
        </p:nvCxnSpPr>
        <p:spPr>
          <a:xfrm>
            <a:off x="3419872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[R] 56">
            <a:extLst>
              <a:ext uri="{FF2B5EF4-FFF2-40B4-BE49-F238E27FC236}">
                <a16:creationId xmlns:a16="http://schemas.microsoft.com/office/drawing/2014/main" id="{6A8ED198-1606-9B4A-B6E3-2716A7DDEC17}"/>
              </a:ext>
            </a:extLst>
          </p:cNvPr>
          <p:cNvCxnSpPr>
            <a:cxnSpLocks/>
          </p:cNvCxnSpPr>
          <p:nvPr/>
        </p:nvCxnSpPr>
        <p:spPr>
          <a:xfrm>
            <a:off x="3707904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[R] 57">
            <a:extLst>
              <a:ext uri="{FF2B5EF4-FFF2-40B4-BE49-F238E27FC236}">
                <a16:creationId xmlns:a16="http://schemas.microsoft.com/office/drawing/2014/main" id="{5B7CB73A-1954-FC47-99DC-0F44A8C9DBBD}"/>
              </a:ext>
            </a:extLst>
          </p:cNvPr>
          <p:cNvCxnSpPr>
            <a:cxnSpLocks/>
          </p:cNvCxnSpPr>
          <p:nvPr/>
        </p:nvCxnSpPr>
        <p:spPr>
          <a:xfrm>
            <a:off x="3995936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[R] 58">
            <a:extLst>
              <a:ext uri="{FF2B5EF4-FFF2-40B4-BE49-F238E27FC236}">
                <a16:creationId xmlns:a16="http://schemas.microsoft.com/office/drawing/2014/main" id="{D91EFFAF-B1E8-9841-9837-2433E1E2D644}"/>
              </a:ext>
            </a:extLst>
          </p:cNvPr>
          <p:cNvCxnSpPr>
            <a:cxnSpLocks/>
          </p:cNvCxnSpPr>
          <p:nvPr/>
        </p:nvCxnSpPr>
        <p:spPr>
          <a:xfrm>
            <a:off x="4283968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[R] 59">
            <a:extLst>
              <a:ext uri="{FF2B5EF4-FFF2-40B4-BE49-F238E27FC236}">
                <a16:creationId xmlns:a16="http://schemas.microsoft.com/office/drawing/2014/main" id="{0D87C079-CB82-0641-93B6-B6E20FF0F9C8}"/>
              </a:ext>
            </a:extLst>
          </p:cNvPr>
          <p:cNvCxnSpPr>
            <a:cxnSpLocks/>
          </p:cNvCxnSpPr>
          <p:nvPr/>
        </p:nvCxnSpPr>
        <p:spPr>
          <a:xfrm>
            <a:off x="4572000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[R] 60">
            <a:extLst>
              <a:ext uri="{FF2B5EF4-FFF2-40B4-BE49-F238E27FC236}">
                <a16:creationId xmlns:a16="http://schemas.microsoft.com/office/drawing/2014/main" id="{F44C777D-FC62-C341-8CB6-628C204BDCB1}"/>
              </a:ext>
            </a:extLst>
          </p:cNvPr>
          <p:cNvCxnSpPr>
            <a:cxnSpLocks/>
          </p:cNvCxnSpPr>
          <p:nvPr/>
        </p:nvCxnSpPr>
        <p:spPr>
          <a:xfrm>
            <a:off x="4860032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[R] 61">
            <a:extLst>
              <a:ext uri="{FF2B5EF4-FFF2-40B4-BE49-F238E27FC236}">
                <a16:creationId xmlns:a16="http://schemas.microsoft.com/office/drawing/2014/main" id="{38DE7055-279A-074C-A96D-27805C912A53}"/>
              </a:ext>
            </a:extLst>
          </p:cNvPr>
          <p:cNvCxnSpPr>
            <a:cxnSpLocks/>
          </p:cNvCxnSpPr>
          <p:nvPr/>
        </p:nvCxnSpPr>
        <p:spPr>
          <a:xfrm>
            <a:off x="5148064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[R] 62">
            <a:extLst>
              <a:ext uri="{FF2B5EF4-FFF2-40B4-BE49-F238E27FC236}">
                <a16:creationId xmlns:a16="http://schemas.microsoft.com/office/drawing/2014/main" id="{265FB81D-A2DC-8C4A-99B7-A9982B077DA7}"/>
              </a:ext>
            </a:extLst>
          </p:cNvPr>
          <p:cNvCxnSpPr>
            <a:cxnSpLocks/>
          </p:cNvCxnSpPr>
          <p:nvPr/>
        </p:nvCxnSpPr>
        <p:spPr>
          <a:xfrm>
            <a:off x="5436096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[R] 63">
            <a:extLst>
              <a:ext uri="{FF2B5EF4-FFF2-40B4-BE49-F238E27FC236}">
                <a16:creationId xmlns:a16="http://schemas.microsoft.com/office/drawing/2014/main" id="{A9D234BB-A50B-3A46-B4DC-2C18889DE56F}"/>
              </a:ext>
            </a:extLst>
          </p:cNvPr>
          <p:cNvCxnSpPr>
            <a:cxnSpLocks/>
          </p:cNvCxnSpPr>
          <p:nvPr/>
        </p:nvCxnSpPr>
        <p:spPr>
          <a:xfrm>
            <a:off x="5724128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[R] 64">
            <a:extLst>
              <a:ext uri="{FF2B5EF4-FFF2-40B4-BE49-F238E27FC236}">
                <a16:creationId xmlns:a16="http://schemas.microsoft.com/office/drawing/2014/main" id="{32938A13-082A-B742-89AA-D92509F16912}"/>
              </a:ext>
            </a:extLst>
          </p:cNvPr>
          <p:cNvCxnSpPr>
            <a:cxnSpLocks/>
          </p:cNvCxnSpPr>
          <p:nvPr/>
        </p:nvCxnSpPr>
        <p:spPr>
          <a:xfrm>
            <a:off x="3491880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[R] 65">
            <a:extLst>
              <a:ext uri="{FF2B5EF4-FFF2-40B4-BE49-F238E27FC236}">
                <a16:creationId xmlns:a16="http://schemas.microsoft.com/office/drawing/2014/main" id="{4CDD9905-F196-9E4A-96E5-A80E74705F22}"/>
              </a:ext>
            </a:extLst>
          </p:cNvPr>
          <p:cNvCxnSpPr>
            <a:cxnSpLocks/>
          </p:cNvCxnSpPr>
          <p:nvPr/>
        </p:nvCxnSpPr>
        <p:spPr>
          <a:xfrm>
            <a:off x="3779912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[R] 66">
            <a:extLst>
              <a:ext uri="{FF2B5EF4-FFF2-40B4-BE49-F238E27FC236}">
                <a16:creationId xmlns:a16="http://schemas.microsoft.com/office/drawing/2014/main" id="{C1ACFA71-71A1-F64B-93C9-A04A9A7EBFA5}"/>
              </a:ext>
            </a:extLst>
          </p:cNvPr>
          <p:cNvCxnSpPr>
            <a:cxnSpLocks/>
          </p:cNvCxnSpPr>
          <p:nvPr/>
        </p:nvCxnSpPr>
        <p:spPr>
          <a:xfrm>
            <a:off x="4067944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[R] 67">
            <a:extLst>
              <a:ext uri="{FF2B5EF4-FFF2-40B4-BE49-F238E27FC236}">
                <a16:creationId xmlns:a16="http://schemas.microsoft.com/office/drawing/2014/main" id="{CEB2328C-7750-1E44-B070-92D50C81DEF4}"/>
              </a:ext>
            </a:extLst>
          </p:cNvPr>
          <p:cNvCxnSpPr>
            <a:cxnSpLocks/>
          </p:cNvCxnSpPr>
          <p:nvPr/>
        </p:nvCxnSpPr>
        <p:spPr>
          <a:xfrm>
            <a:off x="4355976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연결선[R] 68">
            <a:extLst>
              <a:ext uri="{FF2B5EF4-FFF2-40B4-BE49-F238E27FC236}">
                <a16:creationId xmlns:a16="http://schemas.microsoft.com/office/drawing/2014/main" id="{E029A08B-DD2E-CE4B-BB41-1138EF957B25}"/>
              </a:ext>
            </a:extLst>
          </p:cNvPr>
          <p:cNvCxnSpPr>
            <a:cxnSpLocks/>
          </p:cNvCxnSpPr>
          <p:nvPr/>
        </p:nvCxnSpPr>
        <p:spPr>
          <a:xfrm>
            <a:off x="4644008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연결선[R] 69">
            <a:extLst>
              <a:ext uri="{FF2B5EF4-FFF2-40B4-BE49-F238E27FC236}">
                <a16:creationId xmlns:a16="http://schemas.microsoft.com/office/drawing/2014/main" id="{AB21B704-0222-E24E-81FC-BBB065A7C5DB}"/>
              </a:ext>
            </a:extLst>
          </p:cNvPr>
          <p:cNvCxnSpPr>
            <a:cxnSpLocks/>
          </p:cNvCxnSpPr>
          <p:nvPr/>
        </p:nvCxnSpPr>
        <p:spPr>
          <a:xfrm>
            <a:off x="4932040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[R] 70">
            <a:extLst>
              <a:ext uri="{FF2B5EF4-FFF2-40B4-BE49-F238E27FC236}">
                <a16:creationId xmlns:a16="http://schemas.microsoft.com/office/drawing/2014/main" id="{56EFEFDF-EBE2-9346-BE81-A30575794FD6}"/>
              </a:ext>
            </a:extLst>
          </p:cNvPr>
          <p:cNvCxnSpPr>
            <a:cxnSpLocks/>
          </p:cNvCxnSpPr>
          <p:nvPr/>
        </p:nvCxnSpPr>
        <p:spPr>
          <a:xfrm>
            <a:off x="5220072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직선 연결선[R] 71">
            <a:extLst>
              <a:ext uri="{FF2B5EF4-FFF2-40B4-BE49-F238E27FC236}">
                <a16:creationId xmlns:a16="http://schemas.microsoft.com/office/drawing/2014/main" id="{AB30FC1E-5DD3-A846-A007-EE8BC686EFF8}"/>
              </a:ext>
            </a:extLst>
          </p:cNvPr>
          <p:cNvCxnSpPr>
            <a:cxnSpLocks/>
          </p:cNvCxnSpPr>
          <p:nvPr/>
        </p:nvCxnSpPr>
        <p:spPr>
          <a:xfrm>
            <a:off x="5508104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연결선[R] 72">
            <a:extLst>
              <a:ext uri="{FF2B5EF4-FFF2-40B4-BE49-F238E27FC236}">
                <a16:creationId xmlns:a16="http://schemas.microsoft.com/office/drawing/2014/main" id="{B64AEE0F-2854-FD4B-9D63-DDC57E522C7E}"/>
              </a:ext>
            </a:extLst>
          </p:cNvPr>
          <p:cNvCxnSpPr>
            <a:cxnSpLocks/>
          </p:cNvCxnSpPr>
          <p:nvPr/>
        </p:nvCxnSpPr>
        <p:spPr>
          <a:xfrm>
            <a:off x="5796136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연결선[R] 73">
            <a:extLst>
              <a:ext uri="{FF2B5EF4-FFF2-40B4-BE49-F238E27FC236}">
                <a16:creationId xmlns:a16="http://schemas.microsoft.com/office/drawing/2014/main" id="{B65709F1-E946-DA43-A71D-2BE31CF0D497}"/>
              </a:ext>
            </a:extLst>
          </p:cNvPr>
          <p:cNvCxnSpPr>
            <a:cxnSpLocks/>
          </p:cNvCxnSpPr>
          <p:nvPr/>
        </p:nvCxnSpPr>
        <p:spPr>
          <a:xfrm>
            <a:off x="3563888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[R] 74">
            <a:extLst>
              <a:ext uri="{FF2B5EF4-FFF2-40B4-BE49-F238E27FC236}">
                <a16:creationId xmlns:a16="http://schemas.microsoft.com/office/drawing/2014/main" id="{EF73520F-5B56-1742-BE10-3E2200E56841}"/>
              </a:ext>
            </a:extLst>
          </p:cNvPr>
          <p:cNvCxnSpPr>
            <a:cxnSpLocks/>
          </p:cNvCxnSpPr>
          <p:nvPr/>
        </p:nvCxnSpPr>
        <p:spPr>
          <a:xfrm>
            <a:off x="3851920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[R] 75">
            <a:extLst>
              <a:ext uri="{FF2B5EF4-FFF2-40B4-BE49-F238E27FC236}">
                <a16:creationId xmlns:a16="http://schemas.microsoft.com/office/drawing/2014/main" id="{5A7F8890-73D1-1344-ACC1-FD6477D21491}"/>
              </a:ext>
            </a:extLst>
          </p:cNvPr>
          <p:cNvCxnSpPr>
            <a:cxnSpLocks/>
          </p:cNvCxnSpPr>
          <p:nvPr/>
        </p:nvCxnSpPr>
        <p:spPr>
          <a:xfrm>
            <a:off x="4139952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직선 연결선[R] 76">
            <a:extLst>
              <a:ext uri="{FF2B5EF4-FFF2-40B4-BE49-F238E27FC236}">
                <a16:creationId xmlns:a16="http://schemas.microsoft.com/office/drawing/2014/main" id="{9F3BF774-320F-E644-B420-83B84FB3E6A9}"/>
              </a:ext>
            </a:extLst>
          </p:cNvPr>
          <p:cNvCxnSpPr>
            <a:cxnSpLocks/>
          </p:cNvCxnSpPr>
          <p:nvPr/>
        </p:nvCxnSpPr>
        <p:spPr>
          <a:xfrm>
            <a:off x="4427984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직선 연결선[R] 77">
            <a:extLst>
              <a:ext uri="{FF2B5EF4-FFF2-40B4-BE49-F238E27FC236}">
                <a16:creationId xmlns:a16="http://schemas.microsoft.com/office/drawing/2014/main" id="{5DB1B5DE-BBE5-D441-B27A-D1E87E599574}"/>
              </a:ext>
            </a:extLst>
          </p:cNvPr>
          <p:cNvCxnSpPr>
            <a:cxnSpLocks/>
          </p:cNvCxnSpPr>
          <p:nvPr/>
        </p:nvCxnSpPr>
        <p:spPr>
          <a:xfrm>
            <a:off x="4716016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직선 연결선[R] 78">
            <a:extLst>
              <a:ext uri="{FF2B5EF4-FFF2-40B4-BE49-F238E27FC236}">
                <a16:creationId xmlns:a16="http://schemas.microsoft.com/office/drawing/2014/main" id="{B490A47C-3E6F-1947-B43F-FDA4006EC281}"/>
              </a:ext>
            </a:extLst>
          </p:cNvPr>
          <p:cNvCxnSpPr>
            <a:cxnSpLocks/>
          </p:cNvCxnSpPr>
          <p:nvPr/>
        </p:nvCxnSpPr>
        <p:spPr>
          <a:xfrm>
            <a:off x="5004048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[R] 79">
            <a:extLst>
              <a:ext uri="{FF2B5EF4-FFF2-40B4-BE49-F238E27FC236}">
                <a16:creationId xmlns:a16="http://schemas.microsoft.com/office/drawing/2014/main" id="{EB124AE9-0C70-FE4F-8178-5A6A7405D5E8}"/>
              </a:ext>
            </a:extLst>
          </p:cNvPr>
          <p:cNvCxnSpPr>
            <a:cxnSpLocks/>
          </p:cNvCxnSpPr>
          <p:nvPr/>
        </p:nvCxnSpPr>
        <p:spPr>
          <a:xfrm>
            <a:off x="5292080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직선 연결선[R] 80">
            <a:extLst>
              <a:ext uri="{FF2B5EF4-FFF2-40B4-BE49-F238E27FC236}">
                <a16:creationId xmlns:a16="http://schemas.microsoft.com/office/drawing/2014/main" id="{8B14789A-2A0E-8442-83B5-1FB8D930D3DC}"/>
              </a:ext>
            </a:extLst>
          </p:cNvPr>
          <p:cNvCxnSpPr>
            <a:cxnSpLocks/>
          </p:cNvCxnSpPr>
          <p:nvPr/>
        </p:nvCxnSpPr>
        <p:spPr>
          <a:xfrm>
            <a:off x="5580112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직선 연결선[R] 81">
            <a:extLst>
              <a:ext uri="{FF2B5EF4-FFF2-40B4-BE49-F238E27FC236}">
                <a16:creationId xmlns:a16="http://schemas.microsoft.com/office/drawing/2014/main" id="{A945352E-8FB3-D640-AC0F-EEC753364855}"/>
              </a:ext>
            </a:extLst>
          </p:cNvPr>
          <p:cNvCxnSpPr>
            <a:cxnSpLocks/>
          </p:cNvCxnSpPr>
          <p:nvPr/>
        </p:nvCxnSpPr>
        <p:spPr>
          <a:xfrm>
            <a:off x="5868144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직선 연결선[R] 82">
            <a:extLst>
              <a:ext uri="{FF2B5EF4-FFF2-40B4-BE49-F238E27FC236}">
                <a16:creationId xmlns:a16="http://schemas.microsoft.com/office/drawing/2014/main" id="{97125F41-F888-5648-8603-38FE8DA2AA60}"/>
              </a:ext>
            </a:extLst>
          </p:cNvPr>
          <p:cNvCxnSpPr>
            <a:cxnSpLocks/>
          </p:cNvCxnSpPr>
          <p:nvPr/>
        </p:nvCxnSpPr>
        <p:spPr>
          <a:xfrm>
            <a:off x="6156176" y="5085184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직선 연결선[R] 83">
            <a:extLst>
              <a:ext uri="{FF2B5EF4-FFF2-40B4-BE49-F238E27FC236}">
                <a16:creationId xmlns:a16="http://schemas.microsoft.com/office/drawing/2014/main" id="{95E92381-BC20-BE4E-990D-20604B761843}"/>
              </a:ext>
            </a:extLst>
          </p:cNvPr>
          <p:cNvCxnSpPr>
            <a:cxnSpLocks/>
          </p:cNvCxnSpPr>
          <p:nvPr/>
        </p:nvCxnSpPr>
        <p:spPr>
          <a:xfrm>
            <a:off x="5940152" y="5085783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직선 연결선[R] 84">
            <a:extLst>
              <a:ext uri="{FF2B5EF4-FFF2-40B4-BE49-F238E27FC236}">
                <a16:creationId xmlns:a16="http://schemas.microsoft.com/office/drawing/2014/main" id="{4DA8F68A-85D3-1B48-B838-10317643D0AA}"/>
              </a:ext>
            </a:extLst>
          </p:cNvPr>
          <p:cNvCxnSpPr>
            <a:cxnSpLocks/>
          </p:cNvCxnSpPr>
          <p:nvPr/>
        </p:nvCxnSpPr>
        <p:spPr>
          <a:xfrm>
            <a:off x="6012160" y="5085783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직선 연결선[R] 85">
            <a:extLst>
              <a:ext uri="{FF2B5EF4-FFF2-40B4-BE49-F238E27FC236}">
                <a16:creationId xmlns:a16="http://schemas.microsoft.com/office/drawing/2014/main" id="{5A980657-2E78-F544-9BB8-B3986646D61E}"/>
              </a:ext>
            </a:extLst>
          </p:cNvPr>
          <p:cNvCxnSpPr>
            <a:cxnSpLocks/>
          </p:cNvCxnSpPr>
          <p:nvPr/>
        </p:nvCxnSpPr>
        <p:spPr>
          <a:xfrm>
            <a:off x="6084168" y="5085783"/>
            <a:ext cx="0" cy="57606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A7517D31-F779-4F4E-AA5B-E612D95AFF39}"/>
              </a:ext>
            </a:extLst>
          </p:cNvPr>
          <p:cNvSpPr txBox="1"/>
          <p:nvPr/>
        </p:nvSpPr>
        <p:spPr>
          <a:xfrm>
            <a:off x="6533901" y="3413427"/>
            <a:ext cx="246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>
                <a:latin typeface="Helvetica" pitchFamily="2" charset="0"/>
              </a:rPr>
              <a:t>Array of directory entries</a:t>
            </a:r>
            <a:endParaRPr kumimoji="1" lang="ko-KR" altLang="en-US" sz="1600" dirty="0">
              <a:latin typeface="Helvetica" pitchFamily="2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94D79F59-C9D0-D748-B764-7BE8FA240F39}"/>
              </a:ext>
            </a:extLst>
          </p:cNvPr>
          <p:cNvSpPr txBox="1"/>
          <p:nvPr/>
        </p:nvSpPr>
        <p:spPr>
          <a:xfrm>
            <a:off x="6479389" y="5203340"/>
            <a:ext cx="246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>
                <a:latin typeface="Helvetica" pitchFamily="2" charset="0"/>
              </a:rPr>
              <a:t>bitmap</a:t>
            </a:r>
            <a:endParaRPr kumimoji="1" lang="ko-KR" altLang="en-US" sz="16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095688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/>
          <a:p>
            <a:r>
              <a:rPr lang="en-US" altLang="ko-KR" dirty="0">
                <a:cs typeface="Courier New" panose="02070309020205020404" pitchFamily="49" charset="0"/>
              </a:rPr>
              <a:t>Example</a:t>
            </a:r>
            <a:r>
              <a:rPr lang="ko-KR" altLang="en-US" dirty="0">
                <a:cs typeface="Courier New" panose="02070309020205020404" pitchFamily="49" charset="0"/>
              </a:rPr>
              <a:t> </a:t>
            </a:r>
            <a:r>
              <a:rPr lang="en-US" altLang="ko-KR" dirty="0">
                <a:cs typeface="Courier New" panose="02070309020205020404" pitchFamily="49" charset="0"/>
              </a:rPr>
              <a:t>of</a:t>
            </a:r>
            <a:r>
              <a:rPr lang="ko-KR" altLang="en-US" dirty="0">
                <a:cs typeface="Courier New" panose="02070309020205020404" pitchFamily="49" charset="0"/>
              </a:rPr>
              <a:t> </a:t>
            </a:r>
            <a:r>
              <a:rPr lang="en-US" altLang="ko-KR" dirty="0">
                <a:cs typeface="Courier New" panose="02070309020205020404" pitchFamily="49" charset="0"/>
              </a:rPr>
              <a:t>8MByte Filesystem in Pintos</a:t>
            </a:r>
          </a:p>
          <a:p>
            <a:pPr lvl="1"/>
            <a:r>
              <a:rPr lang="en-US" altLang="ko-KR" dirty="0">
                <a:cs typeface="Courier New" panose="02070309020205020404" pitchFamily="49" charset="0"/>
              </a:rPr>
              <a:t>Block Size (=Sector size): 512 Byte</a:t>
            </a:r>
          </a:p>
          <a:p>
            <a:pPr lvl="1"/>
            <a:r>
              <a:rPr lang="en-US" altLang="ko-KR" dirty="0">
                <a:cs typeface="Courier New" panose="02070309020205020404" pitchFamily="49" charset="0"/>
              </a:rPr>
              <a:t>8MByte/512Byte = 16,384 = T</a:t>
            </a:r>
            <a:r>
              <a:rPr lang="en-US" altLang="ko-KR" dirty="0"/>
              <a:t>otal number of blocks</a:t>
            </a:r>
          </a:p>
          <a:p>
            <a:pPr lvl="1"/>
            <a:r>
              <a:rPr lang="en-US" altLang="ko-KR" dirty="0">
                <a:cs typeface="Courier New" panose="02070309020205020404" pitchFamily="49" charset="0"/>
              </a:rPr>
              <a:t>Block bitmap: 4*512*8 bits = 16,384 bit</a:t>
            </a:r>
          </a:p>
          <a:p>
            <a:pPr lvl="1"/>
            <a:r>
              <a:rPr lang="en-US" altLang="ko-KR" dirty="0">
                <a:cs typeface="Courier New" panose="02070309020205020404" pitchFamily="49" charset="0"/>
              </a:rPr>
              <a:t>In PINTOS, block bitmap is represented as a “file”.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Filesystem layout in pintos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Youjip Won</a:t>
            </a:r>
            <a:endParaRPr lang="ko-KR" altLang="en-US" dirty="0"/>
          </a:p>
        </p:txBody>
      </p:sp>
      <p:sp>
        <p:nvSpPr>
          <p:cNvPr id="58" name="직사각형 57"/>
          <p:cNvSpPr/>
          <p:nvPr/>
        </p:nvSpPr>
        <p:spPr bwMode="auto">
          <a:xfrm>
            <a:off x="1627987" y="4005064"/>
            <a:ext cx="864096" cy="7200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triangl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맑은 고딕" pitchFamily="50" charset="-127"/>
                <a:ea typeface="맑은 고딕" pitchFamily="50" charset="-127"/>
              </a:rPr>
              <a:t>Inode</a:t>
            </a:r>
            <a:r>
              <a:rPr kumimoji="0" lang="ko-KR" altLang="en-U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맑은 고딕" pitchFamily="50" charset="-127"/>
                <a:ea typeface="맑은 고딕" pitchFamily="50" charset="-127"/>
              </a:rPr>
              <a:t>for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4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Bitmap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맑은 고딕" pitchFamily="50" charset="-127"/>
                <a:ea typeface="맑은 고딕" pitchFamily="50" charset="-127"/>
              </a:rPr>
              <a:t>file</a:t>
            </a:r>
            <a:endParaRPr kumimoji="0" lang="ko-KR" altLang="en-US" sz="1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2" name="직사각형 61"/>
          <p:cNvSpPr/>
          <p:nvPr/>
        </p:nvSpPr>
        <p:spPr bwMode="auto">
          <a:xfrm>
            <a:off x="2492083" y="4005064"/>
            <a:ext cx="864096" cy="7200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triangl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  <a:latin typeface="맑은 고딕" pitchFamily="50" charset="-127"/>
                <a:ea typeface="맑은 고딕" pitchFamily="50" charset="-127"/>
              </a:rPr>
              <a:t>inode</a:t>
            </a:r>
            <a:r>
              <a:rPr kumimoji="0" lang="en-US" altLang="ko-KR" sz="1400" b="1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맑은 고딕" pitchFamily="50" charset="-127"/>
                <a:ea typeface="맑은 고딕" pitchFamily="50" charset="-127"/>
              </a:rPr>
              <a:t> for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400" b="1" baseline="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“/”</a:t>
            </a:r>
            <a:endParaRPr kumimoji="0" lang="ko-KR" altLang="en-US" sz="1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0" name="직사각형 59"/>
          <p:cNvSpPr/>
          <p:nvPr/>
        </p:nvSpPr>
        <p:spPr bwMode="auto">
          <a:xfrm>
            <a:off x="3356179" y="4005064"/>
            <a:ext cx="2376263" cy="7200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triangl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6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Block Bitmap</a:t>
            </a:r>
            <a:endParaRPr kumimoji="0" lang="ko-KR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4" name="직사각형 63"/>
          <p:cNvSpPr/>
          <p:nvPr/>
        </p:nvSpPr>
        <p:spPr bwMode="auto">
          <a:xfrm>
            <a:off x="5715816" y="4005064"/>
            <a:ext cx="864096" cy="7200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triangl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맑은 고딕" pitchFamily="50" charset="-127"/>
                <a:ea typeface="맑은 고딕" pitchFamily="50" charset="-127"/>
              </a:rPr>
              <a:t>“/”</a:t>
            </a:r>
            <a:endParaRPr kumimoji="0" lang="en-US" altLang="ko-KR" sz="1400" b="1" i="0" u="none" strike="noStrike" cap="none" normalizeH="0" dirty="0">
              <a:ln>
                <a:noFill/>
              </a:ln>
              <a:solidFill>
                <a:schemeClr val="bg1"/>
              </a:solidFill>
              <a:effectLst/>
              <a:latin typeface="맑은 고딕" pitchFamily="50" charset="-127"/>
              <a:ea typeface="맑은 고딕" pitchFamily="50" charset="-127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4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e</a:t>
            </a:r>
            <a:r>
              <a:rPr lang="en-US" altLang="ko-KR" sz="1400" b="1" baseline="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ntries</a:t>
            </a:r>
            <a:endParaRPr kumimoji="0" lang="ko-KR" altLang="en-US" sz="1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6" name="직사각형 65"/>
          <p:cNvSpPr/>
          <p:nvPr/>
        </p:nvSpPr>
        <p:spPr bwMode="auto">
          <a:xfrm>
            <a:off x="6579571" y="4005064"/>
            <a:ext cx="1952869" cy="7200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triangl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맑은 고딕" pitchFamily="50" charset="-127"/>
                <a:ea typeface="맑은 고딕" pitchFamily="50" charset="-127"/>
              </a:rPr>
              <a:t>Data</a:t>
            </a:r>
            <a:r>
              <a:rPr lang="en-US" altLang="ko-KR" sz="1600" b="1" baseline="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600" b="1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맑은 고딕" pitchFamily="50" charset="-127"/>
                <a:ea typeface="맑은 고딕" pitchFamily="50" charset="-127"/>
              </a:rPr>
              <a:t>Blocks</a:t>
            </a:r>
            <a:endParaRPr kumimoji="0" lang="ko-KR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4292282" y="5337212"/>
            <a:ext cx="1224000" cy="25202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inode_sector</a:t>
            </a:r>
            <a:endParaRPr lang="ko-KR" altLang="en-US" sz="1100" b="1" dirty="0" err="1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4292282" y="5589240"/>
            <a:ext cx="1224000" cy="25202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name[14]</a:t>
            </a:r>
            <a:endParaRPr lang="ko-KR" altLang="en-US" sz="1100" b="1" dirty="0" err="1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4292282" y="5841268"/>
            <a:ext cx="1224000" cy="25202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in_use</a:t>
            </a:r>
            <a:r>
              <a:rPr lang="en-US" altLang="ko-KR" sz="11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= 0</a:t>
            </a:r>
            <a:endParaRPr lang="ko-KR" altLang="en-US" sz="1100" b="1" dirty="0" err="1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5516282" y="5337212"/>
            <a:ext cx="1224000" cy="25202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inode_sector</a:t>
            </a:r>
            <a:endParaRPr lang="ko-KR" altLang="en-US" sz="1100" b="1" dirty="0" err="1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5516282" y="5589240"/>
            <a:ext cx="1224000" cy="25202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name[14]</a:t>
            </a:r>
            <a:endParaRPr lang="ko-KR" altLang="en-US" sz="1100" b="1" dirty="0" err="1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5516282" y="5841268"/>
            <a:ext cx="1224000" cy="25202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in_use</a:t>
            </a:r>
            <a:r>
              <a:rPr lang="en-US" altLang="ko-KR" sz="11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= 0</a:t>
            </a:r>
            <a:endParaRPr lang="ko-KR" altLang="en-US" sz="1100" b="1" dirty="0" err="1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6740282" y="5337212"/>
            <a:ext cx="1224000" cy="25202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  <a:endParaRPr lang="ko-KR" altLang="en-US" sz="1100" b="1" dirty="0" err="1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6740282" y="5589240"/>
            <a:ext cx="1224000" cy="25202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  <a:endParaRPr lang="ko-KR" altLang="en-US" sz="1100" b="1" dirty="0" err="1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6740282" y="5841268"/>
            <a:ext cx="1224000" cy="25202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  <a:endParaRPr lang="ko-KR" altLang="en-US" sz="1100" b="1" dirty="0" err="1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76" name="직선 화살표 연결선 75"/>
          <p:cNvCxnSpPr/>
          <p:nvPr/>
        </p:nvCxnSpPr>
        <p:spPr>
          <a:xfrm flipH="1">
            <a:off x="4292282" y="4725144"/>
            <a:ext cx="1423535" cy="612068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9" name="직선 화살표 연결선 78"/>
          <p:cNvCxnSpPr/>
          <p:nvPr/>
        </p:nvCxnSpPr>
        <p:spPr>
          <a:xfrm>
            <a:off x="6579913" y="4725144"/>
            <a:ext cx="1384777" cy="612068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1916019" y="369144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0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769667" y="369144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148266" y="3691449"/>
            <a:ext cx="1327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2~5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788751" y="3691449"/>
            <a:ext cx="663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6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660234" y="3691449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7~16,383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31842" y="3697287"/>
            <a:ext cx="14282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Block number:</a:t>
            </a:r>
            <a:endParaRPr lang="ko-KR" altLang="en-US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51222302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Sample Filesystem Layout in Pintos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467544" y="1556792"/>
          <a:ext cx="8280916" cy="18722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1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14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1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14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14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14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14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14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14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14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914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9149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9149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8722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  <a:endParaRPr lang="ko-KR" altLang="en-US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ko-KR" altLang="en-US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endParaRPr lang="ko-KR" altLang="en-US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  <a:endParaRPr lang="ko-KR" altLang="en-US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endParaRPr lang="ko-KR" altLang="en-US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  <a:endParaRPr lang="ko-KR" altLang="en-US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7</a:t>
                      </a:r>
                      <a:endParaRPr lang="ko-KR" altLang="en-US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8</a:t>
                      </a:r>
                      <a:endParaRPr lang="ko-KR" altLang="en-US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9</a:t>
                      </a:r>
                      <a:endParaRPr lang="ko-KR" altLang="en-US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endParaRPr lang="ko-KR" altLang="en-US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11</a:t>
                      </a:r>
                      <a:endParaRPr lang="ko-KR" altLang="en-US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12</a:t>
                      </a:r>
                      <a:endParaRPr lang="ko-KR" altLang="en-US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...</a:t>
                      </a:r>
                      <a:endParaRPr lang="ko-KR" altLang="en-US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1" name="그룹 10"/>
          <p:cNvGrpSpPr/>
          <p:nvPr/>
        </p:nvGrpSpPr>
        <p:grpSpPr>
          <a:xfrm>
            <a:off x="28766" y="4246027"/>
            <a:ext cx="1770926" cy="1296144"/>
            <a:chOff x="172782" y="4221088"/>
            <a:chExt cx="1770926" cy="1296144"/>
          </a:xfrm>
        </p:grpSpPr>
        <p:sp>
          <p:nvSpPr>
            <p:cNvPr id="9" name="직사각형 8"/>
            <p:cNvSpPr/>
            <p:nvPr/>
          </p:nvSpPr>
          <p:spPr>
            <a:xfrm>
              <a:off x="395536" y="4563125"/>
              <a:ext cx="1548172" cy="95410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tlCol="0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50" charset="-127"/>
                  <a:cs typeface="Courier New" panose="02070309020205020404" pitchFamily="49" charset="0"/>
                </a:rPr>
                <a:t>start : 2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50" charset="-127"/>
                  <a:cs typeface="Courier New" panose="02070309020205020404" pitchFamily="49" charset="0"/>
                </a:rPr>
                <a:t>length : 2048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50" charset="-127"/>
                  <a:cs typeface="Courier New" panose="02070309020205020404" pitchFamily="49" charset="0"/>
                </a:rPr>
                <a:t>magic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50" charset="-127"/>
                  <a:cs typeface="Courier New" panose="02070309020205020404" pitchFamily="49" charset="0"/>
                </a:rPr>
                <a:t>unused[125]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72782" y="4221088"/>
              <a:ext cx="1760025" cy="338554"/>
            </a:xfrm>
            <a:prstGeom prst="rect">
              <a:avLst/>
            </a:prstGeom>
            <a:noFill/>
          </p:spPr>
          <p:txBody>
            <a:bodyPr wrap="none" lIns="72000" rtlCol="0">
              <a:spAutoFit/>
            </a:bodyPr>
            <a:lstStyle/>
            <a:p>
              <a:pPr algn="ctr"/>
              <a:r>
                <a:rPr lang="en-US" altLang="ko-KR" sz="1600" dirty="0" err="1">
                  <a:latin typeface="맑은 고딕" pitchFamily="50" charset="-127"/>
                  <a:ea typeface="맑은 고딕" pitchFamily="50" charset="-127"/>
                </a:rPr>
                <a:t>Inode</a:t>
              </a:r>
              <a:r>
                <a:rPr lang="en-US" altLang="ko-KR" sz="1600" dirty="0">
                  <a:latin typeface="맑은 고딕" pitchFamily="50" charset="-127"/>
                  <a:ea typeface="맑은 고딕" pitchFamily="50" charset="-127"/>
                </a:rPr>
                <a:t> for bitmap</a:t>
              </a:r>
              <a:endParaRPr lang="ko-KR" altLang="en-US" sz="1600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1838391" y="4262653"/>
            <a:ext cx="1600802" cy="1280315"/>
            <a:chOff x="2187494" y="4254340"/>
            <a:chExt cx="1600802" cy="1280315"/>
          </a:xfrm>
        </p:grpSpPr>
        <p:sp>
          <p:nvSpPr>
            <p:cNvPr id="12" name="직사각형 11"/>
            <p:cNvSpPr/>
            <p:nvPr/>
          </p:nvSpPr>
          <p:spPr>
            <a:xfrm>
              <a:off x="2276128" y="4580548"/>
              <a:ext cx="1512168" cy="95410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tlCol="0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50" charset="-127"/>
                  <a:cs typeface="Courier New" panose="02070309020205020404" pitchFamily="49" charset="0"/>
                </a:rPr>
                <a:t>start : 6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50" charset="-127"/>
                  <a:cs typeface="Courier New" panose="02070309020205020404" pitchFamily="49" charset="0"/>
                </a:rPr>
                <a:t>length : 320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50" charset="-127"/>
                  <a:cs typeface="Courier New" panose="02070309020205020404" pitchFamily="49" charset="0"/>
                </a:rPr>
                <a:t>magic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50" charset="-127"/>
                  <a:cs typeface="Courier New" panose="02070309020205020404" pitchFamily="49" charset="0"/>
                </a:rPr>
                <a:t>unused[125]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87494" y="4254340"/>
              <a:ext cx="1584176" cy="338554"/>
            </a:xfrm>
            <a:prstGeom prst="rect">
              <a:avLst/>
            </a:prstGeom>
            <a:noFill/>
          </p:spPr>
          <p:txBody>
            <a:bodyPr wrap="square" lIns="72000" rtlCol="0">
              <a:spAutoFit/>
            </a:bodyPr>
            <a:lstStyle/>
            <a:p>
              <a:pPr algn="ctr"/>
              <a:r>
                <a:rPr lang="en-US" altLang="ko-KR" sz="1600" dirty="0" err="1">
                  <a:latin typeface="맑은 고딕" pitchFamily="50" charset="-127"/>
                  <a:ea typeface="맑은 고딕" pitchFamily="50" charset="-127"/>
                </a:rPr>
                <a:t>Inode</a:t>
              </a:r>
              <a:r>
                <a:rPr lang="en-US" altLang="ko-KR" sz="1600" dirty="0">
                  <a:latin typeface="맑은 고딕" pitchFamily="50" charset="-127"/>
                  <a:ea typeface="맑은 고딕" pitchFamily="50" charset="-127"/>
                </a:rPr>
                <a:t> for ”/”</a:t>
              </a:r>
              <a:endParaRPr lang="ko-KR" altLang="en-US" sz="1600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195736" y="2276872"/>
            <a:ext cx="1244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bit-stream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Line 33"/>
          <p:cNvSpPr>
            <a:spLocks noChangeShapeType="1"/>
          </p:cNvSpPr>
          <p:nvPr/>
        </p:nvSpPr>
        <p:spPr bwMode="auto">
          <a:xfrm flipH="1" flipV="1">
            <a:off x="1643162" y="2476270"/>
            <a:ext cx="552574" cy="0"/>
          </a:xfrm>
          <a:prstGeom prst="line">
            <a:avLst/>
          </a:prstGeom>
          <a:noFill/>
          <a:ln w="12700" cap="sq">
            <a:solidFill>
              <a:schemeClr val="bg1">
                <a:lumMod val="6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ko-KR" altLang="en-US"/>
          </a:p>
        </p:txBody>
      </p:sp>
      <p:sp>
        <p:nvSpPr>
          <p:cNvPr id="23" name="Line 32"/>
          <p:cNvSpPr>
            <a:spLocks noChangeShapeType="1"/>
          </p:cNvSpPr>
          <p:nvPr/>
        </p:nvSpPr>
        <p:spPr bwMode="auto">
          <a:xfrm>
            <a:off x="3440629" y="2476270"/>
            <a:ext cx="555307" cy="0"/>
          </a:xfrm>
          <a:prstGeom prst="line">
            <a:avLst/>
          </a:prstGeom>
          <a:noFill/>
          <a:ln w="12700" cap="sq">
            <a:solidFill>
              <a:schemeClr val="bg1">
                <a:lumMod val="6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123326" y="2030212"/>
            <a:ext cx="461665" cy="9667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Root </a:t>
            </a:r>
            <a:r>
              <a:rPr lang="en-US" altLang="ko-KR" dirty="0" err="1">
                <a:latin typeface="맑은 고딕" pitchFamily="50" charset="-127"/>
                <a:ea typeface="맑은 고딕" pitchFamily="50" charset="-127"/>
              </a:rPr>
              <a:t>Dir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5" name="표 24"/>
          <p:cNvGraphicFramePr>
            <a:graphicFrameLocks noGrp="1"/>
          </p:cNvGraphicFramePr>
          <p:nvPr/>
        </p:nvGraphicFramePr>
        <p:xfrm>
          <a:off x="3599064" y="4580586"/>
          <a:ext cx="1924474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5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fie name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inode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No.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5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aseline="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myfile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5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file.c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5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…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661832" y="4250887"/>
            <a:ext cx="1358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entries in “/”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5557868" y="4246027"/>
            <a:ext cx="1714375" cy="1298737"/>
            <a:chOff x="2145929" y="4235918"/>
            <a:chExt cx="1714375" cy="1298737"/>
          </a:xfrm>
        </p:grpSpPr>
        <p:sp>
          <p:nvSpPr>
            <p:cNvPr id="28" name="직사각형 27"/>
            <p:cNvSpPr/>
            <p:nvPr/>
          </p:nvSpPr>
          <p:spPr>
            <a:xfrm>
              <a:off x="2276128" y="4580548"/>
              <a:ext cx="1584176" cy="95410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tlCol="0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50" charset="-127"/>
                  <a:cs typeface="Courier New" panose="02070309020205020404" pitchFamily="49" charset="0"/>
                </a:rPr>
                <a:t>start : 8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50" charset="-127"/>
                  <a:cs typeface="Courier New" panose="02070309020205020404" pitchFamily="49" charset="0"/>
                </a:rPr>
                <a:t>length : 1024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50" charset="-127"/>
                  <a:cs typeface="Courier New" panose="02070309020205020404" pitchFamily="49" charset="0"/>
                </a:rPr>
                <a:t>magic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50" charset="-127"/>
                  <a:cs typeface="Courier New" panose="02070309020205020404" pitchFamily="49" charset="0"/>
                </a:rPr>
                <a:t>unused[125]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145929" y="4235918"/>
              <a:ext cx="1544775" cy="338554"/>
            </a:xfrm>
            <a:prstGeom prst="rect">
              <a:avLst/>
            </a:prstGeom>
            <a:noFill/>
          </p:spPr>
          <p:txBody>
            <a:bodyPr wrap="square" lIns="72000" rtlCol="0">
              <a:spAutoFit/>
            </a:bodyPr>
            <a:lstStyle/>
            <a:p>
              <a:pPr algn="ctr"/>
              <a:r>
                <a:rPr lang="en-US" altLang="ko-KR" sz="1600" dirty="0" err="1">
                  <a:latin typeface="맑은 고딕" pitchFamily="50" charset="-127"/>
                  <a:ea typeface="맑은 고딕" pitchFamily="50" charset="-127"/>
                </a:rPr>
                <a:t>myfile</a:t>
              </a:r>
              <a:r>
                <a:rPr lang="en-US" altLang="ko-KR" sz="1600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600" dirty="0" err="1">
                  <a:latin typeface="맑은 고딕" pitchFamily="50" charset="-127"/>
                  <a:ea typeface="맑은 고딕" pitchFamily="50" charset="-127"/>
                </a:rPr>
                <a:t>inode</a:t>
              </a:r>
              <a:endParaRPr lang="ko-KR" altLang="en-US" sz="1600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364088" y="2276872"/>
            <a:ext cx="811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>
                <a:latin typeface="맑은 고딕" pitchFamily="50" charset="-127"/>
                <a:ea typeface="맑은 고딕" pitchFamily="50" charset="-127"/>
              </a:rPr>
              <a:t>myfile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 flipH="1" flipV="1">
            <a:off x="5156498" y="2476270"/>
            <a:ext cx="276287" cy="0"/>
          </a:xfrm>
          <a:prstGeom prst="line">
            <a:avLst/>
          </a:prstGeom>
          <a:noFill/>
          <a:ln w="12700" cap="sq">
            <a:solidFill>
              <a:schemeClr val="bg1">
                <a:lumMod val="6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ko-KR" altLang="en-US"/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>
            <a:off x="6122372" y="2476270"/>
            <a:ext cx="277653" cy="0"/>
          </a:xfrm>
          <a:prstGeom prst="line">
            <a:avLst/>
          </a:prstGeom>
          <a:noFill/>
          <a:ln w="12700" cap="sq">
            <a:solidFill>
              <a:schemeClr val="bg1">
                <a:lumMod val="6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ko-KR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539552" y="1916832"/>
            <a:ext cx="461665" cy="132183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dirty="0" err="1">
                <a:latin typeface="맑은 고딕" pitchFamily="50" charset="-127"/>
                <a:ea typeface="맑은 고딕" pitchFamily="50" charset="-127"/>
              </a:rPr>
              <a:t>inode</a:t>
            </a:r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 block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14174" y="1916832"/>
            <a:ext cx="461665" cy="132183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dirty="0" err="1">
                <a:latin typeface="맑은 고딕" pitchFamily="50" charset="-127"/>
                <a:ea typeface="맑은 고딕" pitchFamily="50" charset="-127"/>
              </a:rPr>
              <a:t>inode</a:t>
            </a:r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 block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69773" y="1916832"/>
            <a:ext cx="461665" cy="132183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dirty="0" err="1">
                <a:latin typeface="맑은 고딕" pitchFamily="50" charset="-127"/>
                <a:ea typeface="맑은 고딕" pitchFamily="50" charset="-127"/>
              </a:rPr>
              <a:t>inode</a:t>
            </a:r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 block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50" name="그룹 49"/>
          <p:cNvGrpSpPr/>
          <p:nvPr/>
        </p:nvGrpSpPr>
        <p:grpSpPr>
          <a:xfrm>
            <a:off x="7335938" y="4255328"/>
            <a:ext cx="1683932" cy="1286843"/>
            <a:chOff x="3032084" y="4029677"/>
            <a:chExt cx="1683932" cy="1286843"/>
          </a:xfrm>
        </p:grpSpPr>
        <p:sp>
          <p:nvSpPr>
            <p:cNvPr id="51" name="직사각형 50"/>
            <p:cNvSpPr/>
            <p:nvPr/>
          </p:nvSpPr>
          <p:spPr>
            <a:xfrm>
              <a:off x="3168352" y="4362413"/>
              <a:ext cx="1547664" cy="95410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tlCol="0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50" charset="-127"/>
                  <a:cs typeface="Courier New" panose="02070309020205020404" pitchFamily="49" charset="0"/>
                </a:rPr>
                <a:t>start : 11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50" charset="-127"/>
                  <a:cs typeface="Courier New" panose="02070309020205020404" pitchFamily="49" charset="0"/>
                </a:rPr>
                <a:t>length : 2048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50" charset="-127"/>
                  <a:cs typeface="Courier New" panose="02070309020205020404" pitchFamily="49" charset="0"/>
                </a:rPr>
                <a:t>magic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50" charset="-127"/>
                  <a:cs typeface="Courier New" panose="02070309020205020404" pitchFamily="49" charset="0"/>
                </a:rPr>
                <a:t>unused[125]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032084" y="4029677"/>
              <a:ext cx="1368152" cy="338554"/>
            </a:xfrm>
            <a:prstGeom prst="rect">
              <a:avLst/>
            </a:prstGeom>
            <a:noFill/>
          </p:spPr>
          <p:txBody>
            <a:bodyPr wrap="square" lIns="72000" rtlCol="0">
              <a:spAutoFit/>
            </a:bodyPr>
            <a:lstStyle/>
            <a:p>
              <a:pPr algn="ctr"/>
              <a:r>
                <a:rPr lang="en-US" altLang="ko-KR" sz="1600" dirty="0" err="1">
                  <a:latin typeface="맑은 고딕" pitchFamily="50" charset="-127"/>
                  <a:ea typeface="맑은 고딕" pitchFamily="50" charset="-127"/>
                </a:rPr>
                <a:t>file.c</a:t>
              </a:r>
              <a:r>
                <a:rPr lang="en-US" altLang="ko-KR" sz="1600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600" dirty="0" err="1">
                  <a:latin typeface="맑은 고딕" pitchFamily="50" charset="-127"/>
                  <a:ea typeface="맑은 고딕" pitchFamily="50" charset="-127"/>
                </a:rPr>
                <a:t>inode</a:t>
              </a:r>
              <a:endParaRPr lang="ko-KR" altLang="en-US" sz="1600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cxnSp>
        <p:nvCxnSpPr>
          <p:cNvPr id="54" name="직선 화살표 연결선 53"/>
          <p:cNvCxnSpPr/>
          <p:nvPr/>
        </p:nvCxnSpPr>
        <p:spPr>
          <a:xfrm>
            <a:off x="1345006" y="3367656"/>
            <a:ext cx="1008112" cy="897348"/>
          </a:xfrm>
          <a:prstGeom prst="straightConnector1">
            <a:avLst/>
          </a:prstGeom>
          <a:ln w="12700">
            <a:solidFill>
              <a:schemeClr val="tx2"/>
            </a:solidFill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직선 화살표 연결선 55"/>
          <p:cNvCxnSpPr/>
          <p:nvPr/>
        </p:nvCxnSpPr>
        <p:spPr>
          <a:xfrm>
            <a:off x="4275344" y="3238669"/>
            <a:ext cx="0" cy="1015671"/>
          </a:xfrm>
          <a:prstGeom prst="straightConnector1">
            <a:avLst/>
          </a:prstGeom>
          <a:ln w="12700">
            <a:solidFill>
              <a:schemeClr val="tx2"/>
            </a:solidFill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455158" y="1916832"/>
            <a:ext cx="461665" cy="132183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dirty="0" err="1">
                <a:latin typeface="맑은 고딕" pitchFamily="50" charset="-127"/>
                <a:ea typeface="맑은 고딕" pitchFamily="50" charset="-127"/>
              </a:rPr>
              <a:t>inode</a:t>
            </a:r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 block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668344" y="2276872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>
                <a:latin typeface="맑은 고딕" pitchFamily="50" charset="-127"/>
                <a:ea typeface="맑은 고딕" pitchFamily="50" charset="-127"/>
              </a:rPr>
              <a:t>file.c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3" name="Line 33"/>
          <p:cNvSpPr>
            <a:spLocks noChangeShapeType="1"/>
          </p:cNvSpPr>
          <p:nvPr/>
        </p:nvSpPr>
        <p:spPr bwMode="auto">
          <a:xfrm flipH="1" flipV="1">
            <a:off x="6973875" y="2476270"/>
            <a:ext cx="694468" cy="0"/>
          </a:xfrm>
          <a:prstGeom prst="line">
            <a:avLst/>
          </a:prstGeom>
          <a:noFill/>
          <a:ln w="12700" cap="sq">
            <a:solidFill>
              <a:schemeClr val="bg1">
                <a:lumMod val="6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ko-KR" altLang="en-US"/>
          </a:p>
        </p:txBody>
      </p:sp>
      <p:cxnSp>
        <p:nvCxnSpPr>
          <p:cNvPr id="68" name="직선 화살표 연결선 67"/>
          <p:cNvCxnSpPr/>
          <p:nvPr/>
        </p:nvCxnSpPr>
        <p:spPr>
          <a:xfrm>
            <a:off x="6615835" y="3337917"/>
            <a:ext cx="973615" cy="908110"/>
          </a:xfrm>
          <a:prstGeom prst="straightConnector1">
            <a:avLst/>
          </a:prstGeom>
          <a:ln w="12700">
            <a:solidFill>
              <a:schemeClr val="tx2"/>
            </a:solidFill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직선 화살표 연결선 47"/>
          <p:cNvCxnSpPr/>
          <p:nvPr/>
        </p:nvCxnSpPr>
        <p:spPr>
          <a:xfrm>
            <a:off x="763996" y="3356992"/>
            <a:ext cx="2" cy="913966"/>
          </a:xfrm>
          <a:prstGeom prst="straightConnector1">
            <a:avLst/>
          </a:prstGeom>
          <a:ln w="12700">
            <a:solidFill>
              <a:schemeClr val="tx2"/>
            </a:solidFill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직선 화살표 연결선 48"/>
          <p:cNvCxnSpPr/>
          <p:nvPr/>
        </p:nvCxnSpPr>
        <p:spPr>
          <a:xfrm>
            <a:off x="4860032" y="3359347"/>
            <a:ext cx="1429651" cy="913966"/>
          </a:xfrm>
          <a:prstGeom prst="straightConnector1">
            <a:avLst/>
          </a:prstGeom>
          <a:ln w="12700">
            <a:solidFill>
              <a:schemeClr val="tx2"/>
            </a:solidFill>
            <a:tailEnd type="non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6771367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In-memory </a:t>
            </a:r>
            <a:r>
              <a:rPr lang="en-US" altLang="ko-KR" dirty="0" err="1"/>
              <a:t>inode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In-memory </a:t>
            </a:r>
            <a:r>
              <a:rPr lang="en-US" altLang="ko-KR" dirty="0" err="1"/>
              <a:t>inode</a:t>
            </a:r>
            <a:r>
              <a:rPr lang="en-US" altLang="ko-KR" dirty="0"/>
              <a:t>:</a:t>
            </a:r>
            <a:r>
              <a:rPr lang="ko-KR" altLang="en-US" dirty="0"/>
              <a:t>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inode</a:t>
            </a:r>
            <a:endParaRPr lang="en-US" altLang="ko-KR" dirty="0"/>
          </a:p>
          <a:p>
            <a:pPr lvl="1"/>
            <a:r>
              <a:rPr lang="en-US" altLang="ko-KR" dirty="0">
                <a:latin typeface="Courier New" pitchFamily="49" charset="0"/>
                <a:cs typeface="Courier New" pitchFamily="49" charset="0"/>
              </a:rPr>
              <a:t>sector</a:t>
            </a:r>
            <a:r>
              <a:rPr lang="en-US" altLang="ko-KR" dirty="0"/>
              <a:t> : block number where </a:t>
            </a:r>
            <a:r>
              <a:rPr lang="en-US" altLang="ko-KR" dirty="0" err="1"/>
              <a:t>inodes</a:t>
            </a:r>
            <a:r>
              <a:rPr lang="en-US" altLang="ko-KR" dirty="0"/>
              <a:t> are stored</a:t>
            </a:r>
          </a:p>
          <a:p>
            <a:pPr lvl="1"/>
            <a:r>
              <a:rPr lang="en-US" altLang="ko-KR" dirty="0"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altLang="ko-KR" dirty="0"/>
              <a:t> :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disk_inode</a:t>
            </a:r>
            <a:r>
              <a:rPr lang="ko-KR" altLang="en-US" dirty="0"/>
              <a:t> </a:t>
            </a:r>
            <a:r>
              <a:rPr lang="en-US" altLang="ko-KR" dirty="0"/>
              <a:t>data</a:t>
            </a:r>
          </a:p>
          <a:p>
            <a:pPr lvl="1"/>
            <a:r>
              <a:rPr lang="en-US" altLang="ko-KR" dirty="0">
                <a:latin typeface="Courier New" pitchFamily="49" charset="0"/>
                <a:cs typeface="Courier New" pitchFamily="49" charset="0"/>
              </a:rPr>
              <a:t>removed</a:t>
            </a:r>
            <a:r>
              <a:rPr lang="en-US" altLang="ko-KR" dirty="0"/>
              <a:t> : Whether to delete the file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552" y="3262332"/>
            <a:ext cx="8064896" cy="30469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52000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{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list_elem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elem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  </a:t>
            </a:r>
            <a:r>
              <a:rPr kumimoji="1" lang="en-US" altLang="ko-KR" sz="1600" dirty="0">
                <a:solidFill>
                  <a:srgbClr val="00B0F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/* Element in </a:t>
            </a:r>
            <a:r>
              <a:rPr kumimoji="1" lang="en-US" altLang="ko-KR" sz="1600" dirty="0" err="1">
                <a:solidFill>
                  <a:srgbClr val="00B0F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srgbClr val="00B0F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list. */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block_sector_t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sector;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open_cnt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           </a:t>
            </a:r>
            <a:r>
              <a:rPr kumimoji="1" lang="en-US" altLang="ko-KR" sz="1600" dirty="0">
                <a:solidFill>
                  <a:srgbClr val="00B0F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/* Number of openers. */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bool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removed;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deny_write_cnt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;     </a:t>
            </a:r>
            <a:r>
              <a:rPr kumimoji="1" lang="en-US" altLang="ko-KR" sz="1600" dirty="0">
                <a:solidFill>
                  <a:srgbClr val="00B0F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/* 0: writes ok, &gt;0: deny writes.*/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inode_disk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data; </a:t>
            </a:r>
            <a:r>
              <a:rPr kumimoji="1" lang="en-US" altLang="ko-KR" sz="1600" dirty="0">
                <a:solidFill>
                  <a:srgbClr val="00B0F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/* </a:t>
            </a:r>
            <a:r>
              <a:rPr kumimoji="1" lang="en-US" altLang="ko-KR" sz="1600" dirty="0" err="1">
                <a:solidFill>
                  <a:srgbClr val="00B0F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</a:t>
            </a:r>
            <a:r>
              <a:rPr kumimoji="1" lang="en-US" altLang="ko-KR" sz="1600" dirty="0">
                <a:solidFill>
                  <a:srgbClr val="00B0F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content. */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9552" y="2923778"/>
            <a:ext cx="5616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filesys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inode.c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33047740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On-disk </a:t>
            </a:r>
            <a:r>
              <a:rPr lang="en-US" altLang="ko-KR" dirty="0" err="1"/>
              <a:t>inode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25498" y="772830"/>
            <a:ext cx="8786812" cy="5501258"/>
          </a:xfrm>
        </p:spPr>
        <p:txBody>
          <a:bodyPr/>
          <a:lstStyle/>
          <a:p>
            <a:r>
              <a:rPr lang="en-US" altLang="ko-KR" dirty="0"/>
              <a:t>On-disk</a:t>
            </a:r>
            <a:r>
              <a:rPr lang="ko-KR" altLang="en-US" dirty="0"/>
              <a:t> </a:t>
            </a:r>
            <a:r>
              <a:rPr lang="en-US" altLang="ko-KR" dirty="0" err="1"/>
              <a:t>inode</a:t>
            </a:r>
            <a:r>
              <a:rPr lang="en-US" altLang="ko-KR" dirty="0"/>
              <a:t> (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inode_disk</a:t>
            </a:r>
            <a:r>
              <a:rPr lang="en-US" altLang="ko-KR" dirty="0"/>
              <a:t>)</a:t>
            </a:r>
          </a:p>
          <a:p>
            <a:pPr lvl="1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r>
              <a:rPr lang="en-US" altLang="ko-KR" dirty="0"/>
              <a:t> : start address of file data in block address</a:t>
            </a:r>
          </a:p>
          <a:p>
            <a:pPr lvl="1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altLang="ko-KR" dirty="0"/>
              <a:t> : size</a:t>
            </a:r>
            <a:r>
              <a:rPr lang="ko-KR" altLang="en-US" dirty="0"/>
              <a:t> </a:t>
            </a:r>
            <a:r>
              <a:rPr lang="en-US" altLang="ko-KR" dirty="0"/>
              <a:t>of</a:t>
            </a:r>
            <a:r>
              <a:rPr lang="ko-KR" altLang="en-US" dirty="0"/>
              <a:t> </a:t>
            </a:r>
            <a:r>
              <a:rPr lang="en-US" altLang="ko-KR" dirty="0"/>
              <a:t>file(byte)</a:t>
            </a:r>
          </a:p>
          <a:p>
            <a:pPr lvl="1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unused[125]</a:t>
            </a:r>
            <a:r>
              <a:rPr lang="en-US" altLang="ko-KR" dirty="0"/>
              <a:t> : unused area</a:t>
            </a:r>
          </a:p>
          <a:p>
            <a:pPr lvl="1"/>
            <a:r>
              <a:rPr lang="en-US" altLang="ko-KR" dirty="0"/>
              <a:t>One </a:t>
            </a:r>
            <a:r>
              <a:rPr lang="en-US" altLang="ko-KR" dirty="0" err="1"/>
              <a:t>inode</a:t>
            </a:r>
            <a:r>
              <a:rPr lang="en-US" altLang="ko-KR" dirty="0"/>
              <a:t> occupies a single sector.</a:t>
            </a:r>
          </a:p>
          <a:p>
            <a:pPr lvl="1"/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3631664"/>
            <a:ext cx="8064896" cy="26776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52000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struct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inode_disk</a:t>
            </a:r>
            <a:endParaRPr kumimoji="1" lang="en-US" altLang="ko-KR" sz="1600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{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block_sector_t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start;            </a:t>
            </a:r>
            <a:r>
              <a:rPr kumimoji="1" lang="en-US" altLang="ko-KR" sz="1600" dirty="0">
                <a:solidFill>
                  <a:srgbClr val="00B0F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/* First data sector. */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 err="1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off_t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length;                    </a:t>
            </a:r>
            <a:r>
              <a:rPr kumimoji="1" lang="en-US" altLang="ko-KR" sz="1600" dirty="0">
                <a:solidFill>
                  <a:srgbClr val="00B0F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/* File size in bytes. */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unsigned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magic;                  </a:t>
            </a:r>
            <a:r>
              <a:rPr kumimoji="1" lang="en-US" altLang="ko-KR" sz="1600" dirty="0">
                <a:solidFill>
                  <a:srgbClr val="00B0F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/* Magic number. */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   </a:t>
            </a:r>
            <a:r>
              <a:rPr kumimoji="1"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uint32_t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unused[</a:t>
            </a:r>
            <a:r>
              <a:rPr kumimoji="1" lang="en-US" altLang="ko-KR" sz="1600" dirty="0">
                <a:solidFill>
                  <a:schemeClr val="accent2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125</a:t>
            </a: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];            </a:t>
            </a:r>
            <a:r>
              <a:rPr kumimoji="1" lang="en-US" altLang="ko-KR" sz="1600" dirty="0">
                <a:solidFill>
                  <a:srgbClr val="00B0F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/* Not used. */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9552" y="3306470"/>
            <a:ext cx="5616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filesys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inode.c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46668426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105793</TotalTime>
  <Words>3362</Words>
  <Application>Microsoft Macintosh PowerPoint</Application>
  <PresentationFormat>화면 슬라이드 쇼(4:3)</PresentationFormat>
  <Paragraphs>682</Paragraphs>
  <Slides>39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39</vt:i4>
      </vt:variant>
    </vt:vector>
  </HeadingPairs>
  <TitlesOfParts>
    <vt:vector size="50" baseType="lpstr">
      <vt:lpstr>굴림</vt:lpstr>
      <vt:lpstr>Malgun Gothic</vt:lpstr>
      <vt:lpstr>Malgun Gothic</vt:lpstr>
      <vt:lpstr>Adobe 고딕 Std B</vt:lpstr>
      <vt:lpstr>HY견고딕</vt:lpstr>
      <vt:lpstr>Arial</vt:lpstr>
      <vt:lpstr>Courier New</vt:lpstr>
      <vt:lpstr>Helvetica</vt:lpstr>
      <vt:lpstr>MS Reference Sans Serif</vt:lpstr>
      <vt:lpstr>Wingdings</vt:lpstr>
      <vt:lpstr>양식_공청회_발표자료-총괄-양식</vt:lpstr>
      <vt:lpstr>Operating System Lab Part 4: Filesystem</vt:lpstr>
      <vt:lpstr>Overview of Filesystem</vt:lpstr>
      <vt:lpstr>PowerPoint 프레젠테이션</vt:lpstr>
      <vt:lpstr>Basic concepts</vt:lpstr>
      <vt:lpstr>concepts</vt:lpstr>
      <vt:lpstr>Filesystem layout in pintos</vt:lpstr>
      <vt:lpstr>Sample Filesystem Layout in Pintos</vt:lpstr>
      <vt:lpstr>In-memory inode</vt:lpstr>
      <vt:lpstr>On-disk inode</vt:lpstr>
      <vt:lpstr>Directory object</vt:lpstr>
      <vt:lpstr>Directory entry</vt:lpstr>
      <vt:lpstr>Block bitmap</vt:lpstr>
      <vt:lpstr>File structure</vt:lpstr>
      <vt:lpstr>To Do’s</vt:lpstr>
      <vt:lpstr>PowerPoint 프레젠테이션</vt:lpstr>
      <vt:lpstr>Buffer cache</vt:lpstr>
      <vt:lpstr>Background - Pintos’s read/write</vt:lpstr>
      <vt:lpstr>To do’s</vt:lpstr>
      <vt:lpstr>To Do 1: Define structures for buffer cache</vt:lpstr>
      <vt:lpstr>Buffer cache diagram</vt:lpstr>
      <vt:lpstr>To Do 2: Allocate and initialize buffer cache</vt:lpstr>
      <vt:lpstr>READ in current pintos</vt:lpstr>
      <vt:lpstr>Read with Buffer Cache</vt:lpstr>
      <vt:lpstr>Modify disk read to buffer cache read</vt:lpstr>
      <vt:lpstr>Write in current pintos</vt:lpstr>
      <vt:lpstr>Write with Buffer cache </vt:lpstr>
      <vt:lpstr>Modify the disk write to write to the buffer cache.</vt:lpstr>
      <vt:lpstr>To Do 7: Write dirty buffer cache (sync)</vt:lpstr>
      <vt:lpstr>PowerPoint 프레젠테이션</vt:lpstr>
      <vt:lpstr>Background - Disk block access sequence in pintos</vt:lpstr>
      <vt:lpstr>Background - Write in current pintos</vt:lpstr>
      <vt:lpstr>Background - Write in current pintos (Cont.)</vt:lpstr>
      <vt:lpstr>Background - Write in current pintos (Cont.)</vt:lpstr>
      <vt:lpstr>Background - Write in current pintos (Cont.)</vt:lpstr>
      <vt:lpstr>Background - Write in current pintos (Cont.)</vt:lpstr>
      <vt:lpstr>Background - Get disk block address from file offset</vt:lpstr>
      <vt:lpstr>Background - read in current pintos</vt:lpstr>
      <vt:lpstr>Background - read in current pintos (Cont.)</vt:lpstr>
      <vt:lpstr>Background - read in current pintos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Youjip Won</cp:lastModifiedBy>
  <cp:revision>4521</cp:revision>
  <cp:lastPrinted>2019-11-19T13:07:13Z</cp:lastPrinted>
  <dcterms:created xsi:type="dcterms:W3CDTF">2011-05-01T06:09:10Z</dcterms:created>
  <dcterms:modified xsi:type="dcterms:W3CDTF">2020-05-13T00:40:14Z</dcterms:modified>
</cp:coreProperties>
</file>