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4"/>
  </p:notesMasterIdLst>
  <p:sldIdLst>
    <p:sldId id="2877" r:id="rId2"/>
    <p:sldId id="2669" r:id="rId3"/>
    <p:sldId id="2184" r:id="rId4"/>
    <p:sldId id="2185" r:id="rId5"/>
    <p:sldId id="2186" r:id="rId6"/>
    <p:sldId id="2187" r:id="rId7"/>
    <p:sldId id="2188" r:id="rId8"/>
    <p:sldId id="2189" r:id="rId9"/>
    <p:sldId id="2191" r:id="rId10"/>
    <p:sldId id="2192" r:id="rId11"/>
    <p:sldId id="2196" r:id="rId12"/>
    <p:sldId id="2198" r:id="rId1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98" autoAdjust="0"/>
    <p:restoredTop sz="91978" autoAdjust="0"/>
  </p:normalViewPr>
  <p:slideViewPr>
    <p:cSldViewPr>
      <p:cViewPr varScale="1">
        <p:scale>
          <a:sx n="70" d="100"/>
          <a:sy n="70" d="100"/>
        </p:scale>
        <p:origin x="72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2022-04-14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333" y="4716023"/>
            <a:ext cx="5439009" cy="4467934"/>
          </a:xfrm>
          <a:prstGeom prst="rect">
            <a:avLst/>
          </a:prstGeom>
        </p:spPr>
        <p:txBody>
          <a:bodyPr lIns="88230" tIns="44115" rIns="88230" bIns="44115"/>
          <a:lstStyle/>
          <a:p>
            <a:r>
              <a:rPr lang="ko-KR" altLang="en-US" dirty="0" err="1"/>
              <a:t>말그대로</a:t>
            </a:r>
            <a:r>
              <a:rPr lang="ko-KR" altLang="en-US" dirty="0"/>
              <a:t> </a:t>
            </a:r>
            <a:r>
              <a:rPr lang="ko-KR" altLang="en-US" dirty="0" err="1"/>
              <a:t>파풀러한</a:t>
            </a:r>
            <a:r>
              <a:rPr lang="ko-KR" altLang="en-US" dirty="0"/>
              <a:t> 애들을 캐시해주는 거니까 그림이 </a:t>
            </a:r>
            <a:r>
              <a:rPr lang="ko-KR" altLang="en-US" dirty="0" err="1"/>
              <a:t>잘못됬음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3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23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333" y="4716023"/>
            <a:ext cx="5439009" cy="4467934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7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17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12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09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2022-04-14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entry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TLB is managed by </a:t>
            </a:r>
            <a:r>
              <a:rPr lang="en-US" altLang="ko-KR" b="1" dirty="0"/>
              <a:t>Full Associative </a:t>
            </a:r>
            <a:r>
              <a:rPr lang="en-US" altLang="ko-KR" dirty="0"/>
              <a:t>method.</a:t>
            </a:r>
          </a:p>
          <a:p>
            <a:pPr lvl="1"/>
            <a:r>
              <a:rPr lang="en-US" altLang="ko-KR" dirty="0"/>
              <a:t>A typical TLB has 32,64, or 128 entries.</a:t>
            </a:r>
          </a:p>
          <a:p>
            <a:pPr lvl="1"/>
            <a:r>
              <a:rPr lang="en-US" altLang="ko-KR" dirty="0"/>
              <a:t>Hardware searches the entire TLB in parallel to find the desired translation.</a:t>
            </a:r>
          </a:p>
          <a:p>
            <a:pPr lvl="1"/>
            <a:r>
              <a:rPr lang="en-US" altLang="ko-KR" dirty="0"/>
              <a:t>other bits: valid bits , protection bits, address-space identifier, dirty bit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1475744" y="3429000"/>
            <a:ext cx="6154412" cy="792088"/>
            <a:chOff x="580855" y="2636912"/>
            <a:chExt cx="6154412" cy="792088"/>
          </a:xfrm>
          <a:effectLst/>
        </p:grpSpPr>
        <p:sp>
          <p:nvSpPr>
            <p:cNvPr id="6" name="직사각형 5"/>
            <p:cNvSpPr/>
            <p:nvPr/>
          </p:nvSpPr>
          <p:spPr>
            <a:xfrm>
              <a:off x="580855" y="2636912"/>
              <a:ext cx="6151386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80856" y="2636912"/>
              <a:ext cx="1830905" cy="7920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white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VPN</a:t>
              </a:r>
              <a:endParaRPr lang="ko-KR" altLang="en-US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411761" y="2636912"/>
              <a:ext cx="2451298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PFN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863059" y="2636912"/>
              <a:ext cx="1872208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other bits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066599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processes for a TBL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Provide an address space identifier(ASID) field in the TLB.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611560" y="2426720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611560" y="4654313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120" y="2838289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2924338" y="1739573"/>
            <a:ext cx="1755379" cy="1963961"/>
            <a:chOff x="3320677" y="1195118"/>
            <a:chExt cx="1755379" cy="1963961"/>
          </a:xfrm>
        </p:grpSpPr>
        <p:sp>
          <p:nvSpPr>
            <p:cNvPr id="10" name="직사각형 9"/>
            <p:cNvSpPr/>
            <p:nvPr/>
          </p:nvSpPr>
          <p:spPr>
            <a:xfrm>
              <a:off x="3608709" y="1195118"/>
              <a:ext cx="1080120" cy="1656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654900" y="126712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662788" y="1594233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662788" y="193663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20677" y="2851302"/>
              <a:ext cx="1755379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Virtual Memory</a:t>
              </a: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667699" y="2492775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90090" y="2154221"/>
              <a:ext cx="1058779" cy="3385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3239557" y="4270327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85748" y="434233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293636" y="4669442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293636" y="501184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298547" y="5567984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20938" y="5229430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24338" y="5926511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</a:p>
        </p:txBody>
      </p:sp>
      <p:graphicFrame>
        <p:nvGraphicFramePr>
          <p:cNvPr id="24" name="내용 개체 틀 5"/>
          <p:cNvGraphicFramePr>
            <a:graphicFrameLocks/>
          </p:cNvGraphicFramePr>
          <p:nvPr/>
        </p:nvGraphicFramePr>
        <p:xfrm>
          <a:off x="5256076" y="316169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ASID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" name="모서리가 둥근 직사각형 71"/>
          <p:cNvSpPr/>
          <p:nvPr/>
        </p:nvSpPr>
        <p:spPr>
          <a:xfrm>
            <a:off x="8119614" y="3140280"/>
            <a:ext cx="753645" cy="1695169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2383888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LRU(Least Recently Used)</a:t>
            </a:r>
          </a:p>
          <a:p>
            <a:pPr lvl="1"/>
            <a:r>
              <a:rPr lang="en-US" altLang="ko-KR" dirty="0"/>
              <a:t>Evict an entry that has not recently been used.</a:t>
            </a:r>
          </a:p>
          <a:p>
            <a:pPr lvl="1"/>
            <a:r>
              <a:rPr lang="en-US" altLang="ko-KR" dirty="0"/>
              <a:t>Take advantage of </a:t>
            </a:r>
            <a:r>
              <a:rPr lang="en-US" altLang="ko-KR" i="1" dirty="0"/>
              <a:t>locality</a:t>
            </a:r>
            <a:r>
              <a:rPr lang="en-US" altLang="ko-KR" dirty="0"/>
              <a:t> in the memory-reference stream.</a:t>
            </a:r>
          </a:p>
          <a:p>
            <a:pPr lvl="1"/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Replacement Policy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331640" y="3189090"/>
            <a:ext cx="6840760" cy="859408"/>
          </a:xfrm>
          <a:prstGeom prst="roundRect">
            <a:avLst>
              <a:gd name="adj" fmla="val 5555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                                                                         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4964" y="3040385"/>
            <a:ext cx="1924907" cy="30777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Reference Row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1580614" y="4162764"/>
            <a:ext cx="303321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82628" y="4230590"/>
            <a:ext cx="30130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0614" y="4590506"/>
            <a:ext cx="303321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120" y="4715112"/>
            <a:ext cx="147927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Page Frame: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956796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956796" y="4226284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956796" y="4586200"/>
            <a:ext cx="305991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956797" y="4946240"/>
            <a:ext cx="305990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80614" y="4959054"/>
            <a:ext cx="303321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335495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335496" y="4226284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335495" y="4586200"/>
            <a:ext cx="305991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335496" y="4946240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730564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730564" y="4226284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730564" y="4586200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730564" y="4946240"/>
            <a:ext cx="30598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517968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517968" y="4226284"/>
            <a:ext cx="30598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517968" y="4586200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517969" y="4946240"/>
            <a:ext cx="30598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273168" y="4158458"/>
            <a:ext cx="311594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273167" y="4226284"/>
            <a:ext cx="307405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4277357" y="4586200"/>
            <a:ext cx="307405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282041" y="4946240"/>
            <a:ext cx="298532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4649771" y="4158458"/>
            <a:ext cx="316278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4649770" y="4226284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4653960" y="4586200"/>
            <a:ext cx="307405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649771" y="4946240"/>
            <a:ext cx="31627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015144" y="4158458"/>
            <a:ext cx="316278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015143" y="4226284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5015143" y="4586200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015144" y="4946240"/>
            <a:ext cx="3162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5411901" y="4158458"/>
            <a:ext cx="316279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411902" y="4226284"/>
            <a:ext cx="3162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5411901" y="4586200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411901" y="4946240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6584302" y="4158458"/>
            <a:ext cx="338179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6584302" y="4226284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584302" y="4586200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84303" y="4946240"/>
            <a:ext cx="3381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7319240" y="4167983"/>
            <a:ext cx="338179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7319240" y="4235809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7319240" y="4595725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7319241" y="4955765"/>
            <a:ext cx="3381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5364088" y="5536482"/>
            <a:ext cx="3577616" cy="77283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Total 11 TLB miss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515397" y="3462908"/>
            <a:ext cx="433753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7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894576" y="3462908"/>
            <a:ext cx="433753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2273755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657272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3040789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424306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3807823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191340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4574857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958374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1891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6108925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5725408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6492442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875959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259476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642992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8649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19. Translation Lookaside Buffer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09099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Part of the chip’s memory-management unit(MMU).</a:t>
            </a:r>
          </a:p>
          <a:p>
            <a:r>
              <a:rPr lang="en-US" altLang="ko-KR" dirty="0"/>
              <a:t>A hardware cache of </a:t>
            </a:r>
            <a:r>
              <a:rPr lang="en-US" altLang="ko-KR" b="1" dirty="0"/>
              <a:t>popular</a:t>
            </a:r>
            <a:r>
              <a:rPr lang="en-US" altLang="ko-KR" dirty="0"/>
              <a:t> virtual-to-physical address translation.</a:t>
            </a:r>
          </a:p>
          <a:p>
            <a:pPr lvl="1"/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3126360" y="2716646"/>
            <a:ext cx="2286327" cy="2143629"/>
          </a:xfrm>
          <a:prstGeom prst="roundRect">
            <a:avLst>
              <a:gd name="adj" fmla="val 5556"/>
            </a:avLst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MMU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867273" y="4014456"/>
            <a:ext cx="1080120" cy="724345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CPU</a:t>
            </a:r>
            <a:endParaRPr lang="ko-KR" altLang="en-US" sz="2000" b="1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708340" y="391690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754531" y="398890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61411" y="3123466"/>
            <a:ext cx="2016224" cy="658203"/>
          </a:xfrm>
          <a:prstGeom prst="roundRect">
            <a:avLst>
              <a:gd name="adj" fmla="val 10966"/>
            </a:avLst>
          </a:prstGeom>
          <a:solidFill>
            <a:schemeClr val="accent3">
              <a:lumMod val="50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TLB</a:t>
            </a:r>
          </a:p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popular v to p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6754531" y="431601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754531" y="465841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6" idx="0"/>
            <a:endCxn id="16" idx="2"/>
          </p:cNvCxnSpPr>
          <p:nvPr/>
        </p:nvCxnSpPr>
        <p:spPr>
          <a:xfrm flipV="1">
            <a:off x="1407333" y="3664005"/>
            <a:ext cx="0" cy="35045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0"/>
          <p:cNvCxnSpPr/>
          <p:nvPr/>
        </p:nvCxnSpPr>
        <p:spPr>
          <a:xfrm>
            <a:off x="5277635" y="3205678"/>
            <a:ext cx="1256510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35280" y="2814382"/>
            <a:ext cx="180067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TLB Hit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56393" y="5441108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Translation with MMU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65751" y="5573085"/>
            <a:ext cx="178274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6754531" y="521455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9721" y="487600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795265" y="2794700"/>
            <a:ext cx="1224136" cy="8693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0665" y="2936965"/>
            <a:ext cx="9333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Logical </a:t>
            </a:r>
          </a:p>
          <a:p>
            <a:pPr algn="ctr"/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Address</a:t>
            </a:r>
          </a:p>
        </p:txBody>
      </p:sp>
      <p:cxnSp>
        <p:nvCxnSpPr>
          <p:cNvPr id="27" name="Straight Arrow Connector 20"/>
          <p:cNvCxnSpPr>
            <a:stCxn id="16" idx="3"/>
          </p:cNvCxnSpPr>
          <p:nvPr/>
        </p:nvCxnSpPr>
        <p:spPr>
          <a:xfrm flipV="1">
            <a:off x="2019401" y="3229351"/>
            <a:ext cx="1221368" cy="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41657" y="2652720"/>
            <a:ext cx="9333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</a:t>
            </a:r>
          </a:p>
          <a:p>
            <a:pPr algn="ctr"/>
            <a:r>
              <a:rPr lang="en-US" sz="1600" i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Lookup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3281014" y="4080598"/>
            <a:ext cx="2016224" cy="658203"/>
          </a:xfrm>
          <a:prstGeom prst="roundRect">
            <a:avLst>
              <a:gd name="adj" fmla="val 10966"/>
            </a:avLst>
          </a:prstGeom>
          <a:solidFill>
            <a:schemeClr val="accent3">
              <a:lumMod val="50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Page Table</a:t>
            </a:r>
          </a:p>
          <a:p>
            <a:pPr algn="ctr"/>
            <a:r>
              <a:rPr lang="en-US" altLang="ko-KR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all v to p entries</a:t>
            </a:r>
          </a:p>
        </p:txBody>
      </p:sp>
      <p:cxnSp>
        <p:nvCxnSpPr>
          <p:cNvPr id="33" name="Straight Arrow Connector 20"/>
          <p:cNvCxnSpPr>
            <a:endCxn id="32" idx="0"/>
          </p:cNvCxnSpPr>
          <p:nvPr/>
        </p:nvCxnSpPr>
        <p:spPr>
          <a:xfrm>
            <a:off x="4289126" y="3788460"/>
            <a:ext cx="0" cy="29213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74432" y="3729634"/>
            <a:ext cx="20882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i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Miss </a:t>
            </a:r>
            <a:endParaRPr lang="en-US" sz="1600" i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6623890" y="2771025"/>
            <a:ext cx="1224136" cy="8693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90458" y="2913289"/>
            <a:ext cx="9333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Physical</a:t>
            </a:r>
          </a:p>
          <a:p>
            <a:pPr algn="ctr"/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Address</a:t>
            </a:r>
          </a:p>
        </p:txBody>
      </p:sp>
      <p:cxnSp>
        <p:nvCxnSpPr>
          <p:cNvPr id="43" name="Straight Arrow Connector 20"/>
          <p:cNvCxnSpPr>
            <a:endCxn id="9" idx="0"/>
          </p:cNvCxnSpPr>
          <p:nvPr/>
        </p:nvCxnSpPr>
        <p:spPr>
          <a:xfrm flipH="1">
            <a:off x="7248400" y="3633733"/>
            <a:ext cx="2173" cy="28316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5297238" y="4216973"/>
            <a:ext cx="732851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6030089" y="3521740"/>
            <a:ext cx="0" cy="69523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20"/>
          <p:cNvCxnSpPr/>
          <p:nvPr/>
        </p:nvCxnSpPr>
        <p:spPr>
          <a:xfrm>
            <a:off x="6030089" y="3521740"/>
            <a:ext cx="504056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995372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Basic Algorithms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20967" y="980728"/>
            <a:ext cx="8263966" cy="341632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1: VPN = (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VirtualAddress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&amp; VPN_MASK ) &gt;&gt; SHIFT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2: (Success ,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TlbEntry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TLB_Lookup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(VPN)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3:</a:t>
            </a:r>
            <a:r>
              <a:rPr lang="en-US" altLang="ko-KR" b="1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(Success == TRUE){ </a:t>
            </a:r>
            <a:r>
              <a:rPr lang="en-US" altLang="ko-KR" b="1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TLB Hit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4:</a:t>
            </a:r>
            <a:r>
              <a:rPr lang="en-US" altLang="ko-KR" b="1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</a:t>
            </a:r>
            <a:r>
              <a:rPr lang="en-US" altLang="ko-KR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CanAccess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TlbEntry.ProtectBit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True ){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5:           offset =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VirtualAddress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&amp; OFFSET_MASK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6:          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PhysAddr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(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TlbEntry.PFN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&lt;&lt; SHIFT) | Offset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7:          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AccessMemory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PhysAddr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)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8:       }</a:t>
            </a:r>
            <a:r>
              <a:rPr lang="en-US" altLang="ko-KR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RaiseException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(PROTECTION_ERROR)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000928" y="1916832"/>
            <a:ext cx="5400600" cy="0"/>
          </a:xfrm>
          <a:prstGeom prst="line">
            <a:avLst/>
          </a:prstGeom>
          <a:ln w="381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43083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Basic Algorithms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5197499"/>
            <a:ext cx="8786812" cy="1080120"/>
          </a:xfrm>
        </p:spPr>
        <p:txBody>
          <a:bodyPr/>
          <a:lstStyle/>
          <a:p>
            <a:pPr lvl="1"/>
            <a:r>
              <a:rPr lang="en-US" altLang="ko-KR" dirty="0"/>
              <a:t>(11-12 lines)  The hardware accesses the page table to find the translation.</a:t>
            </a:r>
          </a:p>
          <a:p>
            <a:pPr lvl="1"/>
            <a:r>
              <a:rPr lang="en-US" altLang="ko-KR" dirty="0"/>
              <a:t>(16 lines) updates the TLB with the translation.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9551" y="827675"/>
            <a:ext cx="8461573" cy="4247317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11:    }</a:t>
            </a:r>
            <a:r>
              <a:rPr lang="en-US" altLang="ko-KR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 </a:t>
            </a:r>
            <a:r>
              <a:rPr lang="en-US" altLang="ko-KR" b="1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//TLB Miss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12:       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PTEAddr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PTBR + (VPN *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(PTE))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13:        PTE =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AccessMemory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PTEAddr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14:        </a:t>
            </a:r>
            <a:r>
              <a:rPr lang="en-US" altLang="ko-KR" b="1" dirty="0">
                <a:solidFill>
                  <a:srgbClr val="C0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PTE.Valid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False) 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RaiseException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SEGFAULT) ;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15:        </a:t>
            </a:r>
            <a:r>
              <a:rPr lang="en-US" altLang="ko-KR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16:          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TLB_Insert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VPN , PTE.PFN ,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PTE.ProtectBits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17:           </a:t>
            </a:r>
            <a:r>
              <a:rPr lang="en-US" altLang="ko-KR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RetryInstruction</a:t>
            </a: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18:       }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19:   }</a:t>
            </a:r>
          </a:p>
        </p:txBody>
      </p:sp>
    </p:spTree>
    <p:extLst>
      <p:ext uri="{BB962C8B-B14F-4D97-AF65-F5344CB8AC3E}">
        <p14:creationId xmlns:p14="http://schemas.microsoft.com/office/powerpoint/2010/main" val="2948367635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214313" y="880070"/>
            <a:ext cx="8786812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dirty="0">
                <a:solidFill>
                  <a:prstClr val="black"/>
                </a:solidFill>
              </a:rPr>
              <a:t>How a TLB can improve its performance.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Accessing An Array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1115616" y="1620319"/>
          <a:ext cx="2448273" cy="459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4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4144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OFFSET</a:t>
                      </a:r>
                    </a:p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00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04      08      12      16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00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b="1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a[0]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a[1]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a[2]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07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a[3]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a[4]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a[5]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a[6]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08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a[7]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a[8]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a[9]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09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10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923928" y="1733252"/>
            <a:ext cx="4824536" cy="1938992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0:	</a:t>
            </a:r>
            <a:r>
              <a:rPr lang="en-US" altLang="ko-KR" sz="2000" b="1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2000" b="1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sum = 0 ; 	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1:	</a:t>
            </a:r>
            <a:r>
              <a:rPr lang="en-US" altLang="ko-KR" sz="2000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</a:t>
            </a:r>
            <a:r>
              <a:rPr lang="en-US" altLang="ko-KR" sz="20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=0; </a:t>
            </a:r>
            <a:r>
              <a:rPr lang="en-US" altLang="ko-KR" sz="20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&lt;10; </a:t>
            </a:r>
            <a:r>
              <a:rPr lang="en-US" altLang="ko-KR" sz="20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++){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2:		sum+=a[</a:t>
            </a:r>
            <a:r>
              <a:rPr lang="en-US" altLang="ko-KR" sz="2000" b="1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3:	}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4939528" y="5039983"/>
            <a:ext cx="2664296" cy="621678"/>
          </a:xfrm>
          <a:prstGeom prst="roundRect">
            <a:avLst/>
          </a:prstGeom>
          <a:noFill/>
          <a:ln w="1587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 misses and 7 hits. </a:t>
            </a:r>
          </a:p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Thus </a:t>
            </a:r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TLB hit rate 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is 70%.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471476" y="4391911"/>
            <a:ext cx="3600400" cy="62167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The TLB improves performance</a:t>
            </a:r>
          </a:p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due to </a:t>
            </a:r>
            <a:r>
              <a:rPr lang="en-US" altLang="ko-KR" sz="16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spatial locality</a:t>
            </a:r>
          </a:p>
        </p:txBody>
      </p:sp>
    </p:spTree>
    <p:extLst>
      <p:ext uri="{BB962C8B-B14F-4D97-AF65-F5344CB8AC3E}">
        <p14:creationId xmlns:p14="http://schemas.microsoft.com/office/powerpoint/2010/main" val="3941650055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Temporal Locality</a:t>
            </a:r>
          </a:p>
          <a:p>
            <a:pPr lvl="1"/>
            <a:r>
              <a:rPr lang="en-US" altLang="ko-KR" dirty="0"/>
              <a:t>An instruction or data item that has been recently accessed will likely be re-accessed soon in the future.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Spatial Locality</a:t>
            </a:r>
            <a:endParaRPr lang="en-US" altLang="ko-KR" i="1" dirty="0"/>
          </a:p>
          <a:p>
            <a:pPr lvl="1"/>
            <a:r>
              <a:rPr lang="en-US" altLang="ko-KR" dirty="0"/>
              <a:t>If a program accesses memory at address </a:t>
            </a:r>
            <a:r>
              <a:rPr lang="en-US" altLang="ko-KR" dirty="0">
                <a:latin typeface="Courier" pitchFamily="49" charset="0"/>
              </a:rPr>
              <a:t>x</a:t>
            </a:r>
            <a:r>
              <a:rPr lang="en-US" altLang="ko-KR" dirty="0"/>
              <a:t>, it will likely soon access memory near </a:t>
            </a:r>
            <a:r>
              <a:rPr lang="en-US" altLang="ko-KR" dirty="0">
                <a:latin typeface="Courier" pitchFamily="49" charset="0"/>
              </a:rPr>
              <a:t>x.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0" name="아래쪽 화살표 29"/>
          <p:cNvSpPr/>
          <p:nvPr/>
        </p:nvSpPr>
        <p:spPr>
          <a:xfrm>
            <a:off x="5441486" y="2360372"/>
            <a:ext cx="131894" cy="290340"/>
          </a:xfrm>
          <a:prstGeom prst="downArrow">
            <a:avLst/>
          </a:prstGeom>
          <a:solidFill>
            <a:srgbClr val="FF0000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02325" y="1982322"/>
            <a:ext cx="2179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en-US" altLang="ko-KR" sz="1400" baseline="30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access is page1.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1400" baseline="30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nd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access is also page1.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56176" y="3396078"/>
            <a:ext cx="1541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Virtual 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326813" y="4488059"/>
            <a:ext cx="3112132" cy="1605237"/>
            <a:chOff x="1619672" y="2074344"/>
            <a:chExt cx="5097229" cy="2388716"/>
          </a:xfrm>
        </p:grpSpPr>
        <p:sp>
          <p:nvSpPr>
            <p:cNvPr id="35" name="직사각형 34"/>
            <p:cNvSpPr/>
            <p:nvPr/>
          </p:nvSpPr>
          <p:spPr>
            <a:xfrm rot="5400000">
              <a:off x="3527884" y="944724"/>
              <a:ext cx="1080120" cy="48965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 rot="5400000">
              <a:off x="1452669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 rot="5400000">
              <a:off x="1939610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 rot="5400000">
              <a:off x="2460781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 rot="5400000">
              <a:off x="2964837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4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 rot="5400000">
              <a:off x="3468893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5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 rot="5400000">
              <a:off x="5598114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아래쪽 화살표 41"/>
            <p:cNvSpPr/>
            <p:nvPr/>
          </p:nvSpPr>
          <p:spPr>
            <a:xfrm>
              <a:off x="1823097" y="2463856"/>
              <a:ext cx="216024" cy="432048"/>
            </a:xfrm>
            <a:prstGeom prst="downArrow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669445" y="2074344"/>
              <a:ext cx="4047456" cy="7785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en-US" altLang="ko-KR" sz="1400" baseline="30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st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 access is page1.</a:t>
              </a:r>
            </a:p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</a:t>
              </a:r>
              <a:r>
                <a:rPr lang="en-US" altLang="ko-KR" sz="1400" baseline="30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nd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 access is near by 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page1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78050" y="4005064"/>
              <a:ext cx="2524251" cy="45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Virtual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644007" y="3140968"/>
              <a:ext cx="1058778" cy="41219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</a:p>
          </p:txBody>
        </p:sp>
      </p:grpSp>
      <p:sp>
        <p:nvSpPr>
          <p:cNvPr id="48" name="아래쪽 화살표 47"/>
          <p:cNvSpPr/>
          <p:nvPr/>
        </p:nvSpPr>
        <p:spPr>
          <a:xfrm>
            <a:off x="5752967" y="4758661"/>
            <a:ext cx="131894" cy="290340"/>
          </a:xfrm>
          <a:prstGeom prst="downArrow">
            <a:avLst/>
          </a:prstGeom>
          <a:solidFill>
            <a:srgbClr val="0070C0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2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5345862" y="2621838"/>
            <a:ext cx="2980074" cy="725850"/>
            <a:chOff x="5345862" y="2621838"/>
            <a:chExt cx="2980074" cy="725850"/>
          </a:xfrm>
        </p:grpSpPr>
        <p:sp>
          <p:nvSpPr>
            <p:cNvPr id="19" name="직사각형 18"/>
            <p:cNvSpPr/>
            <p:nvPr/>
          </p:nvSpPr>
          <p:spPr>
            <a:xfrm rot="5400000">
              <a:off x="6472974" y="1494726"/>
              <a:ext cx="725850" cy="29800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 rot="5400000">
              <a:off x="5185449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 rot="5400000">
              <a:off x="5494608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 rot="5400000">
              <a:off x="5803767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 rot="5400000">
              <a:off x="6112926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4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 rot="5400000">
              <a:off x="6422085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5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 rot="5400000">
              <a:off x="7833941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52320" y="2815397"/>
              <a:ext cx="646441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</a:p>
          </p:txBody>
        </p:sp>
        <p:sp>
          <p:nvSpPr>
            <p:cNvPr id="46" name="직사각형 45"/>
            <p:cNvSpPr/>
            <p:nvPr/>
          </p:nvSpPr>
          <p:spPr>
            <a:xfrm rot="5400000">
              <a:off x="6731244" y="2850840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6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 rot="5400000">
              <a:off x="7040401" y="2850840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7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104718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Who Handles The TLB Miss?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Hardware handles the TLB miss entirely on </a:t>
            </a:r>
            <a:r>
              <a:rPr lang="en-US" altLang="ko-KR" dirty="0">
                <a:solidFill>
                  <a:schemeClr val="accent6"/>
                </a:solidFill>
              </a:rPr>
              <a:t>CISC.</a:t>
            </a:r>
          </a:p>
          <a:p>
            <a:pPr lvl="1"/>
            <a:r>
              <a:rPr lang="en-US" altLang="ko-KR" dirty="0"/>
              <a:t>The hardware has to know exactly where the page tables are located in memory.</a:t>
            </a:r>
          </a:p>
          <a:p>
            <a:pPr lvl="1"/>
            <a:r>
              <a:rPr lang="en-US" altLang="ko-KR" dirty="0"/>
              <a:t>The hardware would “walk” the page table, find the correct page-table entry and </a:t>
            </a:r>
            <a:r>
              <a:rPr lang="en-US" altLang="ko-KR" dirty="0">
                <a:solidFill>
                  <a:schemeClr val="accent6"/>
                </a:solidFill>
              </a:rPr>
              <a:t>extract</a:t>
            </a:r>
            <a:r>
              <a:rPr lang="en-US" altLang="ko-KR" dirty="0"/>
              <a:t> the desired translation, </a:t>
            </a:r>
            <a:r>
              <a:rPr lang="en-US" altLang="ko-KR" dirty="0">
                <a:solidFill>
                  <a:schemeClr val="accent6"/>
                </a:solidFill>
              </a:rPr>
              <a:t>update</a:t>
            </a:r>
            <a:r>
              <a:rPr lang="en-US" altLang="ko-KR" dirty="0"/>
              <a:t> and </a:t>
            </a:r>
            <a:r>
              <a:rPr lang="en-US" altLang="ko-KR" dirty="0">
                <a:solidFill>
                  <a:schemeClr val="accent6"/>
                </a:solidFill>
              </a:rPr>
              <a:t>retry</a:t>
            </a:r>
            <a:r>
              <a:rPr lang="en-US" altLang="ko-KR" dirty="0"/>
              <a:t> instruction.</a:t>
            </a:r>
          </a:p>
          <a:p>
            <a:pPr lvl="1"/>
            <a:r>
              <a:rPr lang="en-US" altLang="ko-KR" b="1" dirty="0"/>
              <a:t>hardware-managed TLB.</a:t>
            </a:r>
          </a:p>
          <a:p>
            <a:pPr lvl="1"/>
            <a:r>
              <a:rPr lang="en-US" altLang="ko-KR" b="1" dirty="0"/>
              <a:t>Intel x86</a:t>
            </a:r>
          </a:p>
          <a:p>
            <a:r>
              <a:rPr lang="en-US" altLang="ko-KR" dirty="0">
                <a:solidFill>
                  <a:schemeClr val="accent6"/>
                </a:solidFill>
              </a:rPr>
              <a:t>RISC</a:t>
            </a:r>
            <a:r>
              <a:rPr lang="en-US" altLang="ko-KR" dirty="0"/>
              <a:t> has what is known as a </a:t>
            </a:r>
            <a:r>
              <a:rPr lang="en-US" altLang="ko-KR" b="1" u="sng" dirty="0"/>
              <a:t>software-managed TLB.</a:t>
            </a:r>
          </a:p>
          <a:p>
            <a:pPr lvl="1"/>
            <a:r>
              <a:rPr lang="en-US" altLang="ko-KR" dirty="0"/>
              <a:t>On a TLB miss, the hardware raises exception (trap handler).</a:t>
            </a:r>
          </a:p>
          <a:p>
            <a:pPr lvl="2"/>
            <a:r>
              <a:rPr lang="en-US" altLang="ko-KR" b="1" u="sng" dirty="0"/>
              <a:t>Trap handler is code </a:t>
            </a:r>
            <a:r>
              <a:rPr lang="en-US" altLang="ko-KR" dirty="0"/>
              <a:t>within the OS that is written with the express purpose of </a:t>
            </a:r>
            <a:r>
              <a:rPr lang="en-US" altLang="ko-KR" dirty="0">
                <a:solidFill>
                  <a:schemeClr val="accent6"/>
                </a:solidFill>
              </a:rPr>
              <a:t>handling TLB miss.</a:t>
            </a:r>
          </a:p>
          <a:p>
            <a:pPr lvl="1"/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91473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Control Flow algorithm(OS Handled)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75996" y="908720"/>
            <a:ext cx="7992888" cy="412420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1:	 VPN = (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VPN_MASK) &gt;&gt; SHIFT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2:	 (Success, 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TLB_Lookup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(VPN)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3:	 </a:t>
            </a:r>
            <a:r>
              <a:rPr lang="en-US" altLang="ko-KR" sz="1600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(Success == True) </a:t>
            </a:r>
            <a:r>
              <a:rPr lang="en-US" altLang="ko-KR" sz="1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TLB Hit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4:	 </a:t>
            </a:r>
            <a:r>
              <a:rPr lang="en-US" altLang="ko-KR" sz="1600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CanAccess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TlbEntry.ProtectBits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== True)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5:		 Offset = 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OFFSET_MASK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6: 	 	 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TlbEntry.PFN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&lt;&lt; SHIFT) | Offset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7:	 	 Register = 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AccessMemory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8:	 </a:t>
            </a:r>
            <a:r>
              <a:rPr lang="en-US" altLang="ko-KR" sz="1600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9:		 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(PROTECTION_FAULT)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10:	 </a:t>
            </a:r>
            <a:r>
              <a:rPr lang="en-US" altLang="ko-KR" sz="1600" b="1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TLB Miss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11:		 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TLB_MISS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600" b="1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69763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109964</TotalTime>
  <Words>1026</Words>
  <Application>Microsoft Office PowerPoint</Application>
  <PresentationFormat>화면 슬라이드 쇼(4:3)</PresentationFormat>
  <Paragraphs>266</Paragraphs>
  <Slides>12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2" baseType="lpstr">
      <vt:lpstr>Adobe Arabic</vt:lpstr>
      <vt:lpstr>Adobe 고딕 Std B</vt:lpstr>
      <vt:lpstr>Courier</vt:lpstr>
      <vt:lpstr>HY견고딕</vt:lpstr>
      <vt:lpstr>굴림</vt:lpstr>
      <vt:lpstr>맑은 고딕</vt:lpstr>
      <vt:lpstr>Arial</vt:lpstr>
      <vt:lpstr>Courier New</vt:lpstr>
      <vt:lpstr>Wingdings</vt:lpstr>
      <vt:lpstr>양식_공청회_발표자료-총괄-양식</vt:lpstr>
      <vt:lpstr>Operating Systems </vt:lpstr>
      <vt:lpstr>PowerPoint 프레젠테이션</vt:lpstr>
      <vt:lpstr>TLB</vt:lpstr>
      <vt:lpstr>TLB Basic Algorithms</vt:lpstr>
      <vt:lpstr>TLB Basic Algorithms (Cont.)</vt:lpstr>
      <vt:lpstr>Example: Accessing An Array</vt:lpstr>
      <vt:lpstr>Locality</vt:lpstr>
      <vt:lpstr>Who Handles The TLB Miss?</vt:lpstr>
      <vt:lpstr>TLB Control Flow algorithm(OS Handled)</vt:lpstr>
      <vt:lpstr>TLB entry</vt:lpstr>
      <vt:lpstr>Multiple processes for a TBL</vt:lpstr>
      <vt:lpstr>TLB Replacement Policy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4150</cp:revision>
  <cp:lastPrinted>2019-09-09T02:10:38Z</cp:lastPrinted>
  <dcterms:created xsi:type="dcterms:W3CDTF">2011-05-01T06:09:10Z</dcterms:created>
  <dcterms:modified xsi:type="dcterms:W3CDTF">2022-04-13T22:41:10Z</dcterms:modified>
  <cp:category/>
</cp:coreProperties>
</file>