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sldIdLst>
    <p:sldId id="2877" r:id="rId2"/>
    <p:sldId id="2807" r:id="rId3"/>
    <p:sldId id="2808" r:id="rId4"/>
    <p:sldId id="2809" r:id="rId5"/>
    <p:sldId id="2810" r:id="rId6"/>
    <p:sldId id="2811" r:id="rId7"/>
    <p:sldId id="2812" r:id="rId8"/>
    <p:sldId id="2813" r:id="rId9"/>
    <p:sldId id="2814" r:id="rId10"/>
    <p:sldId id="2815" r:id="rId11"/>
    <p:sldId id="2816" r:id="rId12"/>
    <p:sldId id="2817" r:id="rId13"/>
    <p:sldId id="2818" r:id="rId14"/>
    <p:sldId id="2819" r:id="rId15"/>
    <p:sldId id="2888" r:id="rId16"/>
    <p:sldId id="2820" r:id="rId17"/>
    <p:sldId id="2821" r:id="rId18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9" autoAdjust="0"/>
    <p:restoredTop sz="91978" autoAdjust="0"/>
  </p:normalViewPr>
  <p:slideViewPr>
    <p:cSldViewPr>
      <p:cViewPr varScale="1">
        <p:scale>
          <a:sx n="69" d="100"/>
          <a:sy n="69" d="100"/>
        </p:scale>
        <p:origin x="78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4" y="6593998"/>
            <a:ext cx="768052" cy="21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D8453-7B88-4217-BA7B-2CBC395807F6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2022-04-14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Page Table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5" y="880070"/>
            <a:ext cx="8424937" cy="5501258"/>
          </a:xfrm>
        </p:spPr>
        <p:txBody>
          <a:bodyPr/>
          <a:lstStyle/>
          <a:p>
            <a:r>
              <a:rPr lang="en-US" altLang="ko-KR" dirty="0"/>
              <a:t>a </a:t>
            </a:r>
            <a:r>
              <a:rPr lang="en-US" altLang="ko-KR" b="1" dirty="0"/>
              <a:t>data structure</a:t>
            </a:r>
            <a:r>
              <a:rPr lang="en-US" altLang="ko-KR" dirty="0"/>
              <a:t> that is used to map the virtual address to physical address.</a:t>
            </a:r>
          </a:p>
          <a:p>
            <a:pPr lvl="1"/>
            <a:r>
              <a:rPr lang="en-US" altLang="ko-KR" dirty="0"/>
              <a:t>Simplest form: a linear page table, an array</a:t>
            </a:r>
          </a:p>
          <a:p>
            <a:r>
              <a:rPr lang="en-US" altLang="ko-KR" dirty="0"/>
              <a:t>The OS </a:t>
            </a:r>
            <a:r>
              <a:rPr lang="en-US" altLang="ko-KR" b="1" dirty="0"/>
              <a:t>indexes</a:t>
            </a:r>
            <a:r>
              <a:rPr lang="en-US" altLang="ko-KR" dirty="0"/>
              <a:t> the array by VPN, and looks up the page-table entry.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68222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Common Flags Of Page Table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880070"/>
            <a:ext cx="8424936" cy="5501258"/>
          </a:xfrm>
        </p:spPr>
        <p:txBody>
          <a:bodyPr/>
          <a:lstStyle/>
          <a:p>
            <a:r>
              <a:rPr lang="en-US" altLang="ko-KR" sz="1800" b="1" dirty="0"/>
              <a:t>Valid Bit</a:t>
            </a:r>
            <a:r>
              <a:rPr lang="en-US" altLang="ko-KR" sz="1800" dirty="0"/>
              <a:t>: Indicating whether the particular translation is valid.</a:t>
            </a:r>
          </a:p>
          <a:p>
            <a:r>
              <a:rPr lang="en-US" altLang="ko-KR" sz="1800" b="1" dirty="0"/>
              <a:t>Protection Bit</a:t>
            </a:r>
            <a:r>
              <a:rPr lang="en-US" altLang="ko-KR" sz="1800" dirty="0"/>
              <a:t>: Indicating whether the page could be read from, written to, or executed from</a:t>
            </a:r>
          </a:p>
          <a:p>
            <a:r>
              <a:rPr lang="en-US" altLang="ko-KR" sz="1800" b="1" dirty="0"/>
              <a:t>Present Bit</a:t>
            </a:r>
            <a:r>
              <a:rPr lang="en-US" altLang="ko-KR" sz="1800" dirty="0"/>
              <a:t>: Indicating whether this page is in physical memory or on disk(swapped out)</a:t>
            </a:r>
          </a:p>
          <a:p>
            <a:r>
              <a:rPr lang="en-US" altLang="ko-KR" sz="1800" b="1" dirty="0"/>
              <a:t>Dirty Bit</a:t>
            </a:r>
            <a:r>
              <a:rPr lang="en-US" altLang="ko-KR" sz="1800" dirty="0"/>
              <a:t>: Indicating whether the page has been modified since it was brought into memory</a:t>
            </a:r>
          </a:p>
          <a:p>
            <a:r>
              <a:rPr lang="en-US" altLang="ko-KR" sz="1800" b="1" dirty="0"/>
              <a:t>Reference Bit(Accessed Bit): </a:t>
            </a:r>
            <a:r>
              <a:rPr lang="en-US" altLang="ko-KR" sz="1800" dirty="0"/>
              <a:t>Indicating that a page has been accessed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3708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x86 Page Table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10106" y="3284984"/>
            <a:ext cx="4141663" cy="2520280"/>
          </a:xfrm>
        </p:spPr>
        <p:txBody>
          <a:bodyPr/>
          <a:lstStyle/>
          <a:p>
            <a:r>
              <a:rPr lang="en-US" altLang="ko-KR" sz="1600" dirty="0"/>
              <a:t>20bit PFN</a:t>
            </a:r>
          </a:p>
          <a:p>
            <a:r>
              <a:rPr lang="en-US" altLang="ko-KR" sz="1600" dirty="0"/>
              <a:t>P: present</a:t>
            </a:r>
          </a:p>
          <a:p>
            <a:r>
              <a:rPr lang="en-US" altLang="ko-KR" sz="1600" dirty="0"/>
              <a:t>R/W: read/write bit</a:t>
            </a:r>
          </a:p>
          <a:p>
            <a:r>
              <a:rPr lang="en-US" altLang="ko-KR" sz="1600" dirty="0"/>
              <a:t>U/S: supervisor</a:t>
            </a:r>
          </a:p>
          <a:p>
            <a:r>
              <a:rPr lang="en-US" altLang="ko-KR" sz="1600" dirty="0"/>
              <a:t>A: accessed bit</a:t>
            </a:r>
          </a:p>
          <a:p>
            <a:r>
              <a:rPr lang="en-US" altLang="ko-KR" sz="1600" dirty="0"/>
              <a:t>D: dirty bit</a:t>
            </a:r>
          </a:p>
          <a:p>
            <a:r>
              <a:rPr lang="en-US" altLang="ko-KR" sz="1600" dirty="0"/>
              <a:t>PFN: the page frame number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028958" y="1484784"/>
            <a:ext cx="7029456" cy="763136"/>
            <a:chOff x="899592" y="1657752"/>
            <a:chExt cx="7029456" cy="763136"/>
          </a:xfrm>
        </p:grpSpPr>
        <p:graphicFrame>
          <p:nvGraphicFramePr>
            <p:cNvPr id="18" name="내용 개체 틀 11"/>
            <p:cNvGraphicFramePr>
              <a:graphicFrameLocks/>
            </p:cNvGraphicFramePr>
            <p:nvPr/>
          </p:nvGraphicFramePr>
          <p:xfrm>
            <a:off x="899592" y="1657752"/>
            <a:ext cx="7029456" cy="27432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21967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07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08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09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10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11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12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13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14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15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16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17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18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19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20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21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22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23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24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25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26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27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28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29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val="20030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val="20031"/>
                      </a:ext>
                    </a:extLst>
                  </a:gridCol>
                </a:tblGrid>
                <a:tr h="216024"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31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30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29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28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27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26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25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24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23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22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19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18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17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16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15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14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13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12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9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8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7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6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5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4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3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sp>
          <p:nvSpPr>
            <p:cNvPr id="19" name="직사각형 18"/>
            <p:cNvSpPr/>
            <p:nvPr/>
          </p:nvSpPr>
          <p:spPr>
            <a:xfrm>
              <a:off x="899592" y="1916832"/>
              <a:ext cx="4392488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PFN</a:t>
              </a:r>
              <a:endParaRPr lang="ko-KR" altLang="en-US" sz="14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292079" y="1916832"/>
              <a:ext cx="658800" cy="5040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9508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G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1704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PAT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3900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D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6096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A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8292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PCD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70488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PWT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72684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U/S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74880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R/W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77076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912130" y="2464559"/>
            <a:ext cx="3281639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An x86 Page Table Entry(PTE)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4112057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Paging Overhead: Memory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find a location of the desired PTE, the </a:t>
            </a:r>
            <a:r>
              <a:rPr lang="en-US" altLang="ko-KR" b="1" dirty="0"/>
              <a:t>starting location</a:t>
            </a:r>
            <a:r>
              <a:rPr lang="en-US" altLang="ko-KR" dirty="0"/>
              <a:t> of the page table is </a:t>
            </a:r>
            <a:r>
              <a:rPr lang="en-US" altLang="ko-KR" b="1" dirty="0"/>
              <a:t>needed</a:t>
            </a:r>
            <a:r>
              <a:rPr lang="en-US" altLang="ko-KR" dirty="0"/>
              <a:t>.: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cr3</a:t>
            </a:r>
            <a:r>
              <a:rPr lang="en-US" altLang="ko-KR" dirty="0"/>
              <a:t> register</a:t>
            </a:r>
          </a:p>
          <a:p>
            <a:endParaRPr lang="en-US" altLang="ko-KR" dirty="0"/>
          </a:p>
          <a:p>
            <a:r>
              <a:rPr lang="en-US" altLang="ko-KR" dirty="0"/>
              <a:t>For every memory reference, paging requires the OS to perform one </a:t>
            </a:r>
            <a:r>
              <a:rPr lang="en-US" altLang="ko-KR" b="1" dirty="0"/>
              <a:t>extra memory reference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46922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Accessing Memory With Paging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275" y="1420787"/>
            <a:ext cx="7992888" cy="439248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Extract the VPN from the virtual address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VPN = (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VPN_MASK) &gt;&gt; SHIFT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Form the address of the page-table entry (PTE)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PTEAddr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PTBR + (VPN * </a:t>
            </a:r>
            <a:r>
              <a:rPr lang="en-US" altLang="ko-KR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(PTE))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Fetch the PTE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PTE =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AccessMemory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PTEAddr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1362464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Accessing Memory With Paging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7504" y="1401446"/>
            <a:ext cx="8893621" cy="439248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Check if process can access the page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PTE.Valid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False)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RaiseException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(SEGMENTATION_FAULT)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CanAccess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PTE.ProtectBits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False)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RaiseException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(PROTECTION_FAULT)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is OK: form physical address and fetch it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offset =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OFFSET_MASK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(PTE.PFN &lt;&lt; PFN_SHIFT) | offset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Register =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AccessMemory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ko-KR" b="1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39819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Memory Trace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72931" y="1033367"/>
            <a:ext cx="6160037" cy="125894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altLang="ko-K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array[</a:t>
            </a:r>
            <a:r>
              <a:rPr lang="nn-NO" altLang="ko-K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r>
              <a:rPr lang="nn-NO" altLang="ko-K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 = </a:t>
            </a:r>
            <a:r>
              <a:rPr lang="nn-NO" altLang="ko-K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 &lt; </a:t>
            </a:r>
            <a:r>
              <a:rPr lang="nn-NO" altLang="ko-K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i++) </a:t>
            </a:r>
          </a:p>
          <a:p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array[i] = </a:t>
            </a:r>
            <a:r>
              <a:rPr lang="nn-NO" altLang="ko-K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b="1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13004" y="2956922"/>
            <a:ext cx="5399608" cy="79208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prompt&gt; gcc –o array array.c –Wall –o</a:t>
            </a:r>
          </a:p>
          <a:p>
            <a:r>
              <a:rPr lang="nn-NO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prompt&gt;./array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14174" y="4365104"/>
            <a:ext cx="7890274" cy="178257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0x1024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$0x0,(%edi,%eax,4)</a:t>
            </a:r>
            <a:r>
              <a:rPr lang="ko-KR" alt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//[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edi+eax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*4]= 0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0x1028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0x102c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cmpl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$0x03e8,%eax //0000 0011 1110 1000</a:t>
            </a:r>
            <a:r>
              <a:rPr lang="en-US" altLang="ko-KR" b="1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1000</a:t>
            </a:r>
            <a:r>
              <a:rPr lang="en-US" altLang="ko-KR" b="1" baseline="-25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0x1030 </a:t>
            </a:r>
            <a:r>
              <a:rPr lang="en-US" altLang="ko-KR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0x1024 </a:t>
            </a:r>
            <a:endParaRPr lang="nn-NO" altLang="ko-K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95880" y="2564904"/>
            <a:ext cx="7548528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3004" y="4077072"/>
            <a:ext cx="7548528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FEAA0546-3295-D444-95B4-A7A91D282953}"/>
              </a:ext>
            </a:extLst>
          </p:cNvPr>
          <p:cNvSpPr/>
          <p:nvPr/>
        </p:nvSpPr>
        <p:spPr>
          <a:xfrm>
            <a:off x="827584" y="4365104"/>
            <a:ext cx="7200800" cy="576064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EDE979-A756-ED44-9D1D-D5FCDD84E62B}"/>
              </a:ext>
            </a:extLst>
          </p:cNvPr>
          <p:cNvSpPr txBox="1"/>
          <p:nvPr/>
        </p:nvSpPr>
        <p:spPr>
          <a:xfrm>
            <a:off x="7124139" y="4098184"/>
            <a:ext cx="1464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400" dirty="0">
                <a:latin typeface="Helvetica" pitchFamily="2" charset="0"/>
              </a:rPr>
              <a:t>Memory access</a:t>
            </a:r>
            <a:endParaRPr kumimoji="1" lang="ko-KR" altLang="en-US" sz="1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0450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Virtual(And Physical) Memory Trace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18" name="그룹 117"/>
          <p:cNvGrpSpPr/>
          <p:nvPr/>
        </p:nvGrpSpPr>
        <p:grpSpPr>
          <a:xfrm>
            <a:off x="832241" y="997438"/>
            <a:ext cx="6995622" cy="1999514"/>
            <a:chOff x="832241" y="775737"/>
            <a:chExt cx="6995622" cy="1999514"/>
          </a:xfrm>
        </p:grpSpPr>
        <p:grpSp>
          <p:nvGrpSpPr>
            <p:cNvPr id="47" name="그룹 46"/>
            <p:cNvGrpSpPr/>
            <p:nvPr/>
          </p:nvGrpSpPr>
          <p:grpSpPr>
            <a:xfrm>
              <a:off x="2138561" y="1196752"/>
              <a:ext cx="4788520" cy="1440000"/>
              <a:chOff x="2138561" y="1052896"/>
              <a:chExt cx="4788520" cy="1440000"/>
            </a:xfrm>
          </p:grpSpPr>
          <p:grpSp>
            <p:nvGrpSpPr>
              <p:cNvPr id="38" name="그룹 37"/>
              <p:cNvGrpSpPr/>
              <p:nvPr/>
            </p:nvGrpSpPr>
            <p:grpSpPr>
              <a:xfrm>
                <a:off x="2138561" y="1052896"/>
                <a:ext cx="4788520" cy="1440000"/>
                <a:chOff x="2138561" y="1052896"/>
                <a:chExt cx="4788520" cy="1440000"/>
              </a:xfrm>
            </p:grpSpPr>
            <p:cxnSp>
              <p:nvCxnSpPr>
                <p:cNvPr id="22" name="직선 화살표 연결선 21"/>
                <p:cNvCxnSpPr/>
                <p:nvPr/>
              </p:nvCxnSpPr>
              <p:spPr>
                <a:xfrm>
                  <a:off x="2138561" y="2492896"/>
                  <a:ext cx="478852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그룹 36"/>
                <p:cNvGrpSpPr/>
                <p:nvPr/>
              </p:nvGrpSpPr>
              <p:grpSpPr>
                <a:xfrm>
                  <a:off x="6818262" y="1052896"/>
                  <a:ext cx="108819" cy="1440000"/>
                  <a:chOff x="6818262" y="1052896"/>
                  <a:chExt cx="108819" cy="1440000"/>
                </a:xfrm>
              </p:grpSpPr>
              <p:cxnSp>
                <p:nvCxnSpPr>
                  <p:cNvPr id="23" name="직선 화살표 연결선 22"/>
                  <p:cNvCxnSpPr/>
                  <p:nvPr/>
                </p:nvCxnSpPr>
                <p:spPr>
                  <a:xfrm>
                    <a:off x="6818262" y="1052896"/>
                    <a:ext cx="0" cy="144000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직선 연결선 30"/>
                  <p:cNvCxnSpPr/>
                  <p:nvPr/>
                </p:nvCxnSpPr>
                <p:spPr>
                  <a:xfrm>
                    <a:off x="6819081" y="1414232"/>
                    <a:ext cx="108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직선 연결선 32"/>
                  <p:cNvCxnSpPr/>
                  <p:nvPr/>
                </p:nvCxnSpPr>
                <p:spPr>
                  <a:xfrm>
                    <a:off x="6819081" y="1774232"/>
                    <a:ext cx="108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직선 연결선 34"/>
                  <p:cNvCxnSpPr/>
                  <p:nvPr/>
                </p:nvCxnSpPr>
                <p:spPr>
                  <a:xfrm>
                    <a:off x="6819081" y="2134232"/>
                    <a:ext cx="108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6" name="직선 연결선 45"/>
              <p:cNvCxnSpPr/>
              <p:nvPr/>
            </p:nvCxnSpPr>
            <p:spPr>
              <a:xfrm>
                <a:off x="6819081" y="1057428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직사각형 66"/>
            <p:cNvSpPr/>
            <p:nvPr/>
          </p:nvSpPr>
          <p:spPr>
            <a:xfrm>
              <a:off x="2138562" y="2536264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2555776" y="2536264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2735808" y="2536570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2915816" y="2536570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3095848" y="2536264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3491880" y="2536570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3671912" y="253687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3851920" y="253687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4031952" y="2536570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4381897" y="2536570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4561929" y="253687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4741937" y="253687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4921969" y="2536570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6192168" y="2537182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372200" y="2537488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552208" y="2537488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5292080" y="253687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6" name="직사각형 95"/>
            <p:cNvSpPr/>
            <p:nvPr/>
          </p:nvSpPr>
          <p:spPr>
            <a:xfrm>
              <a:off x="5472112" y="2537182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5652120" y="2537182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5832152" y="253687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9" name="직사각형 98"/>
            <p:cNvSpPr/>
            <p:nvPr/>
          </p:nvSpPr>
          <p:spPr>
            <a:xfrm>
              <a:off x="2321768" y="150053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3275856" y="150053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1" name="직사각형 100"/>
            <p:cNvSpPr/>
            <p:nvPr/>
          </p:nvSpPr>
          <p:spPr>
            <a:xfrm>
              <a:off x="4153520" y="1503552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5054109" y="1500536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6012160" y="1503552"/>
              <a:ext cx="108000" cy="115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268109" y="775737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Page Table[39]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06" name="직선 화살표 연결선 105"/>
            <p:cNvCxnSpPr>
              <a:stCxn id="104" idx="2"/>
            </p:cNvCxnSpPr>
            <p:nvPr/>
          </p:nvCxnSpPr>
          <p:spPr>
            <a:xfrm>
              <a:off x="1844173" y="1052736"/>
              <a:ext cx="402389" cy="4508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832241" y="1809673"/>
              <a:ext cx="11521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Page Table[1]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09" name="직선 화살표 연결선 108"/>
            <p:cNvCxnSpPr>
              <a:stCxn id="108" idx="2"/>
            </p:cNvCxnSpPr>
            <p:nvPr/>
          </p:nvCxnSpPr>
          <p:spPr>
            <a:xfrm>
              <a:off x="1408305" y="2086672"/>
              <a:ext cx="684065" cy="4508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6932761" y="249825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1024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932761" y="2139588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1074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932761" y="177825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1124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932761" y="142260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1174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932761" y="106278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1224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52320" y="1305979"/>
              <a:ext cx="375543" cy="1224217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Page Table(PA)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34" name="직사각형 133"/>
          <p:cNvSpPr/>
          <p:nvPr/>
        </p:nvSpPr>
        <p:spPr>
          <a:xfrm>
            <a:off x="2321768" y="5527388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68" name="그룹 167"/>
          <p:cNvGrpSpPr/>
          <p:nvPr/>
        </p:nvGrpSpPr>
        <p:grpSpPr>
          <a:xfrm>
            <a:off x="1180598" y="4726440"/>
            <a:ext cx="6647265" cy="1250758"/>
            <a:chOff x="1180598" y="4946444"/>
            <a:chExt cx="6647265" cy="1250758"/>
          </a:xfrm>
        </p:grpSpPr>
        <p:sp>
          <p:nvSpPr>
            <p:cNvPr id="135" name="TextBox 134"/>
            <p:cNvSpPr txBox="1"/>
            <p:nvPr/>
          </p:nvSpPr>
          <p:spPr>
            <a:xfrm>
              <a:off x="7452320" y="5084667"/>
              <a:ext cx="375543" cy="720276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Code(PA)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960274" y="566644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4096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960274" y="5307780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4146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960274" y="494644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4196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556141" y="568034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1024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556141" y="5321680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1074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556141" y="4960344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1124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180598" y="5070766"/>
              <a:ext cx="375543" cy="720276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Code(VA)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60" name="그룹 159"/>
            <p:cNvGrpSpPr/>
            <p:nvPr/>
          </p:nvGrpSpPr>
          <p:grpSpPr>
            <a:xfrm>
              <a:off x="2138561" y="5085024"/>
              <a:ext cx="4788520" cy="796119"/>
              <a:chOff x="2138561" y="5085024"/>
              <a:chExt cx="4788520" cy="796119"/>
            </a:xfrm>
          </p:grpSpPr>
          <p:cxnSp>
            <p:nvCxnSpPr>
              <p:cNvPr id="63" name="직선 화살표 연결선 62"/>
              <p:cNvCxnSpPr/>
              <p:nvPr/>
            </p:nvCxnSpPr>
            <p:spPr>
              <a:xfrm>
                <a:off x="2138561" y="5804944"/>
                <a:ext cx="4788520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화살표 연결선 63"/>
              <p:cNvCxnSpPr/>
              <p:nvPr/>
            </p:nvCxnSpPr>
            <p:spPr>
              <a:xfrm>
                <a:off x="6819081" y="5085024"/>
                <a:ext cx="0" cy="79611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64"/>
              <p:cNvCxnSpPr/>
              <p:nvPr/>
            </p:nvCxnSpPr>
            <p:spPr>
              <a:xfrm>
                <a:off x="6819081" y="5086280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연결선 65"/>
              <p:cNvCxnSpPr/>
              <p:nvPr/>
            </p:nvCxnSpPr>
            <p:spPr>
              <a:xfrm>
                <a:off x="6819081" y="5446280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화살표 연결선 59"/>
              <p:cNvCxnSpPr/>
              <p:nvPr/>
            </p:nvCxnSpPr>
            <p:spPr>
              <a:xfrm flipH="1">
                <a:off x="2245742" y="5085024"/>
                <a:ext cx="818" cy="796119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직선 연결선 60"/>
              <p:cNvCxnSpPr/>
              <p:nvPr/>
            </p:nvCxnSpPr>
            <p:spPr>
              <a:xfrm>
                <a:off x="2138561" y="5088677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직선 연결선 61"/>
              <p:cNvCxnSpPr/>
              <p:nvPr/>
            </p:nvCxnSpPr>
            <p:spPr>
              <a:xfrm>
                <a:off x="2138561" y="5446280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직선 연결선 148"/>
              <p:cNvCxnSpPr/>
              <p:nvPr/>
            </p:nvCxnSpPr>
            <p:spPr>
              <a:xfrm>
                <a:off x="3160962" y="5804944"/>
                <a:ext cx="0" cy="7619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직선 연결선 151"/>
              <p:cNvCxnSpPr/>
              <p:nvPr/>
            </p:nvCxnSpPr>
            <p:spPr>
              <a:xfrm>
                <a:off x="4075362" y="5804944"/>
                <a:ext cx="0" cy="7619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직선 연결선 153"/>
              <p:cNvCxnSpPr/>
              <p:nvPr/>
            </p:nvCxnSpPr>
            <p:spPr>
              <a:xfrm>
                <a:off x="4989762" y="5804944"/>
                <a:ext cx="0" cy="7619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직선 연결선 155"/>
              <p:cNvCxnSpPr/>
              <p:nvPr/>
            </p:nvCxnSpPr>
            <p:spPr>
              <a:xfrm>
                <a:off x="5904162" y="5804944"/>
                <a:ext cx="0" cy="7619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1" name="TextBox 160"/>
            <p:cNvSpPr txBox="1"/>
            <p:nvPr/>
          </p:nvSpPr>
          <p:spPr>
            <a:xfrm>
              <a:off x="2102546" y="5897664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969816" y="5897664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10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3895342" y="5897664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20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795949" y="5897663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30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724142" y="5920203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638242" y="590413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50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2669157" y="5486704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2849736" y="5446440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3023816" y="5402788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3221856" y="5527996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3569245" y="5487312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749824" y="5447048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3923904" y="5403396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9707" y="5527996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4477096" y="5487312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4657675" y="5447048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831755" y="5403396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5054109" y="5522467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5401498" y="5481783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5582077" y="5441519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756157" y="5397867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976182" y="5517892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6323571" y="5477208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6504150" y="5436944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678230" y="5393292"/>
            <a:ext cx="108000" cy="11510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400" dirty="0" err="1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8" name="그룹 197"/>
          <p:cNvGrpSpPr/>
          <p:nvPr/>
        </p:nvGrpSpPr>
        <p:grpSpPr>
          <a:xfrm>
            <a:off x="1180597" y="3284984"/>
            <a:ext cx="6647265" cy="998295"/>
            <a:chOff x="1180597" y="3284984"/>
            <a:chExt cx="6647265" cy="998295"/>
          </a:xfrm>
        </p:grpSpPr>
        <p:grpSp>
          <p:nvGrpSpPr>
            <p:cNvPr id="57" name="그룹 56"/>
            <p:cNvGrpSpPr/>
            <p:nvPr/>
          </p:nvGrpSpPr>
          <p:grpSpPr>
            <a:xfrm>
              <a:off x="2138561" y="3424860"/>
              <a:ext cx="4788520" cy="719920"/>
              <a:chOff x="2138561" y="3501008"/>
              <a:chExt cx="4788520" cy="719920"/>
            </a:xfrm>
          </p:grpSpPr>
          <p:grpSp>
            <p:nvGrpSpPr>
              <p:cNvPr id="53" name="그룹 52"/>
              <p:cNvGrpSpPr/>
              <p:nvPr/>
            </p:nvGrpSpPr>
            <p:grpSpPr>
              <a:xfrm>
                <a:off x="2138561" y="3501008"/>
                <a:ext cx="4788520" cy="719920"/>
                <a:chOff x="2138561" y="3501008"/>
                <a:chExt cx="4788520" cy="719920"/>
              </a:xfrm>
            </p:grpSpPr>
            <p:cxnSp>
              <p:nvCxnSpPr>
                <p:cNvPr id="40" name="직선 화살표 연결선 39"/>
                <p:cNvCxnSpPr/>
                <p:nvPr/>
              </p:nvCxnSpPr>
              <p:spPr>
                <a:xfrm>
                  <a:off x="2138561" y="4220928"/>
                  <a:ext cx="478852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직선 화살표 연결선 41"/>
                <p:cNvCxnSpPr/>
                <p:nvPr/>
              </p:nvCxnSpPr>
              <p:spPr>
                <a:xfrm flipH="1">
                  <a:off x="6818263" y="3501008"/>
                  <a:ext cx="818" cy="71992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직선 연결선 43"/>
                <p:cNvCxnSpPr/>
                <p:nvPr/>
              </p:nvCxnSpPr>
              <p:spPr>
                <a:xfrm>
                  <a:off x="6819081" y="3502264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직선 연결선 44"/>
                <p:cNvCxnSpPr/>
                <p:nvPr/>
              </p:nvCxnSpPr>
              <p:spPr>
                <a:xfrm>
                  <a:off x="6819081" y="3862264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직선 화살표 연결선 53"/>
              <p:cNvCxnSpPr/>
              <p:nvPr/>
            </p:nvCxnSpPr>
            <p:spPr>
              <a:xfrm flipH="1">
                <a:off x="2245742" y="3501008"/>
                <a:ext cx="818" cy="71992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연결선 54"/>
              <p:cNvCxnSpPr/>
              <p:nvPr/>
            </p:nvCxnSpPr>
            <p:spPr>
              <a:xfrm>
                <a:off x="2138561" y="3504661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/>
              <p:cNvCxnSpPr/>
              <p:nvPr/>
            </p:nvCxnSpPr>
            <p:spPr>
              <a:xfrm>
                <a:off x="2138561" y="3862264"/>
                <a:ext cx="108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extBox 119"/>
            <p:cNvSpPr txBox="1"/>
            <p:nvPr/>
          </p:nvSpPr>
          <p:spPr>
            <a:xfrm>
              <a:off x="7452319" y="3424860"/>
              <a:ext cx="375543" cy="720276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Array(PA)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960274" y="4006280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7232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960274" y="3647616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7282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960274" y="3286280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7132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180597" y="3404135"/>
              <a:ext cx="375543" cy="720276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Array(VA)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455880" y="4004984"/>
              <a:ext cx="633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40000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455880" y="3646320"/>
              <a:ext cx="633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40050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55880" y="3284984"/>
              <a:ext cx="6336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latin typeface="맑은 고딕" pitchFamily="50" charset="-127"/>
                  <a:ea typeface="맑은 고딕" pitchFamily="50" charset="-127"/>
                </a:rPr>
                <a:t>40100</a:t>
              </a:r>
              <a:endParaRPr lang="ko-KR" altLang="en-US" sz="1200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8" name="직사각형 127"/>
            <p:cNvSpPr/>
            <p:nvPr/>
          </p:nvSpPr>
          <p:spPr>
            <a:xfrm>
              <a:off x="2528168" y="4085931"/>
              <a:ext cx="108000" cy="11510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9" name="직사각형 128"/>
            <p:cNvSpPr/>
            <p:nvPr/>
          </p:nvSpPr>
          <p:spPr>
            <a:xfrm>
              <a:off x="3275856" y="4045628"/>
              <a:ext cx="108000" cy="11510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1" name="직사각형 130"/>
            <p:cNvSpPr/>
            <p:nvPr/>
          </p:nvSpPr>
          <p:spPr>
            <a:xfrm>
              <a:off x="4224616" y="4012647"/>
              <a:ext cx="108000" cy="11510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2" name="직사각형 131"/>
            <p:cNvSpPr/>
            <p:nvPr/>
          </p:nvSpPr>
          <p:spPr>
            <a:xfrm>
              <a:off x="5054109" y="3964283"/>
              <a:ext cx="108000" cy="11510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33" name="직사각형 132"/>
            <p:cNvSpPr/>
            <p:nvPr/>
          </p:nvSpPr>
          <p:spPr>
            <a:xfrm>
              <a:off x="6012076" y="3889880"/>
              <a:ext cx="108000" cy="11510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2450952" y="3392841"/>
              <a:ext cx="229397" cy="401003"/>
            </a:xfrm>
            <a:prstGeom prst="rect">
              <a:avLst/>
            </a:prstGeom>
            <a:noFill/>
          </p:spPr>
          <p:txBody>
            <a:bodyPr vert="vert270" wrap="square" rtlCol="0" anchor="ctr" anchorCtr="0">
              <a:noAutofit/>
            </a:bodyPr>
            <a:lstStyle/>
            <a:p>
              <a:r>
                <a:rPr lang="en-US" altLang="ko-KR" sz="1100" dirty="0" err="1"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mov</a:t>
              </a:r>
              <a:endParaRPr lang="ko-KR" altLang="en-US" sz="1100" dirty="0"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94" name="TextBox 193"/>
          <p:cNvSpPr txBox="1"/>
          <p:nvPr/>
        </p:nvSpPr>
        <p:spPr>
          <a:xfrm>
            <a:off x="2261069" y="4793172"/>
            <a:ext cx="229397" cy="401003"/>
          </a:xfrm>
          <a:prstGeom prst="rect">
            <a:avLst/>
          </a:prstGeom>
          <a:noFill/>
        </p:spPr>
        <p:txBody>
          <a:bodyPr vert="vert270" wrap="square" rtlCol="0" anchor="ctr" anchorCtr="0">
            <a:noAutofit/>
          </a:bodyPr>
          <a:lstStyle/>
          <a:p>
            <a:r>
              <a:rPr lang="en-US" altLang="ko-KR" sz="11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mov</a:t>
            </a:r>
            <a:endParaRPr lang="ko-KR" altLang="en-US" sz="1100" dirty="0"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620339" y="4793172"/>
            <a:ext cx="229397" cy="401003"/>
          </a:xfrm>
          <a:prstGeom prst="rect">
            <a:avLst/>
          </a:prstGeom>
          <a:noFill/>
        </p:spPr>
        <p:txBody>
          <a:bodyPr vert="vert270" wrap="square" rtlCol="0" anchor="ctr" anchorCtr="0">
            <a:noAutofit/>
          </a:bodyPr>
          <a:lstStyle/>
          <a:p>
            <a:r>
              <a:rPr lang="en-US" altLang="ko-KR" sz="11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</a:t>
            </a:r>
            <a:endParaRPr lang="ko-KR" altLang="en-US" sz="1100" dirty="0"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01117" y="4793171"/>
            <a:ext cx="229397" cy="401003"/>
          </a:xfrm>
          <a:prstGeom prst="rect">
            <a:avLst/>
          </a:prstGeom>
          <a:noFill/>
        </p:spPr>
        <p:txBody>
          <a:bodyPr vert="vert270" wrap="square" rtlCol="0" anchor="ctr" anchorCtr="0">
            <a:noAutofit/>
          </a:bodyPr>
          <a:lstStyle/>
          <a:p>
            <a:r>
              <a:rPr lang="en-US" altLang="ko-KR" sz="11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cmp</a:t>
            </a:r>
            <a:endParaRPr lang="ko-KR" altLang="en-US" sz="1100" dirty="0"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2993265" y="4793172"/>
            <a:ext cx="229397" cy="401003"/>
          </a:xfrm>
          <a:prstGeom prst="rect">
            <a:avLst/>
          </a:prstGeom>
          <a:noFill/>
        </p:spPr>
        <p:txBody>
          <a:bodyPr vert="vert270" wrap="square" rtlCol="0" anchor="ctr" anchorCtr="0">
            <a:noAutofit/>
          </a:bodyPr>
          <a:lstStyle/>
          <a:p>
            <a:r>
              <a:rPr lang="en-US" altLang="ko-KR" sz="11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jne</a:t>
            </a:r>
            <a:endParaRPr lang="ko-KR" altLang="en-US" sz="1100" dirty="0"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733263" y="5998651"/>
            <a:ext cx="1595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Memory Access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279FA9-15EF-9745-A802-FEE08F8489A9}"/>
              </a:ext>
            </a:extLst>
          </p:cNvPr>
          <p:cNvSpPr txBox="1"/>
          <p:nvPr/>
        </p:nvSpPr>
        <p:spPr>
          <a:xfrm>
            <a:off x="2517698" y="982097"/>
            <a:ext cx="3206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(PTE for data: 40000 / 1024)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7712D62-20C2-184A-A3B8-7FF50C237254}"/>
              </a:ext>
            </a:extLst>
          </p:cNvPr>
          <p:cNvSpPr txBox="1"/>
          <p:nvPr/>
        </p:nvSpPr>
        <p:spPr>
          <a:xfrm>
            <a:off x="1897399" y="2003951"/>
            <a:ext cx="370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(PTE for code: 1024 / 1024)</a:t>
            </a:r>
            <a:endParaRPr kumimoji="1" lang="ko-KR" altLang="en-US" sz="1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729385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18. Paging: Introduction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90051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Concept of Paging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ko-KR" dirty="0"/>
              <a:t>Problem with segmentation: External Fragmentation !!!</a:t>
            </a:r>
          </a:p>
          <a:p>
            <a:pPr marL="0" indent="0" algn="ctr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Paging </a:t>
            </a:r>
            <a:r>
              <a:rPr lang="en-US" altLang="ko-KR" b="1" dirty="0"/>
              <a:t>splits up</a:t>
            </a:r>
            <a:r>
              <a:rPr lang="en-US" altLang="ko-KR" dirty="0"/>
              <a:t> the process address space into </a:t>
            </a:r>
            <a:r>
              <a:rPr lang="en-US" altLang="ko-KR" b="1" dirty="0"/>
              <a:t>fixed-sized</a:t>
            </a:r>
            <a:r>
              <a:rPr lang="en-US" altLang="ko-KR" dirty="0"/>
              <a:t> unit called a </a:t>
            </a:r>
            <a:r>
              <a:rPr lang="en-US" altLang="ko-KR" b="1" dirty="0"/>
              <a:t>page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Segmentation: variable size of logical segments(code, stack, heap, etc.)</a:t>
            </a:r>
          </a:p>
          <a:p>
            <a:r>
              <a:rPr lang="en-US" altLang="ko-KR" b="1" dirty="0"/>
              <a:t>Physical memory</a:t>
            </a:r>
            <a:r>
              <a:rPr lang="en-US" altLang="ko-KR" dirty="0"/>
              <a:t> is </a:t>
            </a:r>
            <a:r>
              <a:rPr lang="en-US" altLang="ko-KR" b="1" dirty="0"/>
              <a:t>split</a:t>
            </a:r>
            <a:r>
              <a:rPr lang="en-US" altLang="ko-KR" dirty="0"/>
              <a:t> into a number of pages called a </a:t>
            </a:r>
            <a:r>
              <a:rPr lang="en-US" altLang="ko-KR" b="1" dirty="0"/>
              <a:t>page frame</a:t>
            </a:r>
            <a:r>
              <a:rPr lang="en-US" altLang="ko-KR" dirty="0"/>
              <a:t>.</a:t>
            </a:r>
          </a:p>
          <a:p>
            <a:r>
              <a:rPr lang="en-US" altLang="ko-KR" b="1" dirty="0"/>
              <a:t>Page table</a:t>
            </a:r>
            <a:r>
              <a:rPr lang="en-US" altLang="ko-KR" dirty="0"/>
              <a:t> per process is needed </a:t>
            </a:r>
            <a:r>
              <a:rPr lang="en-US" altLang="ko-KR" b="1" dirty="0"/>
              <a:t>to translate</a:t>
            </a:r>
            <a:r>
              <a:rPr lang="en-US" altLang="ko-KR" dirty="0"/>
              <a:t> the virtual address to physical address.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DB0665-F659-3145-B5E6-6C8BA5A2CE8D}"/>
              </a:ext>
            </a:extLst>
          </p:cNvPr>
          <p:cNvSpPr/>
          <p:nvPr/>
        </p:nvSpPr>
        <p:spPr>
          <a:xfrm>
            <a:off x="827584" y="1700808"/>
            <a:ext cx="7560840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9B8045-F9FA-9646-978D-8CEC0929ADA2}"/>
              </a:ext>
            </a:extLst>
          </p:cNvPr>
          <p:cNvSpPr/>
          <p:nvPr/>
        </p:nvSpPr>
        <p:spPr>
          <a:xfrm>
            <a:off x="827584" y="1700808"/>
            <a:ext cx="1359768" cy="576064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5CFE21-6110-BD48-992B-60E35F0966CE}"/>
              </a:ext>
            </a:extLst>
          </p:cNvPr>
          <p:cNvSpPr/>
          <p:nvPr/>
        </p:nvSpPr>
        <p:spPr>
          <a:xfrm>
            <a:off x="2353829" y="1700808"/>
            <a:ext cx="850019" cy="576064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3A1D53-A9AD-BF41-8166-FDC1D591B77D}"/>
              </a:ext>
            </a:extLst>
          </p:cNvPr>
          <p:cNvSpPr/>
          <p:nvPr/>
        </p:nvSpPr>
        <p:spPr>
          <a:xfrm>
            <a:off x="3275856" y="1700808"/>
            <a:ext cx="850019" cy="576064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399A0A-5F02-3045-BDC1-0AE36515F33F}"/>
              </a:ext>
            </a:extLst>
          </p:cNvPr>
          <p:cNvSpPr/>
          <p:nvPr/>
        </p:nvSpPr>
        <p:spPr>
          <a:xfrm>
            <a:off x="4224426" y="1700808"/>
            <a:ext cx="850019" cy="576064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F4103C-9061-2F48-A619-046E3F4E9B21}"/>
              </a:ext>
            </a:extLst>
          </p:cNvPr>
          <p:cNvSpPr/>
          <p:nvPr/>
        </p:nvSpPr>
        <p:spPr>
          <a:xfrm>
            <a:off x="5364088" y="1700808"/>
            <a:ext cx="2283406" cy="576064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E9D01CB-36A5-C74C-9B1C-2A748F873C98}"/>
              </a:ext>
            </a:extLst>
          </p:cNvPr>
          <p:cNvSpPr/>
          <p:nvPr/>
        </p:nvSpPr>
        <p:spPr>
          <a:xfrm>
            <a:off x="3131840" y="1556792"/>
            <a:ext cx="216024" cy="86409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B54032-2CC6-B94B-A679-3C6F39D6510B}"/>
              </a:ext>
            </a:extLst>
          </p:cNvPr>
          <p:cNvSpPr/>
          <p:nvPr/>
        </p:nvSpPr>
        <p:spPr>
          <a:xfrm>
            <a:off x="4067944" y="1556792"/>
            <a:ext cx="216024" cy="86409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KR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4FB62B-040F-2649-BADF-71EBC7060387}"/>
              </a:ext>
            </a:extLst>
          </p:cNvPr>
          <p:cNvSpPr txBox="1"/>
          <p:nvPr/>
        </p:nvSpPr>
        <p:spPr>
          <a:xfrm>
            <a:off x="358533" y="1362254"/>
            <a:ext cx="1015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memory</a:t>
            </a:r>
            <a:endParaRPr lang="en-KR" sz="1600" dirty="0"/>
          </a:p>
        </p:txBody>
      </p:sp>
    </p:spTree>
    <p:extLst>
      <p:ext uri="{BB962C8B-B14F-4D97-AF65-F5344CB8AC3E}">
        <p14:creationId xmlns:p14="http://schemas.microsoft.com/office/powerpoint/2010/main" val="313707171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Advantages Of Paging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65000"/>
              <a:buFont typeface="Wingdings" pitchFamily="2" charset="2"/>
              <a:buChar char=""/>
            </a:pPr>
            <a:r>
              <a:rPr lang="en-US" altLang="ko-KR" sz="2000" b="1" dirty="0"/>
              <a:t>No External Fragmentation</a:t>
            </a:r>
          </a:p>
          <a:p>
            <a:pPr marL="342900" lvl="1" indent="-342900">
              <a:buSzPct val="65000"/>
              <a:buFont typeface="Wingdings" pitchFamily="2" charset="2"/>
              <a:buChar char=""/>
            </a:pPr>
            <a:r>
              <a:rPr lang="en-US" altLang="ko-KR" sz="2000" b="1" dirty="0"/>
              <a:t>Flexibility: </a:t>
            </a:r>
            <a:r>
              <a:rPr lang="en-US" altLang="ko-KR" sz="2000" dirty="0"/>
              <a:t>Supporting the abstraction of address space effectively</a:t>
            </a:r>
            <a:endParaRPr lang="ko-KR" altLang="en-US" sz="2000" dirty="0"/>
          </a:p>
          <a:p>
            <a:pPr lvl="1"/>
            <a:r>
              <a:rPr lang="en-US" altLang="ko-KR" dirty="0"/>
              <a:t>Don’t need assumption how heap and stack grow and are used.</a:t>
            </a:r>
          </a:p>
          <a:p>
            <a:endParaRPr lang="en-US" altLang="ko-KR" dirty="0"/>
          </a:p>
          <a:p>
            <a:r>
              <a:rPr lang="en-US" altLang="ko-KR" b="1" dirty="0"/>
              <a:t>Simplicity</a:t>
            </a:r>
            <a:r>
              <a:rPr lang="en-US" altLang="ko-KR" dirty="0"/>
              <a:t>: ease of free-space management</a:t>
            </a:r>
          </a:p>
          <a:p>
            <a:pPr lvl="1"/>
            <a:r>
              <a:rPr lang="en-US" altLang="ko-KR" dirty="0"/>
              <a:t>The page in address space and the page frame are the same size.</a:t>
            </a:r>
          </a:p>
          <a:p>
            <a:pPr lvl="1"/>
            <a:r>
              <a:rPr lang="en-US" altLang="ko-KR" dirty="0"/>
              <a:t>Easy to allocate and keep a free list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26133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 Simple Paging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128-byte physical memory with 16 bytes page frames</a:t>
            </a:r>
            <a:endParaRPr lang="ko-KR" altLang="en-US" dirty="0"/>
          </a:p>
          <a:p>
            <a:r>
              <a:rPr lang="en-US" altLang="ko-KR" dirty="0"/>
              <a:t>64-byte address space with 16 bytes pages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755576" y="2924944"/>
            <a:ext cx="4021772" cy="2332746"/>
            <a:chOff x="2017433" y="3207007"/>
            <a:chExt cx="4068610" cy="2332746"/>
          </a:xfrm>
        </p:grpSpPr>
        <p:sp>
          <p:nvSpPr>
            <p:cNvPr id="6" name="직사각형 5"/>
            <p:cNvSpPr/>
            <p:nvPr/>
          </p:nvSpPr>
          <p:spPr>
            <a:xfrm>
              <a:off x="2726259" y="3367162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726259" y="3799210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726259" y="4227458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726259" y="4659506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6219" y="3207007"/>
              <a:ext cx="36004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94211" y="3600480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94211" y="4067303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94211" y="4499351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48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94211" y="4931399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71043" y="3357219"/>
              <a:ext cx="1715000" cy="4977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0 of                            the address space)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04373" y="3855079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1)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3697" y="4283326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2)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04373" y="4715374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3)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17433" y="5219444"/>
              <a:ext cx="3719806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A process address space: 64-byte</a:t>
              </a:r>
              <a:endPara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4432559" y="1844824"/>
            <a:ext cx="4531929" cy="4536504"/>
            <a:chOff x="2024895" y="1733326"/>
            <a:chExt cx="4896544" cy="4536504"/>
          </a:xfrm>
        </p:grpSpPr>
        <p:sp>
          <p:nvSpPr>
            <p:cNvPr id="49" name="TextBox 48"/>
            <p:cNvSpPr txBox="1"/>
            <p:nvPr/>
          </p:nvSpPr>
          <p:spPr>
            <a:xfrm>
              <a:off x="2746987" y="1733326"/>
              <a:ext cx="6024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3522" y="2217637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411957" y="1887700"/>
              <a:ext cx="1456785" cy="4988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reserved for OS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411957" y="2890633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3411957" y="2386577"/>
              <a:ext cx="1456785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411957" y="3389510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3411957" y="3888387"/>
              <a:ext cx="1456785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3411957" y="4392443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24895" y="5962053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64-Byte Address Space Placed In 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3411956" y="4891320"/>
              <a:ext cx="1455993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411957" y="5395376"/>
              <a:ext cx="1456784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13522" y="2720113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13523" y="3251010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48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13521" y="3749887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713525" y="4253943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3525" y="4752820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96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13522" y="5260138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112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13521" y="5724544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128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03546" y="1838483"/>
              <a:ext cx="1685014" cy="51765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0 of                           physical memory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60116" y="2478450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1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60116" y="2979915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60116" y="3478792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3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60116" y="3980259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960116" y="4481726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5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960116" y="4983193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60116" y="5487249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7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6807910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602" y="836712"/>
            <a:ext cx="8786812" cy="5501258"/>
          </a:xfrm>
        </p:spPr>
        <p:txBody>
          <a:bodyPr/>
          <a:lstStyle/>
          <a:p>
            <a:r>
              <a:rPr lang="en-US" altLang="ko-KR" dirty="0"/>
              <a:t>Two components in the virtual address</a:t>
            </a:r>
          </a:p>
          <a:p>
            <a:pPr lvl="1"/>
            <a:r>
              <a:rPr lang="en-US" altLang="ko-KR" dirty="0"/>
              <a:t>VPN: virtual page number</a:t>
            </a:r>
          </a:p>
          <a:p>
            <a:pPr lvl="1"/>
            <a:r>
              <a:rPr lang="en-US" altLang="ko-KR" dirty="0"/>
              <a:t>Offset: offset within the page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Example: virtual address 21 in 64-byte address space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843808" y="2437398"/>
            <a:ext cx="3024336" cy="1063610"/>
            <a:chOff x="2915816" y="3429000"/>
            <a:chExt cx="3024336" cy="1063610"/>
          </a:xfrm>
        </p:grpSpPr>
        <p:sp>
          <p:nvSpPr>
            <p:cNvPr id="13" name="직사각형 12"/>
            <p:cNvSpPr/>
            <p:nvPr/>
          </p:nvSpPr>
          <p:spPr>
            <a:xfrm>
              <a:off x="2915816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Va5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419872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Va4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923928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Va3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27984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Va2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932040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436096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27" name="그룹 26"/>
            <p:cNvGrpSpPr/>
            <p:nvPr/>
          </p:nvGrpSpPr>
          <p:grpSpPr>
            <a:xfrm>
              <a:off x="2915816" y="3754529"/>
              <a:ext cx="936104" cy="162022"/>
              <a:chOff x="1763688" y="3699031"/>
              <a:chExt cx="1008112" cy="162022"/>
            </a:xfrm>
          </p:grpSpPr>
          <p:sp>
            <p:nvSpPr>
              <p:cNvPr id="19" name="왼쪽 대괄호 18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2" name="직선 연결선 21"/>
              <p:cNvCxnSpPr>
                <a:stCxn id="19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그룹 27"/>
            <p:cNvGrpSpPr/>
            <p:nvPr/>
          </p:nvGrpSpPr>
          <p:grpSpPr>
            <a:xfrm>
              <a:off x="3995936" y="3754529"/>
              <a:ext cx="1944216" cy="162023"/>
              <a:chOff x="2771800" y="3700791"/>
              <a:chExt cx="2016224" cy="160263"/>
            </a:xfrm>
          </p:grpSpPr>
          <p:sp>
            <p:nvSpPr>
              <p:cNvPr id="20" name="왼쪽 대괄호 19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직선 연결선 24"/>
              <p:cNvCxnSpPr>
                <a:stCxn id="20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3059832" y="3429000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VPN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44988" y="3429000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88" name="직사각형 87"/>
          <p:cNvSpPr/>
          <p:nvPr/>
        </p:nvSpPr>
        <p:spPr>
          <a:xfrm>
            <a:off x="2915816" y="4978665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endParaRPr lang="ko-KR" altLang="en-US" sz="1400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3419872" y="4978665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1</a:t>
            </a:r>
            <a:endParaRPr lang="ko-KR" altLang="en-US" sz="1400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923928" y="4978665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endParaRPr lang="ko-KR" altLang="en-US" sz="1400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427984" y="4978665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1</a:t>
            </a:r>
            <a:endParaRPr lang="ko-KR" altLang="en-US" sz="1400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4932040" y="4978665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0</a:t>
            </a:r>
            <a:endParaRPr lang="ko-KR" altLang="en-US" sz="1400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5436096" y="4978665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1</a:t>
            </a:r>
            <a:endParaRPr lang="ko-KR" altLang="en-US" sz="1400" dirty="0" err="1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anose="02070309020205020404" pitchFamily="49" charset="0"/>
            </a:endParaRPr>
          </a:p>
        </p:txBody>
      </p:sp>
      <p:grpSp>
        <p:nvGrpSpPr>
          <p:cNvPr id="94" name="그룹 93"/>
          <p:cNvGrpSpPr/>
          <p:nvPr/>
        </p:nvGrpSpPr>
        <p:grpSpPr>
          <a:xfrm>
            <a:off x="2915816" y="4744640"/>
            <a:ext cx="936104" cy="162022"/>
            <a:chOff x="1763688" y="3699031"/>
            <a:chExt cx="1008112" cy="162022"/>
          </a:xfrm>
        </p:grpSpPr>
        <p:sp>
          <p:nvSpPr>
            <p:cNvPr id="95" name="왼쪽 대괄호 94"/>
            <p:cNvSpPr/>
            <p:nvPr/>
          </p:nvSpPr>
          <p:spPr>
            <a:xfrm rot="5400000">
              <a:off x="2213736" y="3302990"/>
              <a:ext cx="108015" cy="1008112"/>
            </a:xfrm>
            <a:prstGeom prst="leftBracket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6" name="직선 연결선 95"/>
            <p:cNvCxnSpPr>
              <a:stCxn id="95" idx="1"/>
            </p:cNvCxnSpPr>
            <p:nvPr/>
          </p:nvCxnSpPr>
          <p:spPr>
            <a:xfrm flipH="1" flipV="1">
              <a:off x="2267743" y="3699031"/>
              <a:ext cx="1" cy="54008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그룹 96"/>
          <p:cNvGrpSpPr/>
          <p:nvPr/>
        </p:nvGrpSpPr>
        <p:grpSpPr>
          <a:xfrm>
            <a:off x="3995936" y="4744640"/>
            <a:ext cx="1944216" cy="162023"/>
            <a:chOff x="2771800" y="3700791"/>
            <a:chExt cx="2016224" cy="160263"/>
          </a:xfrm>
        </p:grpSpPr>
        <p:sp>
          <p:nvSpPr>
            <p:cNvPr id="98" name="왼쪽 대괄호 97"/>
            <p:cNvSpPr/>
            <p:nvPr/>
          </p:nvSpPr>
          <p:spPr>
            <a:xfrm rot="5400000">
              <a:off x="3725905" y="2798935"/>
              <a:ext cx="108014" cy="2016224"/>
            </a:xfrm>
            <a:prstGeom prst="leftBracket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9" name="직선 연결선 98"/>
            <p:cNvCxnSpPr>
              <a:stCxn id="98" idx="1"/>
            </p:cNvCxnSpPr>
            <p:nvPr/>
          </p:nvCxnSpPr>
          <p:spPr>
            <a:xfrm flipV="1">
              <a:off x="3779912" y="3700791"/>
              <a:ext cx="0" cy="52249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3059832" y="4365104"/>
            <a:ext cx="648072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VPN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44988" y="4365104"/>
            <a:ext cx="648072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offset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3113948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virtual address 21 in 64-byte address space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5" name="그룹 44"/>
          <p:cNvGrpSpPr/>
          <p:nvPr/>
        </p:nvGrpSpPr>
        <p:grpSpPr>
          <a:xfrm>
            <a:off x="1835696" y="1700808"/>
            <a:ext cx="4680520" cy="3979936"/>
            <a:chOff x="1403648" y="1465288"/>
            <a:chExt cx="4680520" cy="3979936"/>
          </a:xfrm>
        </p:grpSpPr>
        <p:sp>
          <p:nvSpPr>
            <p:cNvPr id="46" name="직사각형 45"/>
            <p:cNvSpPr/>
            <p:nvPr/>
          </p:nvSpPr>
          <p:spPr>
            <a:xfrm>
              <a:off x="3059832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563888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067944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572000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5076056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5580112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3059832" y="1844824"/>
              <a:ext cx="936104" cy="162022"/>
              <a:chOff x="1763688" y="3699031"/>
              <a:chExt cx="1008112" cy="162022"/>
            </a:xfrm>
          </p:grpSpPr>
          <p:sp>
            <p:nvSpPr>
              <p:cNvPr id="85" name="왼쪽 대괄호 84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6" name="직선 연결선 85"/>
              <p:cNvCxnSpPr>
                <a:stCxn id="85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그룹 52"/>
            <p:cNvGrpSpPr/>
            <p:nvPr/>
          </p:nvGrpSpPr>
          <p:grpSpPr>
            <a:xfrm>
              <a:off x="4139952" y="1844824"/>
              <a:ext cx="1944216" cy="162023"/>
              <a:chOff x="2771800" y="3700791"/>
              <a:chExt cx="2016224" cy="160263"/>
            </a:xfrm>
          </p:grpSpPr>
          <p:sp>
            <p:nvSpPr>
              <p:cNvPr id="83" name="왼쪽 대괄호 82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4" name="직선 연결선 83"/>
              <p:cNvCxnSpPr>
                <a:stCxn id="83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3203848" y="1465288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VPN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89004" y="1465288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3059832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3563888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4067944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572000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076056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5580112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62" name="그룹 61"/>
            <p:cNvGrpSpPr/>
            <p:nvPr/>
          </p:nvGrpSpPr>
          <p:grpSpPr>
            <a:xfrm rot="10800000">
              <a:off x="2555776" y="4902990"/>
              <a:ext cx="1440160" cy="180518"/>
              <a:chOff x="1763688" y="3699031"/>
              <a:chExt cx="1008112" cy="162022"/>
            </a:xfrm>
          </p:grpSpPr>
          <p:sp>
            <p:nvSpPr>
              <p:cNvPr id="81" name="왼쪽 대괄호 80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2" name="직선 연결선 81"/>
              <p:cNvCxnSpPr>
                <a:stCxn id="81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그룹 62"/>
            <p:cNvGrpSpPr/>
            <p:nvPr/>
          </p:nvGrpSpPr>
          <p:grpSpPr>
            <a:xfrm rot="10800000">
              <a:off x="4139952" y="4902991"/>
              <a:ext cx="1944216" cy="162023"/>
              <a:chOff x="2771800" y="3700791"/>
              <a:chExt cx="2016224" cy="160263"/>
            </a:xfrm>
          </p:grpSpPr>
          <p:sp>
            <p:nvSpPr>
              <p:cNvPr id="79" name="왼쪽 대괄호 78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0" name="직선 연결선 79"/>
              <p:cNvCxnSpPr>
                <a:stCxn id="79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2951821" y="5124915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PFN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89004" y="5119965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555776" y="4346443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79713" y="2061778"/>
              <a:ext cx="972108" cy="5381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</a:t>
              </a:r>
            </a:p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Address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03648" y="4327864"/>
              <a:ext cx="972108" cy="5381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Physical</a:t>
              </a:r>
            </a:p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Address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2555777" y="2996952"/>
              <a:ext cx="1440160" cy="936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Address Translation</a:t>
              </a:r>
              <a:endParaRPr lang="ko-KR" altLang="en-US" sz="16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70" name="직선 화살표 연결선 69"/>
            <p:cNvCxnSpPr>
              <a:stCxn id="51" idx="2"/>
              <a:endCxn id="61" idx="0"/>
            </p:cNvCxnSpPr>
            <p:nvPr/>
          </p:nvCxnSpPr>
          <p:spPr>
            <a:xfrm>
              <a:off x="5832140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>
              <a:stCxn id="50" idx="2"/>
              <a:endCxn id="60" idx="0"/>
            </p:cNvCxnSpPr>
            <p:nvPr/>
          </p:nvCxnSpPr>
          <p:spPr>
            <a:xfrm>
              <a:off x="5328084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화살표 연결선 71"/>
            <p:cNvCxnSpPr>
              <a:stCxn id="49" idx="2"/>
              <a:endCxn id="59" idx="0"/>
            </p:cNvCxnSpPr>
            <p:nvPr/>
          </p:nvCxnSpPr>
          <p:spPr>
            <a:xfrm>
              <a:off x="4824028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화살표 연결선 72"/>
            <p:cNvCxnSpPr>
              <a:stCxn id="48" idx="2"/>
              <a:endCxn id="58" idx="0"/>
            </p:cNvCxnSpPr>
            <p:nvPr/>
          </p:nvCxnSpPr>
          <p:spPr>
            <a:xfrm>
              <a:off x="4319972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화살표 연결선 73"/>
            <p:cNvCxnSpPr/>
            <p:nvPr/>
          </p:nvCxnSpPr>
          <p:spPr>
            <a:xfrm>
              <a:off x="3815916" y="2635529"/>
              <a:ext cx="0" cy="3169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/>
            <p:cNvCxnSpPr/>
            <p:nvPr/>
          </p:nvCxnSpPr>
          <p:spPr>
            <a:xfrm>
              <a:off x="3311860" y="2635529"/>
              <a:ext cx="0" cy="3169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화살표 연결선 75"/>
            <p:cNvCxnSpPr/>
            <p:nvPr/>
          </p:nvCxnSpPr>
          <p:spPr>
            <a:xfrm>
              <a:off x="2807804" y="3976634"/>
              <a:ext cx="0" cy="3013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화살표 연결선 76"/>
            <p:cNvCxnSpPr/>
            <p:nvPr/>
          </p:nvCxnSpPr>
          <p:spPr>
            <a:xfrm>
              <a:off x="3311860" y="3976181"/>
              <a:ext cx="0" cy="3169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화살표 연결선 77"/>
            <p:cNvCxnSpPr/>
            <p:nvPr/>
          </p:nvCxnSpPr>
          <p:spPr>
            <a:xfrm>
              <a:off x="3815916" y="3975516"/>
              <a:ext cx="0" cy="3169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1795845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Where Are Page Tables Stored?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Page tables can get awfully large.</a:t>
                </a:r>
              </a:p>
              <a:p>
                <a:pPr lvl="1"/>
                <a:r>
                  <a:rPr lang="en-US" altLang="ko-KR" dirty="0"/>
                  <a:t>32-bit address space with 4-KB pages, 20 bits for VPN</a:t>
                </a:r>
              </a:p>
              <a:p>
                <a:pPr lvl="2"/>
                <a:r>
                  <a:rPr lang="en-US" altLang="ko-KR" b="0" dirty="0">
                    <a:latin typeface="Cambria Math" panose="02040503050406030204" pitchFamily="18" charset="0"/>
                  </a:rPr>
                  <a:t>Page offset for 4 Kbyte page: 20 bit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4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𝑀𝐵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 2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20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𝑒𝑛𝑡𝑟𝑖𝑒𝑠</m:t>
                    </m:r>
                    <m:r>
                      <a:rPr lang="en-US" altLang="ko-KR" b="0" i="1" smtClean="0">
                        <a:latin typeface="Cambria Math"/>
                      </a:rPr>
                      <m:t> ∗4 </m:t>
                    </m:r>
                    <m:r>
                      <a:rPr lang="en-US" altLang="ko-KR" b="0" i="1" smtClean="0">
                        <a:latin typeface="Cambria Math"/>
                      </a:rPr>
                      <m:t>𝐵𝑦𝑡𝑒𝑠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𝑝𝑒𝑟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𝑝𝑎𝑔𝑒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𝑡𝑎𝑏𝑙𝑒</m:t>
                    </m:r>
                    <m:r>
                      <a:rPr lang="en-US" altLang="ko-KR" b="0" i="1" smtClean="0">
                        <a:latin typeface="Cambria Math"/>
                      </a:rPr>
                      <m:t> </m:t>
                    </m:r>
                    <m:r>
                      <a:rPr lang="en-US" altLang="ko-KR" b="0" i="1" smtClean="0">
                        <a:latin typeface="Cambria Math"/>
                      </a:rPr>
                      <m:t>𝑒𝑛𝑡𝑟𝑦</m:t>
                    </m:r>
                  </m:oMath>
                </a14:m>
                <a:endParaRPr lang="en-US" altLang="ko-KR" dirty="0"/>
              </a:p>
              <a:p>
                <a:pPr lvl="2"/>
                <a:endParaRPr lang="en-US" altLang="ko-KR" dirty="0"/>
              </a:p>
              <a:p>
                <a:r>
                  <a:rPr lang="en-US" altLang="ko-KR" dirty="0"/>
                  <a:t>What if there are 200 processes in the system?</a:t>
                </a:r>
              </a:p>
              <a:p>
                <a:pPr lvl="1"/>
                <a:r>
                  <a:rPr lang="en-US" altLang="ko-KR" dirty="0"/>
                  <a:t>Page tables for each process are stored in memory.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K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7EB6EE-E81A-9F41-97AC-6FD14E328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996952"/>
            <a:ext cx="162672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7177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Page Table in Kernel Physical Memory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7234" y="1412776"/>
            <a:ext cx="602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9" y="1897087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16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182204" y="1567150"/>
            <a:ext cx="1456785" cy="4988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table</a:t>
            </a:r>
          </a:p>
          <a:p>
            <a:pPr algn="ct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3 7 5 2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182204" y="2570083"/>
            <a:ext cx="1456785" cy="49887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3 of AS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182204" y="2066027"/>
            <a:ext cx="1456785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(unused)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182204" y="3068960"/>
            <a:ext cx="1456785" cy="49887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 of AS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182204" y="3567837"/>
            <a:ext cx="1456785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(unused)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182204" y="4071893"/>
            <a:ext cx="1456785" cy="49887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 of AS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680993"/>
            <a:ext cx="1740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182203" y="4570770"/>
            <a:ext cx="1455993" cy="504056"/>
          </a:xfrm>
          <a:prstGeom prst="rect">
            <a:avLst/>
          </a:prstGeom>
          <a:pattFill prst="dkUp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(unused)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182204" y="5074826"/>
            <a:ext cx="1456784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 of AS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9" y="2399563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32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70" y="2930460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48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3768" y="3429337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64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72" y="3933393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3772" y="4432270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96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83769" y="4939588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112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5403994"/>
            <a:ext cx="669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128</a:t>
            </a:r>
            <a:endParaRPr lang="ko-KR" altLang="en-US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0032" y="1656433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0 of physical memory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2040" y="2157900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1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32040" y="2659365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2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3158242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3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32040" y="3659709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4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4161176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5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4662643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6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2040" y="5166699"/>
            <a:ext cx="302433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frame 7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5748373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109986</TotalTime>
  <Words>1127</Words>
  <Application>Microsoft Office PowerPoint</Application>
  <PresentationFormat>화면 슬라이드 쇼(4:3)</PresentationFormat>
  <Paragraphs>313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Concept of Paging</vt:lpstr>
      <vt:lpstr>Advantages Of Paging</vt:lpstr>
      <vt:lpstr>Example: A Simple Paging</vt:lpstr>
      <vt:lpstr>Address Translation</vt:lpstr>
      <vt:lpstr>Address Translation</vt:lpstr>
      <vt:lpstr>Where Are Page Tables Stored?</vt:lpstr>
      <vt:lpstr>Page Table in Kernel Physical Memory</vt:lpstr>
      <vt:lpstr>The Page Table</vt:lpstr>
      <vt:lpstr>Common Flags Of Page Table Entry</vt:lpstr>
      <vt:lpstr>Example: x86 Page Table Entry</vt:lpstr>
      <vt:lpstr>Paging Overhead: Memory Access</vt:lpstr>
      <vt:lpstr>Accessing Memory With Paging</vt:lpstr>
      <vt:lpstr>Accessing Memory With Paging</vt:lpstr>
      <vt:lpstr>A Memory Trace</vt:lpstr>
      <vt:lpstr>A Virtual(And Physical) Memory Trace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4147</cp:revision>
  <cp:lastPrinted>2019-09-09T02:10:38Z</cp:lastPrinted>
  <dcterms:created xsi:type="dcterms:W3CDTF">2011-05-01T06:09:10Z</dcterms:created>
  <dcterms:modified xsi:type="dcterms:W3CDTF">2022-04-13T22:40:42Z</dcterms:modified>
  <cp:category/>
</cp:coreProperties>
</file>