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9"/>
  </p:notesMasterIdLst>
  <p:sldIdLst>
    <p:sldId id="2877" r:id="rId2"/>
    <p:sldId id="2807" r:id="rId3"/>
    <p:sldId id="2808" r:id="rId4"/>
    <p:sldId id="2809" r:id="rId5"/>
    <p:sldId id="2810" r:id="rId6"/>
    <p:sldId id="2811" r:id="rId7"/>
    <p:sldId id="2812" r:id="rId8"/>
    <p:sldId id="2813" r:id="rId9"/>
    <p:sldId id="2814" r:id="rId10"/>
    <p:sldId id="2815" r:id="rId11"/>
    <p:sldId id="2816" r:id="rId12"/>
    <p:sldId id="2817" r:id="rId13"/>
    <p:sldId id="2818" r:id="rId14"/>
    <p:sldId id="2819" r:id="rId15"/>
    <p:sldId id="2888" r:id="rId16"/>
    <p:sldId id="2820" r:id="rId17"/>
    <p:sldId id="2821" r:id="rId18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39" autoAdjust="0"/>
    <p:restoredTop sz="91978" autoAdjust="0"/>
  </p:normalViewPr>
  <p:slideViewPr>
    <p:cSldViewPr>
      <p:cViewPr varScale="1">
        <p:scale>
          <a:sx n="69" d="100"/>
          <a:sy n="69" d="100"/>
        </p:scale>
        <p:origin x="78" y="8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2022-04-14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D8453-7B88-4217-BA7B-2CBC395807F6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2022-04-14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Page Table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5" y="880070"/>
            <a:ext cx="8424937" cy="5501258"/>
          </a:xfrm>
        </p:spPr>
        <p:txBody>
          <a:bodyPr/>
          <a:lstStyle/>
          <a:p>
            <a:r>
              <a:rPr lang="en-US" altLang="ko-KR" dirty="0"/>
              <a:t>a </a:t>
            </a:r>
            <a:r>
              <a:rPr lang="en-US" altLang="ko-KR" b="1" dirty="0"/>
              <a:t>data structure</a:t>
            </a:r>
            <a:r>
              <a:rPr lang="en-US" altLang="ko-KR" dirty="0"/>
              <a:t> that is used to map the virtual address to physical address.</a:t>
            </a:r>
          </a:p>
          <a:p>
            <a:pPr lvl="1"/>
            <a:r>
              <a:rPr lang="en-US" altLang="ko-KR" dirty="0"/>
              <a:t>Simplest form: a linear page table, an array</a:t>
            </a:r>
          </a:p>
          <a:p>
            <a:r>
              <a:rPr lang="en-US" altLang="ko-KR" dirty="0"/>
              <a:t>The OS </a:t>
            </a:r>
            <a:r>
              <a:rPr lang="en-US" altLang="ko-KR" b="1" dirty="0"/>
              <a:t>indexes</a:t>
            </a:r>
            <a:r>
              <a:rPr lang="en-US" altLang="ko-KR" dirty="0"/>
              <a:t> the array by VPN, and looks up the page-table entry.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68222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Common Flags Of Page Table Entry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880070"/>
            <a:ext cx="8424936" cy="5501258"/>
          </a:xfrm>
        </p:spPr>
        <p:txBody>
          <a:bodyPr/>
          <a:lstStyle/>
          <a:p>
            <a:r>
              <a:rPr lang="en-US" altLang="ko-KR" sz="1800" b="1" dirty="0"/>
              <a:t>Valid Bit</a:t>
            </a:r>
            <a:r>
              <a:rPr lang="en-US" altLang="ko-KR" sz="1800" dirty="0"/>
              <a:t>: Indicating whether the particular translation is valid.</a:t>
            </a:r>
          </a:p>
          <a:p>
            <a:r>
              <a:rPr lang="en-US" altLang="ko-KR" sz="1800" b="1" dirty="0"/>
              <a:t>Protection Bit</a:t>
            </a:r>
            <a:r>
              <a:rPr lang="en-US" altLang="ko-KR" sz="1800" dirty="0"/>
              <a:t>: Indicating whether the page could be read from, written to, or executed from</a:t>
            </a:r>
          </a:p>
          <a:p>
            <a:r>
              <a:rPr lang="en-US" altLang="ko-KR" sz="1800" b="1" dirty="0"/>
              <a:t>Present Bit</a:t>
            </a:r>
            <a:r>
              <a:rPr lang="en-US" altLang="ko-KR" sz="1800" dirty="0"/>
              <a:t>: Indicating whether this page is in physical memory or on disk(swapped out)</a:t>
            </a:r>
          </a:p>
          <a:p>
            <a:r>
              <a:rPr lang="en-US" altLang="ko-KR" sz="1800" b="1" dirty="0"/>
              <a:t>Dirty Bit</a:t>
            </a:r>
            <a:r>
              <a:rPr lang="en-US" altLang="ko-KR" sz="1800" dirty="0"/>
              <a:t>: Indicating whether the page has been modified since it was brought into memory</a:t>
            </a:r>
          </a:p>
          <a:p>
            <a:r>
              <a:rPr lang="en-US" altLang="ko-KR" sz="1800" b="1" dirty="0"/>
              <a:t>Reference Bit(Accessed Bit): </a:t>
            </a:r>
            <a:r>
              <a:rPr lang="en-US" altLang="ko-KR" sz="1800" dirty="0"/>
              <a:t>Indicating that a page has been accessed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437086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x86 Page Table Entry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10106" y="3284984"/>
            <a:ext cx="4141663" cy="2520280"/>
          </a:xfrm>
        </p:spPr>
        <p:txBody>
          <a:bodyPr/>
          <a:lstStyle/>
          <a:p>
            <a:r>
              <a:rPr lang="en-US" altLang="ko-KR" sz="1600" dirty="0"/>
              <a:t>20bit PFN</a:t>
            </a:r>
          </a:p>
          <a:p>
            <a:r>
              <a:rPr lang="en-US" altLang="ko-KR" sz="1600" dirty="0"/>
              <a:t>P: present</a:t>
            </a:r>
          </a:p>
          <a:p>
            <a:r>
              <a:rPr lang="en-US" altLang="ko-KR" sz="1600" dirty="0"/>
              <a:t>R/W: read/write bit</a:t>
            </a:r>
          </a:p>
          <a:p>
            <a:r>
              <a:rPr lang="en-US" altLang="ko-KR" sz="1600" dirty="0"/>
              <a:t>U/S: supervisor</a:t>
            </a:r>
          </a:p>
          <a:p>
            <a:r>
              <a:rPr lang="en-US" altLang="ko-KR" sz="1600" dirty="0"/>
              <a:t>A: accessed bit</a:t>
            </a:r>
          </a:p>
          <a:p>
            <a:r>
              <a:rPr lang="en-US" altLang="ko-KR" sz="1600" dirty="0"/>
              <a:t>D: dirty bit</a:t>
            </a:r>
          </a:p>
          <a:p>
            <a:r>
              <a:rPr lang="en-US" altLang="ko-KR" sz="1600" dirty="0"/>
              <a:t>PFN: the page frame number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1028958" y="1484784"/>
            <a:ext cx="7029456" cy="763136"/>
            <a:chOff x="899592" y="1657752"/>
            <a:chExt cx="7029456" cy="763136"/>
          </a:xfrm>
        </p:grpSpPr>
        <p:graphicFrame>
          <p:nvGraphicFramePr>
            <p:cNvPr id="18" name="내용 개체 틀 11"/>
            <p:cNvGraphicFramePr>
              <a:graphicFrameLocks/>
            </p:cNvGraphicFramePr>
            <p:nvPr/>
          </p:nvGraphicFramePr>
          <p:xfrm>
            <a:off x="899592" y="1657752"/>
            <a:ext cx="7029456" cy="27432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21967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val="20005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val="20006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val="20007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val="20008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val="20009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val="20010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val="20011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val="20012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val="20013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val="20014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val="20015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val="20016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val="20017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val="20018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val="20019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val="20020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val="20021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val="20022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val="20023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val="20024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val="20025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val="20026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val="20027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val="20028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val="20029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val="20030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val="20031"/>
                      </a:ext>
                    </a:extLst>
                  </a:gridCol>
                </a:tblGrid>
                <a:tr h="216024"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31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30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29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28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27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26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25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24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23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22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21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20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19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18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17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16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15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14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13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12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11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10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9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8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7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6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5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4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3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0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sp>
          <p:nvSpPr>
            <p:cNvPr id="19" name="직사각형 18"/>
            <p:cNvSpPr/>
            <p:nvPr/>
          </p:nvSpPr>
          <p:spPr>
            <a:xfrm>
              <a:off x="899592" y="1916832"/>
              <a:ext cx="4392488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PFN</a:t>
              </a:r>
              <a:endParaRPr lang="ko-KR" altLang="en-US" sz="1400" b="1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5292079" y="1916832"/>
              <a:ext cx="658800" cy="50405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5950879" y="1916832"/>
              <a:ext cx="219600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vert270" wrap="square" lIns="0" rIns="0" rtlCol="0" anchor="ctr">
              <a:noAutofit/>
            </a:bodyPr>
            <a:lstStyle/>
            <a:p>
              <a:pPr algn="ctr"/>
              <a:r>
                <a:rPr lang="en-US" altLang="ko-KR" sz="13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G</a:t>
              </a:r>
              <a:endParaRPr lang="ko-KR" altLang="en-US" sz="13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6170479" y="1916832"/>
              <a:ext cx="219600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vert270" wrap="square" lIns="0" rIns="0" rtlCol="0" anchor="ctr">
              <a:noAutofit/>
            </a:bodyPr>
            <a:lstStyle/>
            <a:p>
              <a:pPr algn="ctr"/>
              <a:r>
                <a:rPr lang="en-US" altLang="ko-KR" sz="13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PAT</a:t>
              </a:r>
              <a:endParaRPr lang="ko-KR" altLang="en-US" sz="13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6390079" y="1916832"/>
              <a:ext cx="219600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vert270" wrap="square" lIns="0" rIns="0" rtlCol="0" anchor="ctr">
              <a:noAutofit/>
            </a:bodyPr>
            <a:lstStyle/>
            <a:p>
              <a:pPr algn="ctr"/>
              <a:r>
                <a:rPr lang="en-US" altLang="ko-KR" sz="13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D</a:t>
              </a:r>
              <a:endParaRPr lang="ko-KR" altLang="en-US" sz="13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6609679" y="1916832"/>
              <a:ext cx="219600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vert270" wrap="square" lIns="0" rIns="0" rtlCol="0" anchor="ctr">
              <a:noAutofit/>
            </a:bodyPr>
            <a:lstStyle/>
            <a:p>
              <a:pPr algn="ctr"/>
              <a:r>
                <a:rPr lang="en-US" altLang="ko-KR" sz="13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A</a:t>
              </a:r>
              <a:endParaRPr lang="ko-KR" altLang="en-US" sz="13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6829279" y="1916832"/>
              <a:ext cx="219600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vert270" wrap="square" lIns="0" rIns="0" rtlCol="0" anchor="ctr">
              <a:noAutofit/>
            </a:bodyPr>
            <a:lstStyle/>
            <a:p>
              <a:pPr algn="ctr"/>
              <a:r>
                <a:rPr lang="en-US" altLang="ko-KR" sz="13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PCD</a:t>
              </a:r>
              <a:endParaRPr lang="ko-KR" altLang="en-US" sz="13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7048879" y="1916832"/>
              <a:ext cx="219600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vert270" wrap="square" lIns="0" rIns="0" rtlCol="0" anchor="ctr">
              <a:noAutofit/>
            </a:bodyPr>
            <a:lstStyle/>
            <a:p>
              <a:pPr algn="ctr"/>
              <a:r>
                <a:rPr lang="en-US" altLang="ko-KR" sz="13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PWT</a:t>
              </a:r>
              <a:endParaRPr lang="ko-KR" altLang="en-US" sz="13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7268479" y="1916832"/>
              <a:ext cx="219600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vert270" wrap="square" lIns="0" rIns="0" rtlCol="0" anchor="ctr">
              <a:noAutofit/>
            </a:bodyPr>
            <a:lstStyle/>
            <a:p>
              <a:pPr algn="ctr"/>
              <a:r>
                <a:rPr lang="en-US" altLang="ko-KR" sz="13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U/S</a:t>
              </a:r>
              <a:endParaRPr lang="ko-KR" altLang="en-US" sz="13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7488079" y="1916832"/>
              <a:ext cx="219600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vert270" wrap="square" lIns="0" rIns="0" rtlCol="0" anchor="ctr">
              <a:noAutofit/>
            </a:bodyPr>
            <a:lstStyle/>
            <a:p>
              <a:pPr algn="ctr"/>
              <a:r>
                <a:rPr lang="en-US" altLang="ko-KR" sz="13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R/W</a:t>
              </a:r>
              <a:endParaRPr lang="ko-KR" altLang="en-US" sz="13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30" name="직사각형 29"/>
            <p:cNvSpPr/>
            <p:nvPr/>
          </p:nvSpPr>
          <p:spPr>
            <a:xfrm>
              <a:off x="7707679" y="1916832"/>
              <a:ext cx="219600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vert270" wrap="square" lIns="0" rIns="0" rtlCol="0" anchor="ctr">
              <a:noAutofit/>
            </a:bodyPr>
            <a:lstStyle/>
            <a:p>
              <a:pPr algn="ctr"/>
              <a:r>
                <a:rPr lang="en-US" altLang="ko-KR" sz="13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P</a:t>
              </a:r>
              <a:endParaRPr lang="ko-KR" altLang="en-US" sz="13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912130" y="2464559"/>
            <a:ext cx="3281639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An x86 Page Table Entry(PTE)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64112057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Paging Overhead: Memory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find a location of the desired PTE, the </a:t>
            </a:r>
            <a:r>
              <a:rPr lang="en-US" altLang="ko-KR" b="1" dirty="0"/>
              <a:t>starting location</a:t>
            </a:r>
            <a:r>
              <a:rPr lang="en-US" altLang="ko-KR" dirty="0"/>
              <a:t> of the page table is </a:t>
            </a:r>
            <a:r>
              <a:rPr lang="en-US" altLang="ko-KR" b="1" dirty="0"/>
              <a:t>needed</a:t>
            </a:r>
            <a:r>
              <a:rPr lang="en-US" altLang="ko-KR" dirty="0"/>
              <a:t>.: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cr3</a:t>
            </a:r>
            <a:r>
              <a:rPr lang="en-US" altLang="ko-KR" dirty="0"/>
              <a:t> register</a:t>
            </a:r>
          </a:p>
          <a:p>
            <a:endParaRPr lang="en-US" altLang="ko-KR" dirty="0"/>
          </a:p>
          <a:p>
            <a:r>
              <a:rPr lang="en-US" altLang="ko-KR" dirty="0"/>
              <a:t>For every memory reference, paging requires the OS to perform one </a:t>
            </a:r>
            <a:r>
              <a:rPr lang="en-US" altLang="ko-KR" b="1" dirty="0"/>
              <a:t>extra memory reference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046922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Accessing Memory With Paging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275" y="1420787"/>
            <a:ext cx="7992888" cy="4392488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Extract the VPN from the virtual address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VPN = (</a:t>
            </a:r>
            <a:r>
              <a:rPr lang="en-US" altLang="ko-K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VirtualAddress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 VPN_MASK) &gt;&gt; SHIFT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Form the address of the page-table entry (PTE)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PTEAddr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PTBR + (VPN * </a:t>
            </a:r>
            <a:r>
              <a:rPr lang="en-US" altLang="ko-KR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(PTE))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Fetch the PTE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PTE = </a:t>
            </a:r>
            <a:r>
              <a:rPr lang="en-US" altLang="ko-K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AccessMemory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PTEAddr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1362464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Accessing Memory With Paging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07504" y="1401446"/>
            <a:ext cx="8893621" cy="4392488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Check if process can access the page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ko-K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PTE.Valid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False)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RaiseException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(SEGMENTATION_FAULT)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 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CanAccess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PTE.ProtectBits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== False)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RaiseException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(PROTECTION_FAULT)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Access is OK: form physical address and fetch it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 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offset = </a:t>
            </a:r>
            <a:r>
              <a:rPr lang="en-US" altLang="ko-K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VirtualAddress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 OFFSET_MASK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PhysAddr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(PTE.PFN &lt;&lt; PFN_SHIFT) | offset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Register = </a:t>
            </a:r>
            <a:r>
              <a:rPr lang="en-US" altLang="ko-K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AccessMemory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PhysAddr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altLang="ko-KR" b="1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539819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Memory Trace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472931" y="1033367"/>
            <a:ext cx="6160037" cy="125894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36000" rtlCol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n-NO" altLang="ko-KR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nn-NO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array[</a:t>
            </a:r>
            <a:r>
              <a:rPr lang="nn-NO" altLang="ko-K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1000</a:t>
            </a:r>
            <a:r>
              <a:rPr lang="nn-NO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 </a:t>
            </a:r>
          </a:p>
          <a:p>
            <a:r>
              <a:rPr lang="nn-NO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</a:p>
          <a:p>
            <a:r>
              <a:rPr lang="nn-NO" altLang="ko-K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nn-NO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 = </a:t>
            </a:r>
            <a:r>
              <a:rPr lang="nn-NO" altLang="ko-K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nn-NO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i &lt; </a:t>
            </a:r>
            <a:r>
              <a:rPr lang="nn-NO" altLang="ko-K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1000</a:t>
            </a:r>
            <a:r>
              <a:rPr lang="nn-NO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i++) </a:t>
            </a:r>
          </a:p>
          <a:p>
            <a:r>
              <a:rPr lang="nn-NO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array[i] = </a:t>
            </a:r>
            <a:r>
              <a:rPr lang="nn-NO" altLang="ko-K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nn-NO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altLang="ko-KR" b="1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13004" y="2956922"/>
            <a:ext cx="5399608" cy="792088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36000" rtlCol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n-NO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prompt&gt; gcc –o array array.c –Wall –o</a:t>
            </a:r>
          </a:p>
          <a:p>
            <a:r>
              <a:rPr lang="nn-NO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prompt&gt;./array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714174" y="4365104"/>
            <a:ext cx="7890274" cy="178257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36000" rtlCol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0x1024 </a:t>
            </a:r>
            <a:r>
              <a:rPr lang="en-US" altLang="ko-K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$0x0,(%edi,%eax,4)</a:t>
            </a:r>
            <a:r>
              <a:rPr lang="ko-KR" alt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//[</a:t>
            </a:r>
            <a:r>
              <a:rPr lang="en-US" altLang="ko-K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edi+eax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*4]= 0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0x1028 </a:t>
            </a:r>
            <a:r>
              <a:rPr lang="en-US" altLang="ko-K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altLang="ko-K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0x102c </a:t>
            </a:r>
            <a:r>
              <a:rPr lang="en-US" altLang="ko-K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cmpl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$0x03e8,%eax //0000 0011 1110 1000</a:t>
            </a:r>
            <a:r>
              <a:rPr lang="en-US" altLang="ko-KR" b="1" baseline="-25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1000</a:t>
            </a:r>
            <a:r>
              <a:rPr lang="en-US" altLang="ko-KR" b="1" baseline="-25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0x1030 </a:t>
            </a:r>
            <a:r>
              <a:rPr lang="en-US" altLang="ko-K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0x1024 </a:t>
            </a:r>
            <a:endParaRPr lang="nn-NO" altLang="ko-KR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95880" y="2564904"/>
            <a:ext cx="7548528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13004" y="4077072"/>
            <a:ext cx="7548528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직사각형 2">
            <a:extLst>
              <a:ext uri="{FF2B5EF4-FFF2-40B4-BE49-F238E27FC236}">
                <a16:creationId xmlns:a16="http://schemas.microsoft.com/office/drawing/2014/main" id="{FEAA0546-3295-D444-95B4-A7A91D282953}"/>
              </a:ext>
            </a:extLst>
          </p:cNvPr>
          <p:cNvSpPr/>
          <p:nvPr/>
        </p:nvSpPr>
        <p:spPr>
          <a:xfrm>
            <a:off x="827584" y="4365104"/>
            <a:ext cx="7200800" cy="576064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EDE979-A756-ED44-9D1D-D5FCDD84E62B}"/>
              </a:ext>
            </a:extLst>
          </p:cNvPr>
          <p:cNvSpPr txBox="1"/>
          <p:nvPr/>
        </p:nvSpPr>
        <p:spPr>
          <a:xfrm>
            <a:off x="7124139" y="4098184"/>
            <a:ext cx="14649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400" dirty="0">
                <a:latin typeface="Helvetica" pitchFamily="2" charset="0"/>
              </a:rPr>
              <a:t>Memory access</a:t>
            </a:r>
            <a:endParaRPr kumimoji="1" lang="ko-KR" altLang="en-US" sz="14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70450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Virtual(And Physical) Memory Trace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118" name="그룹 117"/>
          <p:cNvGrpSpPr/>
          <p:nvPr/>
        </p:nvGrpSpPr>
        <p:grpSpPr>
          <a:xfrm>
            <a:off x="832241" y="997438"/>
            <a:ext cx="6995622" cy="1999514"/>
            <a:chOff x="832241" y="775737"/>
            <a:chExt cx="6995622" cy="1999514"/>
          </a:xfrm>
        </p:grpSpPr>
        <p:grpSp>
          <p:nvGrpSpPr>
            <p:cNvPr id="47" name="그룹 46"/>
            <p:cNvGrpSpPr/>
            <p:nvPr/>
          </p:nvGrpSpPr>
          <p:grpSpPr>
            <a:xfrm>
              <a:off x="2138561" y="1196752"/>
              <a:ext cx="4788520" cy="1440000"/>
              <a:chOff x="2138561" y="1052896"/>
              <a:chExt cx="4788520" cy="1440000"/>
            </a:xfrm>
          </p:grpSpPr>
          <p:grpSp>
            <p:nvGrpSpPr>
              <p:cNvPr id="38" name="그룹 37"/>
              <p:cNvGrpSpPr/>
              <p:nvPr/>
            </p:nvGrpSpPr>
            <p:grpSpPr>
              <a:xfrm>
                <a:off x="2138561" y="1052896"/>
                <a:ext cx="4788520" cy="1440000"/>
                <a:chOff x="2138561" y="1052896"/>
                <a:chExt cx="4788520" cy="1440000"/>
              </a:xfrm>
            </p:grpSpPr>
            <p:cxnSp>
              <p:nvCxnSpPr>
                <p:cNvPr id="22" name="직선 화살표 연결선 21"/>
                <p:cNvCxnSpPr/>
                <p:nvPr/>
              </p:nvCxnSpPr>
              <p:spPr>
                <a:xfrm>
                  <a:off x="2138561" y="2492896"/>
                  <a:ext cx="478852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7" name="그룹 36"/>
                <p:cNvGrpSpPr/>
                <p:nvPr/>
              </p:nvGrpSpPr>
              <p:grpSpPr>
                <a:xfrm>
                  <a:off x="6818262" y="1052896"/>
                  <a:ext cx="108819" cy="1440000"/>
                  <a:chOff x="6818262" y="1052896"/>
                  <a:chExt cx="108819" cy="1440000"/>
                </a:xfrm>
              </p:grpSpPr>
              <p:cxnSp>
                <p:nvCxnSpPr>
                  <p:cNvPr id="23" name="직선 화살표 연결선 22"/>
                  <p:cNvCxnSpPr/>
                  <p:nvPr/>
                </p:nvCxnSpPr>
                <p:spPr>
                  <a:xfrm>
                    <a:off x="6818262" y="1052896"/>
                    <a:ext cx="0" cy="144000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직선 연결선 30"/>
                  <p:cNvCxnSpPr/>
                  <p:nvPr/>
                </p:nvCxnSpPr>
                <p:spPr>
                  <a:xfrm>
                    <a:off x="6819081" y="1414232"/>
                    <a:ext cx="108000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직선 연결선 32"/>
                  <p:cNvCxnSpPr/>
                  <p:nvPr/>
                </p:nvCxnSpPr>
                <p:spPr>
                  <a:xfrm>
                    <a:off x="6819081" y="1774232"/>
                    <a:ext cx="108000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직선 연결선 34"/>
                  <p:cNvCxnSpPr/>
                  <p:nvPr/>
                </p:nvCxnSpPr>
                <p:spPr>
                  <a:xfrm>
                    <a:off x="6819081" y="2134232"/>
                    <a:ext cx="108000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46" name="직선 연결선 45"/>
              <p:cNvCxnSpPr/>
              <p:nvPr/>
            </p:nvCxnSpPr>
            <p:spPr>
              <a:xfrm>
                <a:off x="6819081" y="1057428"/>
                <a:ext cx="108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직사각형 66"/>
            <p:cNvSpPr/>
            <p:nvPr/>
          </p:nvSpPr>
          <p:spPr>
            <a:xfrm>
              <a:off x="2138562" y="2536264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8" name="직사각형 77"/>
            <p:cNvSpPr/>
            <p:nvPr/>
          </p:nvSpPr>
          <p:spPr>
            <a:xfrm>
              <a:off x="2555776" y="2536264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9" name="직사각형 78"/>
            <p:cNvSpPr/>
            <p:nvPr/>
          </p:nvSpPr>
          <p:spPr>
            <a:xfrm>
              <a:off x="2735808" y="2536570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0" name="직사각형 79"/>
            <p:cNvSpPr/>
            <p:nvPr/>
          </p:nvSpPr>
          <p:spPr>
            <a:xfrm>
              <a:off x="2915816" y="2536570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1" name="직사각형 80"/>
            <p:cNvSpPr/>
            <p:nvPr/>
          </p:nvSpPr>
          <p:spPr>
            <a:xfrm>
              <a:off x="3095848" y="2536264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3" name="직사각형 82"/>
            <p:cNvSpPr/>
            <p:nvPr/>
          </p:nvSpPr>
          <p:spPr>
            <a:xfrm>
              <a:off x="3491880" y="2536570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4" name="직사각형 83"/>
            <p:cNvSpPr/>
            <p:nvPr/>
          </p:nvSpPr>
          <p:spPr>
            <a:xfrm>
              <a:off x="3671912" y="2536876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5" name="직사각형 84"/>
            <p:cNvSpPr/>
            <p:nvPr/>
          </p:nvSpPr>
          <p:spPr>
            <a:xfrm>
              <a:off x="3851920" y="2536876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6" name="직사각형 85"/>
            <p:cNvSpPr/>
            <p:nvPr/>
          </p:nvSpPr>
          <p:spPr>
            <a:xfrm>
              <a:off x="4031952" y="2536570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7" name="직사각형 86"/>
            <p:cNvSpPr/>
            <p:nvPr/>
          </p:nvSpPr>
          <p:spPr>
            <a:xfrm>
              <a:off x="4381897" y="2536570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8" name="직사각형 87"/>
            <p:cNvSpPr/>
            <p:nvPr/>
          </p:nvSpPr>
          <p:spPr>
            <a:xfrm>
              <a:off x="4561929" y="2536876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9" name="직사각형 88"/>
            <p:cNvSpPr/>
            <p:nvPr/>
          </p:nvSpPr>
          <p:spPr>
            <a:xfrm>
              <a:off x="4741937" y="2536876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0" name="직사각형 89"/>
            <p:cNvSpPr/>
            <p:nvPr/>
          </p:nvSpPr>
          <p:spPr>
            <a:xfrm>
              <a:off x="4921969" y="2536570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1" name="직사각형 90"/>
            <p:cNvSpPr/>
            <p:nvPr/>
          </p:nvSpPr>
          <p:spPr>
            <a:xfrm>
              <a:off x="6192168" y="2537182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2" name="직사각형 91"/>
            <p:cNvSpPr/>
            <p:nvPr/>
          </p:nvSpPr>
          <p:spPr>
            <a:xfrm>
              <a:off x="6372200" y="2537488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6552208" y="2537488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5" name="직사각형 94"/>
            <p:cNvSpPr/>
            <p:nvPr/>
          </p:nvSpPr>
          <p:spPr>
            <a:xfrm>
              <a:off x="5292080" y="2536876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6" name="직사각형 95"/>
            <p:cNvSpPr/>
            <p:nvPr/>
          </p:nvSpPr>
          <p:spPr>
            <a:xfrm>
              <a:off x="5472112" y="2537182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7" name="직사각형 96"/>
            <p:cNvSpPr/>
            <p:nvPr/>
          </p:nvSpPr>
          <p:spPr>
            <a:xfrm>
              <a:off x="5652120" y="2537182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5832152" y="2536876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9" name="직사각형 98"/>
            <p:cNvSpPr/>
            <p:nvPr/>
          </p:nvSpPr>
          <p:spPr>
            <a:xfrm>
              <a:off x="2321768" y="1500536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0" name="직사각형 99"/>
            <p:cNvSpPr/>
            <p:nvPr/>
          </p:nvSpPr>
          <p:spPr>
            <a:xfrm>
              <a:off x="3275856" y="1500536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1" name="직사각형 100"/>
            <p:cNvSpPr/>
            <p:nvPr/>
          </p:nvSpPr>
          <p:spPr>
            <a:xfrm>
              <a:off x="4153520" y="1503552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2" name="직사각형 101"/>
            <p:cNvSpPr/>
            <p:nvPr/>
          </p:nvSpPr>
          <p:spPr>
            <a:xfrm>
              <a:off x="5054109" y="1500536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3" name="직사각형 102"/>
            <p:cNvSpPr/>
            <p:nvPr/>
          </p:nvSpPr>
          <p:spPr>
            <a:xfrm>
              <a:off x="6012160" y="1503552"/>
              <a:ext cx="108000" cy="115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268109" y="775737"/>
              <a:ext cx="11521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Page Table[39]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06" name="직선 화살표 연결선 105"/>
            <p:cNvCxnSpPr>
              <a:stCxn id="104" idx="2"/>
            </p:cNvCxnSpPr>
            <p:nvPr/>
          </p:nvCxnSpPr>
          <p:spPr>
            <a:xfrm>
              <a:off x="1844173" y="1052736"/>
              <a:ext cx="402389" cy="45081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832241" y="1809673"/>
              <a:ext cx="11521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Page Table[1]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09" name="직선 화살표 연결선 108"/>
            <p:cNvCxnSpPr>
              <a:stCxn id="108" idx="2"/>
            </p:cNvCxnSpPr>
            <p:nvPr/>
          </p:nvCxnSpPr>
          <p:spPr>
            <a:xfrm>
              <a:off x="1408305" y="2086672"/>
              <a:ext cx="684065" cy="45081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TextBox 111"/>
            <p:cNvSpPr txBox="1"/>
            <p:nvPr/>
          </p:nvSpPr>
          <p:spPr>
            <a:xfrm>
              <a:off x="6932761" y="2498252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1024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932761" y="2139588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1074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6932761" y="1778252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1124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6932761" y="1422604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1174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932761" y="1062784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1224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452320" y="1305979"/>
              <a:ext cx="375543" cy="1224217"/>
            </a:xfrm>
            <a:prstGeom prst="rect">
              <a:avLst/>
            </a:prstGeom>
            <a:noFill/>
          </p:spPr>
          <p:txBody>
            <a:bodyPr vert="vert270" wrap="square" rtlCol="0">
              <a:no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Page Table(PA)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34" name="직사각형 133"/>
          <p:cNvSpPr/>
          <p:nvPr/>
        </p:nvSpPr>
        <p:spPr>
          <a:xfrm>
            <a:off x="2321768" y="5527388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68" name="그룹 167"/>
          <p:cNvGrpSpPr/>
          <p:nvPr/>
        </p:nvGrpSpPr>
        <p:grpSpPr>
          <a:xfrm>
            <a:off x="1180598" y="4726440"/>
            <a:ext cx="6647265" cy="1250758"/>
            <a:chOff x="1180598" y="4946444"/>
            <a:chExt cx="6647265" cy="1250758"/>
          </a:xfrm>
        </p:grpSpPr>
        <p:sp>
          <p:nvSpPr>
            <p:cNvPr id="135" name="TextBox 134"/>
            <p:cNvSpPr txBox="1"/>
            <p:nvPr/>
          </p:nvSpPr>
          <p:spPr>
            <a:xfrm>
              <a:off x="7452320" y="5084667"/>
              <a:ext cx="375543" cy="720276"/>
            </a:xfrm>
            <a:prstGeom prst="rect">
              <a:avLst/>
            </a:prstGeom>
            <a:noFill/>
          </p:spPr>
          <p:txBody>
            <a:bodyPr vert="vert270" wrap="square" rtlCol="0">
              <a:no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Code(PA)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960274" y="5666444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4096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6960274" y="5307780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4146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6960274" y="4946444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4196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1556141" y="5680344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1024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1556141" y="5321680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1074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1556141" y="4960344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1124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1180598" y="5070766"/>
              <a:ext cx="375543" cy="720276"/>
            </a:xfrm>
            <a:prstGeom prst="rect">
              <a:avLst/>
            </a:prstGeom>
            <a:noFill/>
          </p:spPr>
          <p:txBody>
            <a:bodyPr vert="vert270" wrap="square" rtlCol="0">
              <a:no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Code(VA)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grpSp>
          <p:nvGrpSpPr>
            <p:cNvPr id="160" name="그룹 159"/>
            <p:cNvGrpSpPr/>
            <p:nvPr/>
          </p:nvGrpSpPr>
          <p:grpSpPr>
            <a:xfrm>
              <a:off x="2138561" y="5085024"/>
              <a:ext cx="4788520" cy="796119"/>
              <a:chOff x="2138561" y="5085024"/>
              <a:chExt cx="4788520" cy="796119"/>
            </a:xfrm>
          </p:grpSpPr>
          <p:cxnSp>
            <p:nvCxnSpPr>
              <p:cNvPr id="63" name="직선 화살표 연결선 62"/>
              <p:cNvCxnSpPr/>
              <p:nvPr/>
            </p:nvCxnSpPr>
            <p:spPr>
              <a:xfrm>
                <a:off x="2138561" y="5804944"/>
                <a:ext cx="478852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직선 화살표 연결선 63"/>
              <p:cNvCxnSpPr/>
              <p:nvPr/>
            </p:nvCxnSpPr>
            <p:spPr>
              <a:xfrm>
                <a:off x="6819081" y="5085024"/>
                <a:ext cx="0" cy="796119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직선 연결선 64"/>
              <p:cNvCxnSpPr/>
              <p:nvPr/>
            </p:nvCxnSpPr>
            <p:spPr>
              <a:xfrm>
                <a:off x="6819081" y="5086280"/>
                <a:ext cx="108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직선 연결선 65"/>
              <p:cNvCxnSpPr/>
              <p:nvPr/>
            </p:nvCxnSpPr>
            <p:spPr>
              <a:xfrm>
                <a:off x="6819081" y="5446280"/>
                <a:ext cx="108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직선 화살표 연결선 59"/>
              <p:cNvCxnSpPr/>
              <p:nvPr/>
            </p:nvCxnSpPr>
            <p:spPr>
              <a:xfrm flipH="1">
                <a:off x="2245742" y="5085024"/>
                <a:ext cx="818" cy="796119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직선 연결선 60"/>
              <p:cNvCxnSpPr/>
              <p:nvPr/>
            </p:nvCxnSpPr>
            <p:spPr>
              <a:xfrm>
                <a:off x="2138561" y="5088677"/>
                <a:ext cx="108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직선 연결선 61"/>
              <p:cNvCxnSpPr/>
              <p:nvPr/>
            </p:nvCxnSpPr>
            <p:spPr>
              <a:xfrm>
                <a:off x="2138561" y="5446280"/>
                <a:ext cx="108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직선 연결선 148"/>
              <p:cNvCxnSpPr/>
              <p:nvPr/>
            </p:nvCxnSpPr>
            <p:spPr>
              <a:xfrm>
                <a:off x="3160962" y="5804944"/>
                <a:ext cx="0" cy="76199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직선 연결선 151"/>
              <p:cNvCxnSpPr/>
              <p:nvPr/>
            </p:nvCxnSpPr>
            <p:spPr>
              <a:xfrm>
                <a:off x="4075362" y="5804944"/>
                <a:ext cx="0" cy="76199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직선 연결선 153"/>
              <p:cNvCxnSpPr/>
              <p:nvPr/>
            </p:nvCxnSpPr>
            <p:spPr>
              <a:xfrm>
                <a:off x="4989762" y="5804944"/>
                <a:ext cx="0" cy="76199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직선 연결선 155"/>
              <p:cNvCxnSpPr/>
              <p:nvPr/>
            </p:nvCxnSpPr>
            <p:spPr>
              <a:xfrm>
                <a:off x="5904162" y="5804944"/>
                <a:ext cx="0" cy="76199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1" name="TextBox 160"/>
            <p:cNvSpPr txBox="1"/>
            <p:nvPr/>
          </p:nvSpPr>
          <p:spPr>
            <a:xfrm>
              <a:off x="2102546" y="5897664"/>
              <a:ext cx="2880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2969816" y="5897664"/>
              <a:ext cx="3600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10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3895342" y="5897664"/>
              <a:ext cx="3600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20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4795949" y="5897663"/>
              <a:ext cx="3600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30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5724142" y="5920203"/>
              <a:ext cx="3600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40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6638242" y="5904130"/>
              <a:ext cx="3600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50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2669157" y="5486704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2849736" y="5446440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2" name="직사각형 171"/>
          <p:cNvSpPr/>
          <p:nvPr/>
        </p:nvSpPr>
        <p:spPr>
          <a:xfrm>
            <a:off x="3023816" y="5402788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3221856" y="5527996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4" name="직사각형 173"/>
          <p:cNvSpPr/>
          <p:nvPr/>
        </p:nvSpPr>
        <p:spPr>
          <a:xfrm>
            <a:off x="3569245" y="5487312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3749824" y="5447048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3923904" y="5403396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9707" y="5527996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4477096" y="5487312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4657675" y="5447048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4831755" y="5403396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5" name="직사각형 184"/>
          <p:cNvSpPr/>
          <p:nvPr/>
        </p:nvSpPr>
        <p:spPr>
          <a:xfrm>
            <a:off x="5054109" y="5522467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5401498" y="5481783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7" name="직사각형 186"/>
          <p:cNvSpPr/>
          <p:nvPr/>
        </p:nvSpPr>
        <p:spPr>
          <a:xfrm>
            <a:off x="5582077" y="5441519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8" name="직사각형 187"/>
          <p:cNvSpPr/>
          <p:nvPr/>
        </p:nvSpPr>
        <p:spPr>
          <a:xfrm>
            <a:off x="5756157" y="5397867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5976182" y="5517892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6323571" y="5477208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6504150" y="5436944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2" name="직사각형 191"/>
          <p:cNvSpPr/>
          <p:nvPr/>
        </p:nvSpPr>
        <p:spPr>
          <a:xfrm>
            <a:off x="6678230" y="5393292"/>
            <a:ext cx="108000" cy="115104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400" dirty="0" err="1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98" name="그룹 197"/>
          <p:cNvGrpSpPr/>
          <p:nvPr/>
        </p:nvGrpSpPr>
        <p:grpSpPr>
          <a:xfrm>
            <a:off x="1180597" y="3284984"/>
            <a:ext cx="6647265" cy="998295"/>
            <a:chOff x="1180597" y="3284984"/>
            <a:chExt cx="6647265" cy="998295"/>
          </a:xfrm>
        </p:grpSpPr>
        <p:grpSp>
          <p:nvGrpSpPr>
            <p:cNvPr id="57" name="그룹 56"/>
            <p:cNvGrpSpPr/>
            <p:nvPr/>
          </p:nvGrpSpPr>
          <p:grpSpPr>
            <a:xfrm>
              <a:off x="2138561" y="3424860"/>
              <a:ext cx="4788520" cy="719920"/>
              <a:chOff x="2138561" y="3501008"/>
              <a:chExt cx="4788520" cy="719920"/>
            </a:xfrm>
          </p:grpSpPr>
          <p:grpSp>
            <p:nvGrpSpPr>
              <p:cNvPr id="53" name="그룹 52"/>
              <p:cNvGrpSpPr/>
              <p:nvPr/>
            </p:nvGrpSpPr>
            <p:grpSpPr>
              <a:xfrm>
                <a:off x="2138561" y="3501008"/>
                <a:ext cx="4788520" cy="719920"/>
                <a:chOff x="2138561" y="3501008"/>
                <a:chExt cx="4788520" cy="719920"/>
              </a:xfrm>
            </p:grpSpPr>
            <p:cxnSp>
              <p:nvCxnSpPr>
                <p:cNvPr id="40" name="직선 화살표 연결선 39"/>
                <p:cNvCxnSpPr/>
                <p:nvPr/>
              </p:nvCxnSpPr>
              <p:spPr>
                <a:xfrm>
                  <a:off x="2138561" y="4220928"/>
                  <a:ext cx="478852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직선 화살표 연결선 41"/>
                <p:cNvCxnSpPr/>
                <p:nvPr/>
              </p:nvCxnSpPr>
              <p:spPr>
                <a:xfrm flipH="1">
                  <a:off x="6818263" y="3501008"/>
                  <a:ext cx="818" cy="71992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직선 연결선 43"/>
                <p:cNvCxnSpPr/>
                <p:nvPr/>
              </p:nvCxnSpPr>
              <p:spPr>
                <a:xfrm>
                  <a:off x="6819081" y="3502264"/>
                  <a:ext cx="108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직선 연결선 44"/>
                <p:cNvCxnSpPr/>
                <p:nvPr/>
              </p:nvCxnSpPr>
              <p:spPr>
                <a:xfrm>
                  <a:off x="6819081" y="3862264"/>
                  <a:ext cx="108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4" name="직선 화살표 연결선 53"/>
              <p:cNvCxnSpPr/>
              <p:nvPr/>
            </p:nvCxnSpPr>
            <p:spPr>
              <a:xfrm flipH="1">
                <a:off x="2245742" y="3501008"/>
                <a:ext cx="818" cy="71992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직선 연결선 54"/>
              <p:cNvCxnSpPr/>
              <p:nvPr/>
            </p:nvCxnSpPr>
            <p:spPr>
              <a:xfrm>
                <a:off x="2138561" y="3504661"/>
                <a:ext cx="108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직선 연결선 55"/>
              <p:cNvCxnSpPr/>
              <p:nvPr/>
            </p:nvCxnSpPr>
            <p:spPr>
              <a:xfrm>
                <a:off x="2138561" y="3862264"/>
                <a:ext cx="108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0" name="TextBox 119"/>
            <p:cNvSpPr txBox="1"/>
            <p:nvPr/>
          </p:nvSpPr>
          <p:spPr>
            <a:xfrm>
              <a:off x="7452319" y="3424860"/>
              <a:ext cx="375543" cy="720276"/>
            </a:xfrm>
            <a:prstGeom prst="rect">
              <a:avLst/>
            </a:prstGeom>
            <a:noFill/>
          </p:spPr>
          <p:txBody>
            <a:bodyPr vert="vert270" wrap="square" rtlCol="0">
              <a:no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Array(PA)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960274" y="4006280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7232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6960274" y="3647616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7282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960274" y="3286280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7132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180597" y="3404135"/>
              <a:ext cx="375543" cy="720276"/>
            </a:xfrm>
            <a:prstGeom prst="rect">
              <a:avLst/>
            </a:prstGeom>
            <a:noFill/>
          </p:spPr>
          <p:txBody>
            <a:bodyPr vert="vert270" wrap="square" rtlCol="0">
              <a:noAutofit/>
            </a:bodyPr>
            <a:lstStyle/>
            <a:p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Array(VA)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455880" y="4004984"/>
              <a:ext cx="6336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40000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455880" y="3646320"/>
              <a:ext cx="6336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40050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455880" y="3284984"/>
              <a:ext cx="6336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40100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8" name="직사각형 127"/>
            <p:cNvSpPr/>
            <p:nvPr/>
          </p:nvSpPr>
          <p:spPr>
            <a:xfrm>
              <a:off x="2528168" y="4085931"/>
              <a:ext cx="108000" cy="11510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29" name="직사각형 128"/>
            <p:cNvSpPr/>
            <p:nvPr/>
          </p:nvSpPr>
          <p:spPr>
            <a:xfrm>
              <a:off x="3275856" y="4045628"/>
              <a:ext cx="108000" cy="11510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31" name="직사각형 130"/>
            <p:cNvSpPr/>
            <p:nvPr/>
          </p:nvSpPr>
          <p:spPr>
            <a:xfrm>
              <a:off x="4224616" y="4012647"/>
              <a:ext cx="108000" cy="11510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32" name="직사각형 131"/>
            <p:cNvSpPr/>
            <p:nvPr/>
          </p:nvSpPr>
          <p:spPr>
            <a:xfrm>
              <a:off x="5054109" y="3964283"/>
              <a:ext cx="108000" cy="11510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33" name="직사각형 132"/>
            <p:cNvSpPr/>
            <p:nvPr/>
          </p:nvSpPr>
          <p:spPr>
            <a:xfrm>
              <a:off x="6012076" y="3889880"/>
              <a:ext cx="108000" cy="11510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2450952" y="3392841"/>
              <a:ext cx="229397" cy="401003"/>
            </a:xfrm>
            <a:prstGeom prst="rect">
              <a:avLst/>
            </a:prstGeom>
            <a:noFill/>
          </p:spPr>
          <p:txBody>
            <a:bodyPr vert="vert270" wrap="square" rtlCol="0" anchor="ctr" anchorCtr="0">
              <a:noAutofit/>
            </a:bodyPr>
            <a:lstStyle/>
            <a:p>
              <a:r>
                <a:rPr lang="en-US" altLang="ko-KR" sz="1100" dirty="0" err="1"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mov</a:t>
              </a:r>
              <a:endParaRPr lang="ko-KR" altLang="en-US" sz="1100" dirty="0"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sp>
        <p:nvSpPr>
          <p:cNvPr id="194" name="TextBox 193"/>
          <p:cNvSpPr txBox="1"/>
          <p:nvPr/>
        </p:nvSpPr>
        <p:spPr>
          <a:xfrm>
            <a:off x="2261069" y="4793172"/>
            <a:ext cx="229397" cy="401003"/>
          </a:xfrm>
          <a:prstGeom prst="rect">
            <a:avLst/>
          </a:prstGeom>
          <a:noFill/>
        </p:spPr>
        <p:txBody>
          <a:bodyPr vert="vert270" wrap="square" rtlCol="0" anchor="ctr" anchorCtr="0">
            <a:noAutofit/>
          </a:bodyPr>
          <a:lstStyle/>
          <a:p>
            <a:r>
              <a:rPr lang="en-US" altLang="ko-KR" sz="11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</a:t>
            </a:r>
            <a:endParaRPr lang="ko-KR" altLang="en-US" sz="1100" dirty="0"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2620339" y="4793172"/>
            <a:ext cx="229397" cy="401003"/>
          </a:xfrm>
          <a:prstGeom prst="rect">
            <a:avLst/>
          </a:prstGeom>
          <a:noFill/>
        </p:spPr>
        <p:txBody>
          <a:bodyPr vert="vert270" wrap="square" rtlCol="0" anchor="ctr" anchorCtr="0">
            <a:noAutofit/>
          </a:bodyPr>
          <a:lstStyle/>
          <a:p>
            <a:r>
              <a:rPr lang="en-US" altLang="ko-KR" sz="11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inc</a:t>
            </a:r>
            <a:endParaRPr lang="ko-KR" altLang="en-US" sz="1100" dirty="0"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2801117" y="4793171"/>
            <a:ext cx="229397" cy="401003"/>
          </a:xfrm>
          <a:prstGeom prst="rect">
            <a:avLst/>
          </a:prstGeom>
          <a:noFill/>
        </p:spPr>
        <p:txBody>
          <a:bodyPr vert="vert270" wrap="square" rtlCol="0" anchor="ctr" anchorCtr="0">
            <a:noAutofit/>
          </a:bodyPr>
          <a:lstStyle/>
          <a:p>
            <a:r>
              <a:rPr lang="en-US" altLang="ko-KR" sz="11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cmp</a:t>
            </a:r>
            <a:endParaRPr lang="ko-KR" altLang="en-US" sz="1100" dirty="0"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2993265" y="4793172"/>
            <a:ext cx="229397" cy="401003"/>
          </a:xfrm>
          <a:prstGeom prst="rect">
            <a:avLst/>
          </a:prstGeom>
          <a:noFill/>
        </p:spPr>
        <p:txBody>
          <a:bodyPr vert="vert270" wrap="square" rtlCol="0" anchor="ctr" anchorCtr="0">
            <a:noAutofit/>
          </a:bodyPr>
          <a:lstStyle/>
          <a:p>
            <a:r>
              <a:rPr lang="en-US" altLang="ko-KR" sz="11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jne</a:t>
            </a:r>
            <a:endParaRPr lang="ko-KR" altLang="en-US" sz="1100" dirty="0"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3733263" y="5998651"/>
            <a:ext cx="1595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Memory Access</a:t>
            </a:r>
            <a:endParaRPr lang="ko-KR" altLang="en-US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279FA9-15EF-9745-A802-FEE08F8489A9}"/>
              </a:ext>
            </a:extLst>
          </p:cNvPr>
          <p:cNvSpPr txBox="1"/>
          <p:nvPr/>
        </p:nvSpPr>
        <p:spPr>
          <a:xfrm>
            <a:off x="2517698" y="982097"/>
            <a:ext cx="32064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>
                <a:latin typeface="Helvetica" pitchFamily="2" charset="0"/>
              </a:rPr>
              <a:t>(PTE for data: 40000 / 1024)</a:t>
            </a:r>
            <a:endParaRPr kumimoji="1" lang="ko-KR" altLang="en-US" sz="1600" dirty="0">
              <a:latin typeface="Helvetica" pitchFamily="2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D7712D62-20C2-184A-A3B8-7FF50C237254}"/>
              </a:ext>
            </a:extLst>
          </p:cNvPr>
          <p:cNvSpPr txBox="1"/>
          <p:nvPr/>
        </p:nvSpPr>
        <p:spPr>
          <a:xfrm>
            <a:off x="1897399" y="2003951"/>
            <a:ext cx="3701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>
                <a:latin typeface="Helvetica" pitchFamily="2" charset="0"/>
              </a:rPr>
              <a:t>(PTE for code: 1024 / 1024)</a:t>
            </a:r>
            <a:endParaRPr kumimoji="1" lang="ko-KR" altLang="en-US" sz="16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729385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18. Paging: Introduction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90051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Concept of Paging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ko-KR" dirty="0"/>
              <a:t>Problem with segmentation: External Fragmentation !!!</a:t>
            </a:r>
          </a:p>
          <a:p>
            <a:pPr marL="0" indent="0" algn="ctr">
              <a:buNone/>
            </a:pP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Paging </a:t>
            </a:r>
            <a:r>
              <a:rPr lang="en-US" altLang="ko-KR" b="1" dirty="0"/>
              <a:t>splits up</a:t>
            </a:r>
            <a:r>
              <a:rPr lang="en-US" altLang="ko-KR" dirty="0"/>
              <a:t> the process address space into </a:t>
            </a:r>
            <a:r>
              <a:rPr lang="en-US" altLang="ko-KR" b="1" dirty="0"/>
              <a:t>fixed-sized</a:t>
            </a:r>
            <a:r>
              <a:rPr lang="en-US" altLang="ko-KR" dirty="0"/>
              <a:t> unit called a </a:t>
            </a:r>
            <a:r>
              <a:rPr lang="en-US" altLang="ko-KR" b="1" dirty="0"/>
              <a:t>page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Segmentation: variable size of logical segments(code, stack, heap, etc.)</a:t>
            </a:r>
          </a:p>
          <a:p>
            <a:r>
              <a:rPr lang="en-US" altLang="ko-KR" b="1" dirty="0"/>
              <a:t>Physical memory</a:t>
            </a:r>
            <a:r>
              <a:rPr lang="en-US" altLang="ko-KR" dirty="0"/>
              <a:t> is </a:t>
            </a:r>
            <a:r>
              <a:rPr lang="en-US" altLang="ko-KR" b="1" dirty="0"/>
              <a:t>split</a:t>
            </a:r>
            <a:r>
              <a:rPr lang="en-US" altLang="ko-KR" dirty="0"/>
              <a:t> into a number of pages called a </a:t>
            </a:r>
            <a:r>
              <a:rPr lang="en-US" altLang="ko-KR" b="1" dirty="0"/>
              <a:t>page frame</a:t>
            </a:r>
            <a:r>
              <a:rPr lang="en-US" altLang="ko-KR" dirty="0"/>
              <a:t>.</a:t>
            </a:r>
          </a:p>
          <a:p>
            <a:r>
              <a:rPr lang="en-US" altLang="ko-KR" b="1" dirty="0"/>
              <a:t>Page table</a:t>
            </a:r>
            <a:r>
              <a:rPr lang="en-US" altLang="ko-KR" dirty="0"/>
              <a:t> per process is needed </a:t>
            </a:r>
            <a:r>
              <a:rPr lang="en-US" altLang="ko-KR" b="1" dirty="0"/>
              <a:t>to translate</a:t>
            </a:r>
            <a:r>
              <a:rPr lang="en-US" altLang="ko-KR" dirty="0"/>
              <a:t> the virtual address to physical address.</a:t>
            </a:r>
          </a:p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DB0665-F659-3145-B5E6-6C8BA5A2CE8D}"/>
              </a:ext>
            </a:extLst>
          </p:cNvPr>
          <p:cNvSpPr/>
          <p:nvPr/>
        </p:nvSpPr>
        <p:spPr>
          <a:xfrm>
            <a:off x="827584" y="1700808"/>
            <a:ext cx="7560840" cy="5760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KR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9B8045-F9FA-9646-978D-8CEC0929ADA2}"/>
              </a:ext>
            </a:extLst>
          </p:cNvPr>
          <p:cNvSpPr/>
          <p:nvPr/>
        </p:nvSpPr>
        <p:spPr>
          <a:xfrm>
            <a:off x="827584" y="1700808"/>
            <a:ext cx="1359768" cy="576064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KR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45CFE21-6110-BD48-992B-60E35F0966CE}"/>
              </a:ext>
            </a:extLst>
          </p:cNvPr>
          <p:cNvSpPr/>
          <p:nvPr/>
        </p:nvSpPr>
        <p:spPr>
          <a:xfrm>
            <a:off x="2353829" y="1700808"/>
            <a:ext cx="850019" cy="576064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KR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3A1D53-A9AD-BF41-8166-FDC1D591B77D}"/>
              </a:ext>
            </a:extLst>
          </p:cNvPr>
          <p:cNvSpPr/>
          <p:nvPr/>
        </p:nvSpPr>
        <p:spPr>
          <a:xfrm>
            <a:off x="3275856" y="1700808"/>
            <a:ext cx="850019" cy="576064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KR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399A0A-5F02-3045-BDC1-0AE36515F33F}"/>
              </a:ext>
            </a:extLst>
          </p:cNvPr>
          <p:cNvSpPr/>
          <p:nvPr/>
        </p:nvSpPr>
        <p:spPr>
          <a:xfrm>
            <a:off x="4224426" y="1700808"/>
            <a:ext cx="850019" cy="576064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KR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F4103C-9061-2F48-A619-046E3F4E9B21}"/>
              </a:ext>
            </a:extLst>
          </p:cNvPr>
          <p:cNvSpPr/>
          <p:nvPr/>
        </p:nvSpPr>
        <p:spPr>
          <a:xfrm>
            <a:off x="5364088" y="1700808"/>
            <a:ext cx="2283406" cy="576064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KR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E9D01CB-36A5-C74C-9B1C-2A748F873C98}"/>
              </a:ext>
            </a:extLst>
          </p:cNvPr>
          <p:cNvSpPr/>
          <p:nvPr/>
        </p:nvSpPr>
        <p:spPr>
          <a:xfrm>
            <a:off x="3131840" y="1556792"/>
            <a:ext cx="216024" cy="864096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KR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0B54032-2CC6-B94B-A679-3C6F39D6510B}"/>
              </a:ext>
            </a:extLst>
          </p:cNvPr>
          <p:cNvSpPr/>
          <p:nvPr/>
        </p:nvSpPr>
        <p:spPr>
          <a:xfrm>
            <a:off x="4067944" y="1556792"/>
            <a:ext cx="216024" cy="864096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KR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4FB62B-040F-2649-BADF-71EBC7060387}"/>
              </a:ext>
            </a:extLst>
          </p:cNvPr>
          <p:cNvSpPr txBox="1"/>
          <p:nvPr/>
        </p:nvSpPr>
        <p:spPr>
          <a:xfrm>
            <a:off x="358533" y="1362254"/>
            <a:ext cx="1015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memory</a:t>
            </a:r>
            <a:endParaRPr lang="en-KR" sz="1600" dirty="0"/>
          </a:p>
        </p:txBody>
      </p:sp>
    </p:spTree>
    <p:extLst>
      <p:ext uri="{BB962C8B-B14F-4D97-AF65-F5344CB8AC3E}">
        <p14:creationId xmlns:p14="http://schemas.microsoft.com/office/powerpoint/2010/main" val="3137071718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Advantages Of Paging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SzPct val="65000"/>
              <a:buFont typeface="Wingdings" pitchFamily="2" charset="2"/>
              <a:buChar char=""/>
            </a:pPr>
            <a:r>
              <a:rPr lang="en-US" altLang="ko-KR" sz="2000" b="1" dirty="0"/>
              <a:t>No External Fragmentation</a:t>
            </a:r>
          </a:p>
          <a:p>
            <a:pPr marL="342900" lvl="1" indent="-342900">
              <a:buSzPct val="65000"/>
              <a:buFont typeface="Wingdings" pitchFamily="2" charset="2"/>
              <a:buChar char=""/>
            </a:pPr>
            <a:r>
              <a:rPr lang="en-US" altLang="ko-KR" sz="2000" b="1" dirty="0"/>
              <a:t>Flexibility: </a:t>
            </a:r>
            <a:r>
              <a:rPr lang="en-US" altLang="ko-KR" sz="2000" dirty="0"/>
              <a:t>Supporting the abstraction of address space effectively</a:t>
            </a:r>
            <a:endParaRPr lang="ko-KR" altLang="en-US" sz="2000" dirty="0"/>
          </a:p>
          <a:p>
            <a:pPr lvl="1"/>
            <a:r>
              <a:rPr lang="en-US" altLang="ko-KR" dirty="0"/>
              <a:t>Don’t need assumption how heap and stack grow and are used.</a:t>
            </a:r>
          </a:p>
          <a:p>
            <a:endParaRPr lang="en-US" altLang="ko-KR" dirty="0"/>
          </a:p>
          <a:p>
            <a:r>
              <a:rPr lang="en-US" altLang="ko-KR" b="1" dirty="0"/>
              <a:t>Simplicity</a:t>
            </a:r>
            <a:r>
              <a:rPr lang="en-US" altLang="ko-KR" dirty="0"/>
              <a:t>: ease of free-space management</a:t>
            </a:r>
          </a:p>
          <a:p>
            <a:pPr lvl="1"/>
            <a:r>
              <a:rPr lang="en-US" altLang="ko-KR" dirty="0"/>
              <a:t>The page in address space and the page frame are the same size.</a:t>
            </a:r>
          </a:p>
          <a:p>
            <a:pPr lvl="1"/>
            <a:r>
              <a:rPr lang="en-US" altLang="ko-KR" dirty="0"/>
              <a:t>Easy to allocate and keep a free list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626133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A Simple Paging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128-byte physical memory with 16 bytes page frames</a:t>
            </a:r>
            <a:endParaRPr lang="ko-KR" altLang="en-US" dirty="0"/>
          </a:p>
          <a:p>
            <a:r>
              <a:rPr lang="en-US" altLang="ko-KR" dirty="0"/>
              <a:t>64-byte address space with 16 bytes pages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21" name="그룹 20"/>
          <p:cNvGrpSpPr/>
          <p:nvPr/>
        </p:nvGrpSpPr>
        <p:grpSpPr>
          <a:xfrm>
            <a:off x="755576" y="2924944"/>
            <a:ext cx="4021772" cy="2332746"/>
            <a:chOff x="2017433" y="3207007"/>
            <a:chExt cx="4068610" cy="2332746"/>
          </a:xfrm>
        </p:grpSpPr>
        <p:sp>
          <p:nvSpPr>
            <p:cNvPr id="6" name="직사각형 5"/>
            <p:cNvSpPr/>
            <p:nvPr/>
          </p:nvSpPr>
          <p:spPr>
            <a:xfrm>
              <a:off x="2726259" y="3367162"/>
              <a:ext cx="1584176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2726259" y="3799210"/>
              <a:ext cx="1584176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2726259" y="4227458"/>
              <a:ext cx="1584176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2726259" y="4659506"/>
              <a:ext cx="1584176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66219" y="3207007"/>
              <a:ext cx="360040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0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94211" y="3600480"/>
              <a:ext cx="43204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294211" y="4067303"/>
              <a:ext cx="43204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32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94211" y="4499351"/>
              <a:ext cx="43204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48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94211" y="4931399"/>
              <a:ext cx="43204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64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71043" y="3357219"/>
              <a:ext cx="1715000" cy="49775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(page 0 of                            the address space)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404373" y="3855079"/>
              <a:ext cx="853420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(page 1)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93697" y="4283326"/>
              <a:ext cx="853420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(page 2)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04373" y="4715374"/>
              <a:ext cx="853420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(page 3)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17433" y="5219444"/>
              <a:ext cx="3719806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A process address space: 64-byte</a:t>
              </a:r>
              <a:endPara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48" name="그룹 47"/>
          <p:cNvGrpSpPr/>
          <p:nvPr/>
        </p:nvGrpSpPr>
        <p:grpSpPr>
          <a:xfrm>
            <a:off x="4432559" y="1844824"/>
            <a:ext cx="4531929" cy="4536504"/>
            <a:chOff x="2024895" y="1733326"/>
            <a:chExt cx="4896544" cy="4536504"/>
          </a:xfrm>
        </p:grpSpPr>
        <p:sp>
          <p:nvSpPr>
            <p:cNvPr id="49" name="TextBox 48"/>
            <p:cNvSpPr txBox="1"/>
            <p:nvPr/>
          </p:nvSpPr>
          <p:spPr>
            <a:xfrm>
              <a:off x="2746987" y="1733326"/>
              <a:ext cx="6024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13522" y="2217637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16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3411957" y="1887700"/>
              <a:ext cx="1456785" cy="4988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reserved for OS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3411957" y="2890633"/>
              <a:ext cx="1456785" cy="49887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3 of AS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3411957" y="2386577"/>
              <a:ext cx="1456785" cy="504056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(unused)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3411957" y="3389510"/>
              <a:ext cx="1456785" cy="49887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0 of AS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5" name="직사각형 54"/>
            <p:cNvSpPr/>
            <p:nvPr/>
          </p:nvSpPr>
          <p:spPr>
            <a:xfrm>
              <a:off x="3411957" y="3888387"/>
              <a:ext cx="1456785" cy="504056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(unused)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3411957" y="4392443"/>
              <a:ext cx="1456785" cy="49887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2 of AS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024895" y="5962053"/>
              <a:ext cx="48965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64-Byte Address Space Placed In Physical Memory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3411956" y="4891320"/>
              <a:ext cx="1455993" cy="504056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(unused)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3411957" y="5395376"/>
              <a:ext cx="1456784" cy="50405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1 of AS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713522" y="2720113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32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713523" y="3251010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48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713521" y="3749887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64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713525" y="4253943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80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13525" y="4752820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96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713522" y="5260138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112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713521" y="5724544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128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03546" y="1838483"/>
              <a:ext cx="1685014" cy="51765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0 of                           physical memory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960116" y="2478450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1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960116" y="2979915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2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960116" y="3478792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3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960116" y="3980259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4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960116" y="4481726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5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960116" y="4983193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6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960116" y="5487249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7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6807910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Address Translation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0602" y="836712"/>
            <a:ext cx="8786812" cy="5501258"/>
          </a:xfrm>
        </p:spPr>
        <p:txBody>
          <a:bodyPr/>
          <a:lstStyle/>
          <a:p>
            <a:r>
              <a:rPr lang="en-US" altLang="ko-KR" dirty="0"/>
              <a:t>Two components in the virtual address</a:t>
            </a:r>
          </a:p>
          <a:p>
            <a:pPr lvl="1"/>
            <a:r>
              <a:rPr lang="en-US" altLang="ko-KR" dirty="0"/>
              <a:t>VPN: virtual page number</a:t>
            </a:r>
          </a:p>
          <a:p>
            <a:pPr lvl="1"/>
            <a:r>
              <a:rPr lang="en-US" altLang="ko-KR" dirty="0"/>
              <a:t>Offset: offset within the page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Example: virtual address 21 in 64-byte address space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2843808" y="2437398"/>
            <a:ext cx="3024336" cy="1063610"/>
            <a:chOff x="2915816" y="3429000"/>
            <a:chExt cx="3024336" cy="1063610"/>
          </a:xfrm>
        </p:grpSpPr>
        <p:sp>
          <p:nvSpPr>
            <p:cNvPr id="13" name="직사각형 12"/>
            <p:cNvSpPr/>
            <p:nvPr/>
          </p:nvSpPr>
          <p:spPr>
            <a:xfrm>
              <a:off x="2915816" y="398855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Va5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3419872" y="398855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Va4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3923928" y="398855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Va3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4427984" y="398855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Va2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4932040" y="398855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Va1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5436096" y="398855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Va0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grpSp>
          <p:nvGrpSpPr>
            <p:cNvPr id="27" name="그룹 26"/>
            <p:cNvGrpSpPr/>
            <p:nvPr/>
          </p:nvGrpSpPr>
          <p:grpSpPr>
            <a:xfrm>
              <a:off x="2915816" y="3754529"/>
              <a:ext cx="936104" cy="162022"/>
              <a:chOff x="1763688" y="3699031"/>
              <a:chExt cx="1008112" cy="162022"/>
            </a:xfrm>
          </p:grpSpPr>
          <p:sp>
            <p:nvSpPr>
              <p:cNvPr id="19" name="왼쪽 대괄호 18"/>
              <p:cNvSpPr/>
              <p:nvPr/>
            </p:nvSpPr>
            <p:spPr>
              <a:xfrm rot="5400000">
                <a:off x="2213736" y="3302990"/>
                <a:ext cx="108015" cy="1008112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2" name="직선 연결선 21"/>
              <p:cNvCxnSpPr>
                <a:stCxn id="19" idx="1"/>
              </p:cNvCxnSpPr>
              <p:nvPr/>
            </p:nvCxnSpPr>
            <p:spPr>
              <a:xfrm flipH="1" flipV="1">
                <a:off x="2267743" y="3699031"/>
                <a:ext cx="1" cy="54008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그룹 27"/>
            <p:cNvGrpSpPr/>
            <p:nvPr/>
          </p:nvGrpSpPr>
          <p:grpSpPr>
            <a:xfrm>
              <a:off x="3995936" y="3754529"/>
              <a:ext cx="1944216" cy="162023"/>
              <a:chOff x="2771800" y="3700791"/>
              <a:chExt cx="2016224" cy="160263"/>
            </a:xfrm>
          </p:grpSpPr>
          <p:sp>
            <p:nvSpPr>
              <p:cNvPr id="20" name="왼쪽 대괄호 19"/>
              <p:cNvSpPr/>
              <p:nvPr/>
            </p:nvSpPr>
            <p:spPr>
              <a:xfrm rot="5400000">
                <a:off x="3725905" y="2798935"/>
                <a:ext cx="108014" cy="2016224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5" name="직선 연결선 24"/>
              <p:cNvCxnSpPr>
                <a:stCxn id="20" idx="1"/>
              </p:cNvCxnSpPr>
              <p:nvPr/>
            </p:nvCxnSpPr>
            <p:spPr>
              <a:xfrm flipV="1">
                <a:off x="3779912" y="3700791"/>
                <a:ext cx="0" cy="52249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TextBox 28"/>
            <p:cNvSpPr txBox="1"/>
            <p:nvPr/>
          </p:nvSpPr>
          <p:spPr>
            <a:xfrm>
              <a:off x="3059832" y="3429000"/>
              <a:ext cx="648072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VPN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44988" y="3429000"/>
              <a:ext cx="648072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offset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88" name="직사각형 87"/>
          <p:cNvSpPr/>
          <p:nvPr/>
        </p:nvSpPr>
        <p:spPr>
          <a:xfrm>
            <a:off x="2915816" y="4978665"/>
            <a:ext cx="504056" cy="5040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0</a:t>
            </a:r>
            <a:endParaRPr lang="ko-KR" altLang="en-US" sz="1400" dirty="0" err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3419872" y="4978665"/>
            <a:ext cx="504056" cy="5040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1</a:t>
            </a:r>
            <a:endParaRPr lang="ko-KR" altLang="en-US" sz="1400" dirty="0" err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3923928" y="4978665"/>
            <a:ext cx="504056" cy="5040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0</a:t>
            </a:r>
            <a:endParaRPr lang="ko-KR" altLang="en-US" sz="1400" dirty="0" err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4427984" y="4978665"/>
            <a:ext cx="504056" cy="5040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1</a:t>
            </a:r>
            <a:endParaRPr lang="ko-KR" altLang="en-US" sz="1400" dirty="0" err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4932040" y="4978665"/>
            <a:ext cx="504056" cy="5040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0</a:t>
            </a:r>
            <a:endParaRPr lang="ko-KR" altLang="en-US" sz="1400" dirty="0" err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5436096" y="4978665"/>
            <a:ext cx="504056" cy="5040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1</a:t>
            </a:r>
            <a:endParaRPr lang="ko-KR" altLang="en-US" sz="1400" dirty="0" err="1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  <p:grpSp>
        <p:nvGrpSpPr>
          <p:cNvPr id="94" name="그룹 93"/>
          <p:cNvGrpSpPr/>
          <p:nvPr/>
        </p:nvGrpSpPr>
        <p:grpSpPr>
          <a:xfrm>
            <a:off x="2915816" y="4744640"/>
            <a:ext cx="936104" cy="162022"/>
            <a:chOff x="1763688" y="3699031"/>
            <a:chExt cx="1008112" cy="162022"/>
          </a:xfrm>
        </p:grpSpPr>
        <p:sp>
          <p:nvSpPr>
            <p:cNvPr id="95" name="왼쪽 대괄호 94"/>
            <p:cNvSpPr/>
            <p:nvPr/>
          </p:nvSpPr>
          <p:spPr>
            <a:xfrm rot="5400000">
              <a:off x="2213736" y="3302990"/>
              <a:ext cx="108015" cy="1008112"/>
            </a:xfrm>
            <a:prstGeom prst="leftBracket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6" name="직선 연결선 95"/>
            <p:cNvCxnSpPr>
              <a:stCxn id="95" idx="1"/>
            </p:cNvCxnSpPr>
            <p:nvPr/>
          </p:nvCxnSpPr>
          <p:spPr>
            <a:xfrm flipH="1" flipV="1">
              <a:off x="2267743" y="3699031"/>
              <a:ext cx="1" cy="54008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그룹 96"/>
          <p:cNvGrpSpPr/>
          <p:nvPr/>
        </p:nvGrpSpPr>
        <p:grpSpPr>
          <a:xfrm>
            <a:off x="3995936" y="4744640"/>
            <a:ext cx="1944216" cy="162023"/>
            <a:chOff x="2771800" y="3700791"/>
            <a:chExt cx="2016224" cy="160263"/>
          </a:xfrm>
        </p:grpSpPr>
        <p:sp>
          <p:nvSpPr>
            <p:cNvPr id="98" name="왼쪽 대괄호 97"/>
            <p:cNvSpPr/>
            <p:nvPr/>
          </p:nvSpPr>
          <p:spPr>
            <a:xfrm rot="5400000">
              <a:off x="3725905" y="2798935"/>
              <a:ext cx="108014" cy="2016224"/>
            </a:xfrm>
            <a:prstGeom prst="leftBracket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9" name="직선 연결선 98"/>
            <p:cNvCxnSpPr>
              <a:stCxn id="98" idx="1"/>
            </p:cNvCxnSpPr>
            <p:nvPr/>
          </p:nvCxnSpPr>
          <p:spPr>
            <a:xfrm flipV="1">
              <a:off x="3779912" y="3700791"/>
              <a:ext cx="0" cy="52249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TextBox 99"/>
          <p:cNvSpPr txBox="1"/>
          <p:nvPr/>
        </p:nvSpPr>
        <p:spPr>
          <a:xfrm>
            <a:off x="3059832" y="4365104"/>
            <a:ext cx="648072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VPN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644988" y="4365104"/>
            <a:ext cx="648072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offset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03113948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Address Translation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virtual address 21 in 64-byte address space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45" name="그룹 44"/>
          <p:cNvGrpSpPr/>
          <p:nvPr/>
        </p:nvGrpSpPr>
        <p:grpSpPr>
          <a:xfrm>
            <a:off x="1835696" y="1700808"/>
            <a:ext cx="4680520" cy="3979936"/>
            <a:chOff x="1403648" y="1465288"/>
            <a:chExt cx="4680520" cy="3979936"/>
          </a:xfrm>
        </p:grpSpPr>
        <p:sp>
          <p:nvSpPr>
            <p:cNvPr id="46" name="직사각형 45"/>
            <p:cNvSpPr/>
            <p:nvPr/>
          </p:nvSpPr>
          <p:spPr>
            <a:xfrm>
              <a:off x="3059832" y="2078849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0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3563888" y="2078849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4067944" y="2078849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0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4572000" y="2078849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5076056" y="2078849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0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5580112" y="2078849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grpSp>
          <p:nvGrpSpPr>
            <p:cNvPr id="52" name="그룹 51"/>
            <p:cNvGrpSpPr/>
            <p:nvPr/>
          </p:nvGrpSpPr>
          <p:grpSpPr>
            <a:xfrm>
              <a:off x="3059832" y="1844824"/>
              <a:ext cx="936104" cy="162022"/>
              <a:chOff x="1763688" y="3699031"/>
              <a:chExt cx="1008112" cy="162022"/>
            </a:xfrm>
          </p:grpSpPr>
          <p:sp>
            <p:nvSpPr>
              <p:cNvPr id="85" name="왼쪽 대괄호 84"/>
              <p:cNvSpPr/>
              <p:nvPr/>
            </p:nvSpPr>
            <p:spPr>
              <a:xfrm rot="5400000">
                <a:off x="2213736" y="3302990"/>
                <a:ext cx="108015" cy="1008112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6" name="직선 연결선 85"/>
              <p:cNvCxnSpPr>
                <a:stCxn id="85" idx="1"/>
              </p:cNvCxnSpPr>
              <p:nvPr/>
            </p:nvCxnSpPr>
            <p:spPr>
              <a:xfrm flipH="1" flipV="1">
                <a:off x="2267743" y="3699031"/>
                <a:ext cx="1" cy="54008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그룹 52"/>
            <p:cNvGrpSpPr/>
            <p:nvPr/>
          </p:nvGrpSpPr>
          <p:grpSpPr>
            <a:xfrm>
              <a:off x="4139952" y="1844824"/>
              <a:ext cx="1944216" cy="162023"/>
              <a:chOff x="2771800" y="3700791"/>
              <a:chExt cx="2016224" cy="160263"/>
            </a:xfrm>
          </p:grpSpPr>
          <p:sp>
            <p:nvSpPr>
              <p:cNvPr id="83" name="왼쪽 대괄호 82"/>
              <p:cNvSpPr/>
              <p:nvPr/>
            </p:nvSpPr>
            <p:spPr>
              <a:xfrm rot="5400000">
                <a:off x="3725905" y="2798935"/>
                <a:ext cx="108014" cy="2016224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4" name="직선 연결선 83"/>
              <p:cNvCxnSpPr>
                <a:stCxn id="83" idx="1"/>
              </p:cNvCxnSpPr>
              <p:nvPr/>
            </p:nvCxnSpPr>
            <p:spPr>
              <a:xfrm flipV="1">
                <a:off x="3779912" y="3700791"/>
                <a:ext cx="0" cy="52249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3203848" y="1465288"/>
              <a:ext cx="648072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VPN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789004" y="1465288"/>
              <a:ext cx="648072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offset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3059832" y="4344935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3563888" y="4344935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4067944" y="4344935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0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4572000" y="4344935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60" name="직사각형 59"/>
            <p:cNvSpPr/>
            <p:nvPr/>
          </p:nvSpPr>
          <p:spPr>
            <a:xfrm>
              <a:off x="5076056" y="4344935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0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61" name="직사각형 60"/>
            <p:cNvSpPr/>
            <p:nvPr/>
          </p:nvSpPr>
          <p:spPr>
            <a:xfrm>
              <a:off x="5580112" y="4344935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grpSp>
          <p:nvGrpSpPr>
            <p:cNvPr id="62" name="그룹 61"/>
            <p:cNvGrpSpPr/>
            <p:nvPr/>
          </p:nvGrpSpPr>
          <p:grpSpPr>
            <a:xfrm rot="10800000">
              <a:off x="2555776" y="4902990"/>
              <a:ext cx="1440160" cy="180518"/>
              <a:chOff x="1763688" y="3699031"/>
              <a:chExt cx="1008112" cy="162022"/>
            </a:xfrm>
          </p:grpSpPr>
          <p:sp>
            <p:nvSpPr>
              <p:cNvPr id="81" name="왼쪽 대괄호 80"/>
              <p:cNvSpPr/>
              <p:nvPr/>
            </p:nvSpPr>
            <p:spPr>
              <a:xfrm rot="5400000">
                <a:off x="2213736" y="3302990"/>
                <a:ext cx="108015" cy="1008112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2" name="직선 연결선 81"/>
              <p:cNvCxnSpPr>
                <a:stCxn id="81" idx="1"/>
              </p:cNvCxnSpPr>
              <p:nvPr/>
            </p:nvCxnSpPr>
            <p:spPr>
              <a:xfrm flipH="1" flipV="1">
                <a:off x="2267743" y="3699031"/>
                <a:ext cx="1" cy="54008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그룹 62"/>
            <p:cNvGrpSpPr/>
            <p:nvPr/>
          </p:nvGrpSpPr>
          <p:grpSpPr>
            <a:xfrm rot="10800000">
              <a:off x="4139952" y="4902991"/>
              <a:ext cx="1944216" cy="162023"/>
              <a:chOff x="2771800" y="3700791"/>
              <a:chExt cx="2016224" cy="160263"/>
            </a:xfrm>
          </p:grpSpPr>
          <p:sp>
            <p:nvSpPr>
              <p:cNvPr id="79" name="왼쪽 대괄호 78"/>
              <p:cNvSpPr/>
              <p:nvPr/>
            </p:nvSpPr>
            <p:spPr>
              <a:xfrm rot="5400000">
                <a:off x="3725905" y="2798935"/>
                <a:ext cx="108014" cy="2016224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0" name="직선 연결선 79"/>
              <p:cNvCxnSpPr>
                <a:stCxn id="79" idx="1"/>
              </p:cNvCxnSpPr>
              <p:nvPr/>
            </p:nvCxnSpPr>
            <p:spPr>
              <a:xfrm flipV="1">
                <a:off x="3779912" y="3700791"/>
                <a:ext cx="0" cy="52249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TextBox 63"/>
            <p:cNvSpPr txBox="1"/>
            <p:nvPr/>
          </p:nvSpPr>
          <p:spPr>
            <a:xfrm>
              <a:off x="2951821" y="5124915"/>
              <a:ext cx="648072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PFN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789004" y="5119965"/>
              <a:ext cx="648072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offset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2555776" y="4346443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979713" y="2061778"/>
              <a:ext cx="972108" cy="53819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Virtual</a:t>
              </a:r>
            </a:p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Address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403648" y="4327864"/>
              <a:ext cx="972108" cy="53819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Physical</a:t>
              </a:r>
            </a:p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Address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9" name="직사각형 68"/>
            <p:cNvSpPr/>
            <p:nvPr/>
          </p:nvSpPr>
          <p:spPr>
            <a:xfrm>
              <a:off x="2555777" y="2996952"/>
              <a:ext cx="1440160" cy="936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Address Translation</a:t>
              </a:r>
              <a:endParaRPr lang="ko-KR" altLang="en-US" sz="1600" b="1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cxnSp>
          <p:nvCxnSpPr>
            <p:cNvPr id="70" name="직선 화살표 연결선 69"/>
            <p:cNvCxnSpPr>
              <a:stCxn id="51" idx="2"/>
              <a:endCxn id="61" idx="0"/>
            </p:cNvCxnSpPr>
            <p:nvPr/>
          </p:nvCxnSpPr>
          <p:spPr>
            <a:xfrm>
              <a:off x="5832140" y="2662998"/>
              <a:ext cx="0" cy="160184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직선 화살표 연결선 70"/>
            <p:cNvCxnSpPr>
              <a:stCxn id="50" idx="2"/>
              <a:endCxn id="60" idx="0"/>
            </p:cNvCxnSpPr>
            <p:nvPr/>
          </p:nvCxnSpPr>
          <p:spPr>
            <a:xfrm>
              <a:off x="5328084" y="2662998"/>
              <a:ext cx="0" cy="160184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직선 화살표 연결선 71"/>
            <p:cNvCxnSpPr>
              <a:stCxn id="49" idx="2"/>
              <a:endCxn id="59" idx="0"/>
            </p:cNvCxnSpPr>
            <p:nvPr/>
          </p:nvCxnSpPr>
          <p:spPr>
            <a:xfrm>
              <a:off x="4824028" y="2662998"/>
              <a:ext cx="0" cy="160184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직선 화살표 연결선 72"/>
            <p:cNvCxnSpPr>
              <a:stCxn id="48" idx="2"/>
              <a:endCxn id="58" idx="0"/>
            </p:cNvCxnSpPr>
            <p:nvPr/>
          </p:nvCxnSpPr>
          <p:spPr>
            <a:xfrm>
              <a:off x="4319972" y="2662998"/>
              <a:ext cx="0" cy="160184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화살표 연결선 73"/>
            <p:cNvCxnSpPr/>
            <p:nvPr/>
          </p:nvCxnSpPr>
          <p:spPr>
            <a:xfrm>
              <a:off x="3815916" y="2635529"/>
              <a:ext cx="0" cy="3169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화살표 연결선 74"/>
            <p:cNvCxnSpPr/>
            <p:nvPr/>
          </p:nvCxnSpPr>
          <p:spPr>
            <a:xfrm>
              <a:off x="3311860" y="2635529"/>
              <a:ext cx="0" cy="31691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직선 화살표 연결선 75"/>
            <p:cNvCxnSpPr/>
            <p:nvPr/>
          </p:nvCxnSpPr>
          <p:spPr>
            <a:xfrm>
              <a:off x="2807804" y="3976634"/>
              <a:ext cx="0" cy="30139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직선 화살표 연결선 76"/>
            <p:cNvCxnSpPr/>
            <p:nvPr/>
          </p:nvCxnSpPr>
          <p:spPr>
            <a:xfrm>
              <a:off x="3311860" y="3976181"/>
              <a:ext cx="0" cy="31691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직선 화살표 연결선 77"/>
            <p:cNvCxnSpPr/>
            <p:nvPr/>
          </p:nvCxnSpPr>
          <p:spPr>
            <a:xfrm>
              <a:off x="3815916" y="3975516"/>
              <a:ext cx="0" cy="3169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21795845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Where Are Page Tables Stored?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/>
                  <a:t>Page tables can get awfully large.</a:t>
                </a:r>
              </a:p>
              <a:p>
                <a:pPr lvl="1"/>
                <a:r>
                  <a:rPr lang="en-US" altLang="ko-KR" dirty="0"/>
                  <a:t>32-bit address space with 4-KB pages, 20 bits for VPN</a:t>
                </a:r>
              </a:p>
              <a:p>
                <a:pPr lvl="2"/>
                <a:r>
                  <a:rPr lang="en-US" altLang="ko-KR" b="0" dirty="0">
                    <a:latin typeface="Cambria Math" panose="02040503050406030204" pitchFamily="18" charset="0"/>
                  </a:rPr>
                  <a:t>Page offset for 4 Kbyte page: 20 bit</a:t>
                </a:r>
              </a:p>
              <a:p>
                <a:pPr lvl="2"/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0" i="1" smtClean="0">
                            <a:latin typeface="Cambria Math"/>
                          </a:rPr>
                          <m:t>4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𝑀𝐵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= 2</m:t>
                        </m:r>
                      </m:e>
                      <m:sup>
                        <m:r>
                          <a:rPr lang="en-US" altLang="ko-KR" b="0" i="1" smtClean="0">
                            <a:latin typeface="Cambria Math"/>
                          </a:rPr>
                          <m:t>20</m:t>
                        </m:r>
                      </m:sup>
                    </m:sSup>
                    <m:r>
                      <a:rPr lang="en-US" altLang="ko-KR" b="0" i="1" smtClean="0">
                        <a:latin typeface="Cambria Math"/>
                      </a:rPr>
                      <m:t> </m:t>
                    </m:r>
                    <m:r>
                      <a:rPr lang="en-US" altLang="ko-KR" b="0" i="1" smtClean="0">
                        <a:latin typeface="Cambria Math"/>
                      </a:rPr>
                      <m:t>𝑒𝑛𝑡𝑟𝑖𝑒𝑠</m:t>
                    </m:r>
                    <m:r>
                      <a:rPr lang="en-US" altLang="ko-KR" b="0" i="1" smtClean="0">
                        <a:latin typeface="Cambria Math"/>
                      </a:rPr>
                      <m:t> ∗4 </m:t>
                    </m:r>
                    <m:r>
                      <a:rPr lang="en-US" altLang="ko-KR" b="0" i="1" smtClean="0">
                        <a:latin typeface="Cambria Math"/>
                      </a:rPr>
                      <m:t>𝐵𝑦𝑡𝑒𝑠</m:t>
                    </m:r>
                    <m:r>
                      <a:rPr lang="en-US" altLang="ko-KR" b="0" i="1" smtClean="0">
                        <a:latin typeface="Cambria Math"/>
                      </a:rPr>
                      <m:t> </m:t>
                    </m:r>
                    <m:r>
                      <a:rPr lang="en-US" altLang="ko-KR" b="0" i="1" smtClean="0">
                        <a:latin typeface="Cambria Math"/>
                      </a:rPr>
                      <m:t>𝑝𝑒𝑟</m:t>
                    </m:r>
                    <m:r>
                      <a:rPr lang="en-US" altLang="ko-KR" b="0" i="1" smtClean="0">
                        <a:latin typeface="Cambria Math"/>
                      </a:rPr>
                      <m:t> </m:t>
                    </m:r>
                    <m:r>
                      <a:rPr lang="en-US" altLang="ko-KR" b="0" i="1" smtClean="0">
                        <a:latin typeface="Cambria Math"/>
                      </a:rPr>
                      <m:t>𝑝𝑎𝑔𝑒</m:t>
                    </m:r>
                    <m:r>
                      <a:rPr lang="en-US" altLang="ko-KR" b="0" i="1" smtClean="0">
                        <a:latin typeface="Cambria Math"/>
                      </a:rPr>
                      <m:t> </m:t>
                    </m:r>
                    <m:r>
                      <a:rPr lang="en-US" altLang="ko-KR" b="0" i="1" smtClean="0">
                        <a:latin typeface="Cambria Math"/>
                      </a:rPr>
                      <m:t>𝑡𝑎𝑏𝑙𝑒</m:t>
                    </m:r>
                    <m:r>
                      <a:rPr lang="en-US" altLang="ko-KR" b="0" i="1" smtClean="0">
                        <a:latin typeface="Cambria Math"/>
                      </a:rPr>
                      <m:t> </m:t>
                    </m:r>
                    <m:r>
                      <a:rPr lang="en-US" altLang="ko-KR" b="0" i="1" smtClean="0">
                        <a:latin typeface="Cambria Math"/>
                      </a:rPr>
                      <m:t>𝑒𝑛𝑡𝑟𝑦</m:t>
                    </m:r>
                  </m:oMath>
                </a14:m>
                <a:endParaRPr lang="en-US" altLang="ko-KR" dirty="0"/>
              </a:p>
              <a:p>
                <a:pPr lvl="2"/>
                <a:endParaRPr lang="en-US" altLang="ko-KR" dirty="0"/>
              </a:p>
              <a:p>
                <a:r>
                  <a:rPr lang="en-US" altLang="ko-KR" dirty="0"/>
                  <a:t>What if there are 200 processes in the system?</a:t>
                </a:r>
              </a:p>
              <a:p>
                <a:pPr lvl="1"/>
                <a:r>
                  <a:rPr lang="en-US" altLang="ko-KR" dirty="0"/>
                  <a:t>Page tables for each process are stored in memory.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K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7EB6EE-E81A-9F41-97AC-6FD14E3286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2996952"/>
            <a:ext cx="1626726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871778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Page Table in Kernel Physical Memory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7234" y="1412776"/>
            <a:ext cx="602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83769" y="1897087"/>
            <a:ext cx="669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182204" y="1567150"/>
            <a:ext cx="1456785" cy="4988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table</a:t>
            </a:r>
          </a:p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3 7 5 2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182204" y="2570083"/>
            <a:ext cx="1456785" cy="498877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3 of AS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182204" y="2066027"/>
            <a:ext cx="1456785" cy="504056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(unused)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182204" y="3068960"/>
            <a:ext cx="1456785" cy="498877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0 of AS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182204" y="3567837"/>
            <a:ext cx="1456785" cy="504056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(unused)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182204" y="4071893"/>
            <a:ext cx="1456785" cy="498877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 of AS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59832" y="5680993"/>
            <a:ext cx="17403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182203" y="4570770"/>
            <a:ext cx="1455993" cy="504056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(unused)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3182204" y="5074826"/>
            <a:ext cx="1456784" cy="504056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1 of AS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83769" y="2399563"/>
            <a:ext cx="669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70" y="2930460"/>
            <a:ext cx="669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83768" y="3429337"/>
            <a:ext cx="669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83772" y="3933393"/>
            <a:ext cx="669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80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83772" y="4432270"/>
            <a:ext cx="669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96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83769" y="4939588"/>
            <a:ext cx="669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112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83768" y="5403994"/>
            <a:ext cx="669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128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60032" y="1656433"/>
            <a:ext cx="3024336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page frame 0 of physical memory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32040" y="2157900"/>
            <a:ext cx="3024336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page frame 1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32040" y="2659365"/>
            <a:ext cx="3024336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page frame 2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32040" y="3158242"/>
            <a:ext cx="3024336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page frame 3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32040" y="3659709"/>
            <a:ext cx="3024336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page frame 4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32040" y="4161176"/>
            <a:ext cx="3024336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page frame 5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32040" y="4662643"/>
            <a:ext cx="3024336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page frame 6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32040" y="5166699"/>
            <a:ext cx="3024336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page frame 7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05748373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109986</TotalTime>
  <Words>1127</Words>
  <Application>Microsoft Office PowerPoint</Application>
  <PresentationFormat>화면 슬라이드 쇼(4:3)</PresentationFormat>
  <Paragraphs>313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8" baseType="lpstr">
      <vt:lpstr>Adobe Arabic</vt:lpstr>
      <vt:lpstr>Adobe 고딕 Std B</vt:lpstr>
      <vt:lpstr>HY견고딕</vt:lpstr>
      <vt:lpstr>굴림</vt:lpstr>
      <vt:lpstr>맑은 고딕</vt:lpstr>
      <vt:lpstr>Arial</vt:lpstr>
      <vt:lpstr>Cambria Math</vt:lpstr>
      <vt:lpstr>Courier New</vt:lpstr>
      <vt:lpstr>Helvetica</vt:lpstr>
      <vt:lpstr>Wingdings</vt:lpstr>
      <vt:lpstr>양식_공청회_발표자료-총괄-양식</vt:lpstr>
      <vt:lpstr>Operating Systems </vt:lpstr>
      <vt:lpstr>PowerPoint 프레젠테이션</vt:lpstr>
      <vt:lpstr>Concept of Paging</vt:lpstr>
      <vt:lpstr>Advantages Of Paging</vt:lpstr>
      <vt:lpstr>Example: A Simple Paging</vt:lpstr>
      <vt:lpstr>Address Translation</vt:lpstr>
      <vt:lpstr>Address Translation</vt:lpstr>
      <vt:lpstr>Where Are Page Tables Stored?</vt:lpstr>
      <vt:lpstr>Page Table in Kernel Physical Memory</vt:lpstr>
      <vt:lpstr>The Page Table</vt:lpstr>
      <vt:lpstr>Common Flags Of Page Table Entry</vt:lpstr>
      <vt:lpstr>Example: x86 Page Table Entry</vt:lpstr>
      <vt:lpstr>Paging Overhead: Memory Access</vt:lpstr>
      <vt:lpstr>Accessing Memory With Paging</vt:lpstr>
      <vt:lpstr>Accessing Memory With Paging</vt:lpstr>
      <vt:lpstr>A Memory Trace</vt:lpstr>
      <vt:lpstr>A Virtual(And Physical) Memory Trace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유승원</cp:lastModifiedBy>
  <cp:revision>4147</cp:revision>
  <cp:lastPrinted>2019-09-09T02:10:38Z</cp:lastPrinted>
  <dcterms:created xsi:type="dcterms:W3CDTF">2011-05-01T06:09:10Z</dcterms:created>
  <dcterms:modified xsi:type="dcterms:W3CDTF">2022-04-13T22:40:42Z</dcterms:modified>
  <cp:category/>
</cp:coreProperties>
</file>