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4"/>
  </p:notesMasterIdLst>
  <p:sldIdLst>
    <p:sldId id="2877" r:id="rId2"/>
    <p:sldId id="2784" r:id="rId3"/>
    <p:sldId id="2977" r:id="rId4"/>
    <p:sldId id="2953" r:id="rId5"/>
    <p:sldId id="2785" r:id="rId6"/>
    <p:sldId id="2786" r:id="rId7"/>
    <p:sldId id="2787" r:id="rId8"/>
    <p:sldId id="2788" r:id="rId9"/>
    <p:sldId id="2789" r:id="rId10"/>
    <p:sldId id="2790" r:id="rId11"/>
    <p:sldId id="2792" r:id="rId12"/>
    <p:sldId id="2886" r:id="rId13"/>
    <p:sldId id="2794" r:id="rId14"/>
    <p:sldId id="2795" r:id="rId15"/>
    <p:sldId id="2796" r:id="rId16"/>
    <p:sldId id="2797" r:id="rId17"/>
    <p:sldId id="2798" r:id="rId18"/>
    <p:sldId id="2954" r:id="rId19"/>
    <p:sldId id="2955" r:id="rId20"/>
    <p:sldId id="2799" r:id="rId21"/>
    <p:sldId id="2800" r:id="rId22"/>
    <p:sldId id="2801" r:id="rId23"/>
    <p:sldId id="2802" r:id="rId24"/>
    <p:sldId id="2957" r:id="rId25"/>
    <p:sldId id="2958" r:id="rId26"/>
    <p:sldId id="2959" r:id="rId27"/>
    <p:sldId id="2960" r:id="rId28"/>
    <p:sldId id="2966" r:id="rId29"/>
    <p:sldId id="2967" r:id="rId30"/>
    <p:sldId id="2968" r:id="rId31"/>
    <p:sldId id="2965" r:id="rId32"/>
    <p:sldId id="2887" r:id="rId3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9" autoAdjust="0"/>
    <p:restoredTop sz="91978" autoAdjust="0"/>
  </p:normalViewPr>
  <p:slideViewPr>
    <p:cSldViewPr>
      <p:cViewPr varScale="1">
        <p:scale>
          <a:sx n="70" d="100"/>
          <a:sy n="70" d="100"/>
        </p:scale>
        <p:origin x="84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When</a:t>
            </a:r>
            <a:r>
              <a:rPr lang="en-US" baseline="0" dirty="0"/>
              <a:t> a process is first created, it allocates the virtual address space for code, data heap and stack. In this picture, OS allocated 4 Kbyte pages for stack and heap respectively. A program uses </a:t>
            </a:r>
            <a:r>
              <a:rPr lang="en-US" baseline="0" dirty="0" err="1"/>
              <a:t>malloc</a:t>
            </a:r>
            <a:r>
              <a:rPr lang="en-US" baseline="0" dirty="0"/>
              <a:t>, free, </a:t>
            </a:r>
            <a:r>
              <a:rPr lang="en-US" baseline="0" dirty="0" err="1"/>
              <a:t>calloc</a:t>
            </a:r>
            <a:r>
              <a:rPr lang="en-US" baseline="0" dirty="0"/>
              <a:t> or </a:t>
            </a:r>
            <a:r>
              <a:rPr lang="en-US" baseline="0" dirty="0" err="1"/>
              <a:t>realloc</a:t>
            </a:r>
            <a:r>
              <a:rPr lang="en-US" baseline="0" dirty="0"/>
              <a:t> to manage the memory chunks within a heap. These functions are defined in </a:t>
            </a:r>
            <a:r>
              <a:rPr lang="en-US" baseline="0" dirty="0" err="1"/>
              <a:t>libc</a:t>
            </a:r>
            <a:r>
              <a:rPr lang="en-US" baseline="0" dirty="0"/>
              <a:t>. These functions are responsible for managing the virtual memory areas in the heap. There are a number of system calls that are used to adjust the </a:t>
            </a:r>
            <a:r>
              <a:rPr lang="en-US" baseline="0" dirty="0" err="1"/>
              <a:t>isze</a:t>
            </a:r>
            <a:r>
              <a:rPr lang="en-US" baseline="0" dirty="0"/>
              <a:t> of the virtual memory allocated to the process. These are system calls. They are </a:t>
            </a:r>
            <a:r>
              <a:rPr lang="en-US" baseline="0" dirty="0" err="1"/>
              <a:t>brk</a:t>
            </a:r>
            <a:r>
              <a:rPr lang="en-US" baseline="0" dirty="0"/>
              <a:t>/</a:t>
            </a:r>
            <a:r>
              <a:rPr lang="en-US" baseline="0" dirty="0" err="1"/>
              <a:t>sbrk</a:t>
            </a:r>
            <a:r>
              <a:rPr lang="en-US" baseline="0" dirty="0"/>
              <a:t> and </a:t>
            </a:r>
            <a:r>
              <a:rPr lang="en-US" baseline="0" dirty="0" err="1"/>
              <a:t>mmap</a:t>
            </a:r>
            <a:r>
              <a:rPr lang="en-US" baseline="0" dirty="0"/>
              <a:t>. </a:t>
            </a:r>
            <a:r>
              <a:rPr lang="en-US" baseline="0" dirty="0" err="1"/>
              <a:t>Brk</a:t>
            </a:r>
            <a:r>
              <a:rPr lang="en-US" baseline="0" dirty="0"/>
              <a:t> and </a:t>
            </a:r>
            <a:r>
              <a:rPr lang="en-US" baseline="0" dirty="0" err="1"/>
              <a:t>sbrk</a:t>
            </a:r>
            <a:r>
              <a:rPr lang="en-US" baseline="0" dirty="0"/>
              <a:t> are used to adjust the “break” point. “break” point is a end address of the heap.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32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18435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97C16A99-09A6-884D-8B77-7DC5C0F815F1}" type="slidenum">
              <a:rPr lang="ko-KR" altLang="ko-KR"/>
              <a:pPr>
                <a:spcBef>
                  <a:spcPct val="0"/>
                </a:spcBef>
              </a:pPr>
              <a:t>24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513767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CEC5014D-2FD3-FE46-9368-F3846C316DBD}" type="slidenum">
              <a:rPr lang="ko-KR" altLang="ko-KR"/>
              <a:pPr>
                <a:spcBef>
                  <a:spcPct val="0"/>
                </a:spcBef>
              </a:pPr>
              <a:t>25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190864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24579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D1975CB3-1FC4-5245-A22B-27FDC433DBAD}" type="slidenum">
              <a:rPr lang="ko-KR" altLang="ko-KR"/>
              <a:pPr>
                <a:spcBef>
                  <a:spcPct val="0"/>
                </a:spcBef>
              </a:pPr>
              <a:t>26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33581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26627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F95C5FBC-A58A-844D-9ECF-8249D95B5F62}" type="slidenum">
              <a:rPr lang="ko-KR" altLang="ko-KR"/>
              <a:pPr>
                <a:spcBef>
                  <a:spcPct val="0"/>
                </a:spcBef>
              </a:pPr>
              <a:t>27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709545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26627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F95C5FBC-A58A-844D-9ECF-8249D95B5F62}" type="slidenum">
              <a:rPr lang="ko-KR" altLang="ko-KR"/>
              <a:pPr>
                <a:spcBef>
                  <a:spcPct val="0"/>
                </a:spcBef>
              </a:pPr>
              <a:t>28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08494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26627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F95C5FBC-A58A-844D-9ECF-8249D95B5F62}" type="slidenum">
              <a:rPr lang="ko-KR" altLang="ko-KR"/>
              <a:pPr>
                <a:spcBef>
                  <a:spcPct val="0"/>
                </a:spcBef>
              </a:pPr>
              <a:t>29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178210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30723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5BBDDD06-8F5E-8440-97F9-93DEA19F0568}" type="slidenum">
              <a:rPr lang="ko-KR" altLang="ko-KR"/>
              <a:pPr>
                <a:spcBef>
                  <a:spcPct val="0"/>
                </a:spcBef>
              </a:pPr>
              <a:t>30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39515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Times New Roman" charset="0"/>
              <a:ea typeface="굴림" charset="-127"/>
            </a:endParaRPr>
          </a:p>
        </p:txBody>
      </p:sp>
      <p:sp>
        <p:nvSpPr>
          <p:cNvPr id="53251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>
              <a:spcBef>
                <a:spcPct val="0"/>
              </a:spcBef>
            </a:pPr>
            <a:fld id="{00C1619A-8524-BB49-AA6D-47298061665D}" type="slidenum">
              <a:rPr lang="ko-KR" altLang="ko-KR"/>
              <a:pPr>
                <a:spcBef>
                  <a:spcPct val="0"/>
                </a:spcBef>
              </a:pPr>
              <a:t>31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9286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  <a:prstGeom prst="rect">
            <a:avLst/>
          </a:prstGeom>
        </p:spPr>
        <p:txBody>
          <a:bodyPr/>
          <a:lstStyle>
            <a:lvl1pPr>
              <a:defRPr sz="1100" b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954157" y="6472663"/>
            <a:ext cx="1071562" cy="220663"/>
          </a:xfrm>
          <a:prstGeom prst="rect">
            <a:avLst/>
          </a:prstGeom>
        </p:spPr>
        <p:txBody>
          <a:bodyPr/>
          <a:lstStyle>
            <a:lvl1pPr algn="r">
              <a:defRPr sz="1100" b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The Header of Allocated Memory Chunk(Cont.)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213226"/>
          </a:xfrm>
          <a:ln w="19050"/>
        </p:spPr>
        <p:txBody>
          <a:bodyPr/>
          <a:lstStyle/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83568" y="2027584"/>
            <a:ext cx="8352928" cy="2862322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free(void *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hptr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altLang="ko-K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altLang="ko-KR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mr-IN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altLang="ko-KR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hptr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-&gt;magic==1234567) ;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mr-IN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altLang="ko-KR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sz="2000" b="1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23854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Embedding A Free List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7605" y="1393031"/>
            <a:ext cx="2808312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276586" y="2288733"/>
            <a:ext cx="6552728" cy="132343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size; </a:t>
            </a:r>
          </a:p>
          <a:p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*next; </a:t>
            </a:r>
          </a:p>
          <a:p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nodet_t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ko-KR" sz="2000" b="1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52089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Heap Initialization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68474" y="939076"/>
            <a:ext cx="8568952" cy="2400657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20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altLang="ko-KR" sz="20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returns a pointer to a chunk of free space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*head = 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PROT_READ|PROT_WRITE, 			   MAP_ANON|MAP_PRIVATE, </a:t>
            </a:r>
            <a:r>
              <a:rPr lang="en-US" altLang="ko-K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head-&gt;size = </a:t>
            </a:r>
            <a:r>
              <a:rPr lang="en-US" altLang="ko-K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altLang="ko-KR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head-&gt;next = </a:t>
            </a:r>
            <a:r>
              <a:rPr lang="en-US" altLang="ko-K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2000" b="1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7605" y="1393031"/>
            <a:ext cx="2808312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3340" y="3861048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4"/>
          <p:cNvCxnSpPr/>
          <p:nvPr/>
        </p:nvCxnSpPr>
        <p:spPr>
          <a:xfrm>
            <a:off x="2336999" y="4042256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25513" y="5317113"/>
            <a:ext cx="2369656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rest of the 4KB chunk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15" name="그룹 16"/>
          <p:cNvGrpSpPr/>
          <p:nvPr/>
        </p:nvGrpSpPr>
        <p:grpSpPr>
          <a:xfrm>
            <a:off x="4699761" y="4759620"/>
            <a:ext cx="125752" cy="1422764"/>
            <a:chOff x="3573379" y="1926334"/>
            <a:chExt cx="125752" cy="1289793"/>
          </a:xfrm>
        </p:grpSpPr>
        <p:sp>
          <p:nvSpPr>
            <p:cNvPr id="23" name="왼쪽 대괄호 24"/>
            <p:cNvSpPr/>
            <p:nvPr/>
          </p:nvSpPr>
          <p:spPr>
            <a:xfrm flipH="1">
              <a:off x="3573379" y="1926334"/>
              <a:ext cx="54006" cy="1289793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4" name="직선 연결선 25"/>
            <p:cNvCxnSpPr/>
            <p:nvPr/>
          </p:nvCxnSpPr>
          <p:spPr>
            <a:xfrm>
              <a:off x="3627385" y="2571231"/>
              <a:ext cx="7174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직사각형 17"/>
          <p:cNvSpPr/>
          <p:nvPr/>
        </p:nvSpPr>
        <p:spPr>
          <a:xfrm>
            <a:off x="2826832" y="3782469"/>
            <a:ext cx="1799644" cy="5101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4088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7" name="직사각형 18"/>
          <p:cNvSpPr/>
          <p:nvPr/>
        </p:nvSpPr>
        <p:spPr>
          <a:xfrm>
            <a:off x="2826832" y="4278841"/>
            <a:ext cx="1800365" cy="5101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  0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1372" y="3501008"/>
            <a:ext cx="2745796" cy="5299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</a:p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header: size field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6764" y="4371355"/>
            <a:ext cx="2745796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header: next field(NULL is 0)</a:t>
            </a:r>
          </a:p>
        </p:txBody>
      </p:sp>
      <p:sp>
        <p:nvSpPr>
          <p:cNvPr id="20" name="직사각형 21"/>
          <p:cNvSpPr/>
          <p:nvPr/>
        </p:nvSpPr>
        <p:spPr>
          <a:xfrm>
            <a:off x="2826832" y="4751502"/>
            <a:ext cx="1800365" cy="5101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21" name="직사각형 22"/>
          <p:cNvSpPr/>
          <p:nvPr/>
        </p:nvSpPr>
        <p:spPr>
          <a:xfrm>
            <a:off x="2826832" y="5672282"/>
            <a:ext cx="1800365" cy="5101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22" name="직사각형 23"/>
          <p:cNvSpPr/>
          <p:nvPr/>
        </p:nvSpPr>
        <p:spPr>
          <a:xfrm>
            <a:off x="2835967" y="5174384"/>
            <a:ext cx="1801135" cy="510102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5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cxnSp>
        <p:nvCxnSpPr>
          <p:cNvPr id="6" name="직선 연결선[R] 5">
            <a:extLst>
              <a:ext uri="{FF2B5EF4-FFF2-40B4-BE49-F238E27FC236}">
                <a16:creationId xmlns:a16="http://schemas.microsoft.com/office/drawing/2014/main" id="{9CFFACB8-10A3-B74A-BD5E-E69A18323AA5}"/>
              </a:ext>
            </a:extLst>
          </p:cNvPr>
          <p:cNvCxnSpPr/>
          <p:nvPr/>
        </p:nvCxnSpPr>
        <p:spPr>
          <a:xfrm>
            <a:off x="2826832" y="3429000"/>
            <a:ext cx="0" cy="35346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[R] 24">
            <a:extLst>
              <a:ext uri="{FF2B5EF4-FFF2-40B4-BE49-F238E27FC236}">
                <a16:creationId xmlns:a16="http://schemas.microsoft.com/office/drawing/2014/main" id="{22E63074-3390-754C-A7CA-0703822030B6}"/>
              </a:ext>
            </a:extLst>
          </p:cNvPr>
          <p:cNvCxnSpPr/>
          <p:nvPr/>
        </p:nvCxnSpPr>
        <p:spPr>
          <a:xfrm>
            <a:off x="4626476" y="3429000"/>
            <a:ext cx="0" cy="35346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AE127E32-C0FD-464E-A0AA-703AEAAB1429}"/>
              </a:ext>
            </a:extLst>
          </p:cNvPr>
          <p:cNvCxnSpPr/>
          <p:nvPr/>
        </p:nvCxnSpPr>
        <p:spPr>
          <a:xfrm>
            <a:off x="2835967" y="3573016"/>
            <a:ext cx="179050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A18D6FE-82B7-3B43-AE04-ED2C04A87E9F}"/>
              </a:ext>
            </a:extLst>
          </p:cNvPr>
          <p:cNvSpPr txBox="1"/>
          <p:nvPr/>
        </p:nvSpPr>
        <p:spPr>
          <a:xfrm>
            <a:off x="3397774" y="3281971"/>
            <a:ext cx="1224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400" dirty="0">
                <a:latin typeface="Helvetica" pitchFamily="2" charset="0"/>
              </a:rPr>
              <a:t>4 Byte</a:t>
            </a:r>
            <a:endParaRPr kumimoji="1" lang="ko-KR" altLang="en-US" sz="1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28818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Embedding A Free List: Allocation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a chunk of memory is requested, the library </a:t>
            </a:r>
            <a:r>
              <a:rPr lang="en-US" altLang="ko-KR" b="1" dirty="0"/>
              <a:t>will first find</a:t>
            </a:r>
            <a:r>
              <a:rPr lang="en-US" altLang="ko-KR" dirty="0"/>
              <a:t> a chunk that is </a:t>
            </a:r>
            <a:r>
              <a:rPr lang="en-US" altLang="ko-KR" b="1" dirty="0"/>
              <a:t>large enough </a:t>
            </a:r>
            <a:r>
              <a:rPr lang="en-US" altLang="ko-KR" dirty="0"/>
              <a:t>to accommodate the request.</a:t>
            </a:r>
          </a:p>
          <a:p>
            <a:endParaRPr lang="en-US" altLang="ko-KR" dirty="0"/>
          </a:p>
          <a:p>
            <a:r>
              <a:rPr lang="en-US" altLang="ko-KR" dirty="0"/>
              <a:t>The library will </a:t>
            </a:r>
          </a:p>
          <a:p>
            <a:pPr lvl="1"/>
            <a:r>
              <a:rPr lang="en-US" altLang="ko-KR" b="1" dirty="0"/>
              <a:t>Split</a:t>
            </a:r>
            <a:r>
              <a:rPr lang="en-US" altLang="ko-KR" dirty="0"/>
              <a:t> the large free chunk into two.</a:t>
            </a:r>
          </a:p>
          <a:p>
            <a:pPr lvl="2"/>
            <a:r>
              <a:rPr lang="en-US" altLang="ko-KR" b="1" dirty="0"/>
              <a:t>One</a:t>
            </a:r>
            <a:r>
              <a:rPr lang="en-US" altLang="ko-KR" dirty="0"/>
              <a:t> for the </a:t>
            </a:r>
            <a:r>
              <a:rPr lang="en-US" altLang="ko-KR" b="1" dirty="0"/>
              <a:t>request</a:t>
            </a:r>
            <a:r>
              <a:rPr lang="en-US" altLang="ko-KR" dirty="0"/>
              <a:t> and the </a:t>
            </a:r>
            <a:r>
              <a:rPr lang="en-US" altLang="ko-KR" b="1" dirty="0"/>
              <a:t>remaining</a:t>
            </a:r>
            <a:r>
              <a:rPr lang="en-US" altLang="ko-KR" dirty="0"/>
              <a:t> free chunk</a:t>
            </a:r>
          </a:p>
          <a:p>
            <a:pPr lvl="1"/>
            <a:r>
              <a:rPr lang="en-US" altLang="ko-KR" b="1" dirty="0"/>
              <a:t>Shrink</a:t>
            </a:r>
            <a:r>
              <a:rPr lang="en-US" altLang="ko-KR" dirty="0"/>
              <a:t> the size of free chunk in the list.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9387994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Embedding A Free List: Allocation(Cont.)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Example: a request for 100 bytes by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= malloc(100)</a:t>
            </a:r>
          </a:p>
          <a:p>
            <a:pPr marL="0" indent="0">
              <a:buNone/>
            </a:pP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	 108 byte is returned.</a:t>
            </a:r>
            <a:endParaRPr lang="en-US" altLang="ko-KR" dirty="0">
              <a:latin typeface="Helvetica" pitchFamily="2" charset="0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3950670" y="2516035"/>
            <a:ext cx="5270411" cy="2877947"/>
            <a:chOff x="1139883" y="1335798"/>
            <a:chExt cx="5270411" cy="2877947"/>
          </a:xfrm>
        </p:grpSpPr>
        <p:sp>
          <p:nvSpPr>
            <p:cNvPr id="20" name="TextBox 19"/>
            <p:cNvSpPr txBox="1"/>
            <p:nvPr/>
          </p:nvSpPr>
          <p:spPr>
            <a:xfrm>
              <a:off x="1347752" y="1797691"/>
              <a:ext cx="457600" cy="29051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ptr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>
            <a:xfrm>
              <a:off x="1821666" y="1923302"/>
              <a:ext cx="263426" cy="21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851920" y="2191772"/>
              <a:ext cx="255837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100 bytes now allocated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3707904" y="1920931"/>
              <a:ext cx="95577" cy="849460"/>
              <a:chOff x="4067944" y="2180822"/>
              <a:chExt cx="308981" cy="1166297"/>
            </a:xfrm>
          </p:grpSpPr>
          <p:sp>
            <p:nvSpPr>
              <p:cNvPr id="24" name="왼쪽 대괄호 23"/>
              <p:cNvSpPr/>
              <p:nvPr/>
            </p:nvSpPr>
            <p:spPr>
              <a:xfrm flipH="1">
                <a:off x="4067944" y="2180822"/>
                <a:ext cx="216024" cy="1166297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4288356" y="2746034"/>
                <a:ext cx="885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직사각형 25"/>
            <p:cNvSpPr/>
            <p:nvPr/>
          </p:nvSpPr>
          <p:spPr>
            <a:xfrm>
              <a:off x="2122568" y="1335798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           100</a:t>
              </a:r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122568" y="1626853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magic:  1234567</a:t>
              </a:r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122568" y="1920931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125456" y="2476640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122568" y="2198818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 ■  ■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39883" y="2603623"/>
              <a:ext cx="661705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2125456" y="2770391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          </a:t>
              </a:r>
              <a:r>
                <a:rPr lang="en-US" altLang="ko-KR" sz="14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3980</a:t>
              </a:r>
              <a:endParaRPr lang="ko-KR" altLang="en-US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2125457" y="3064469"/>
              <a:ext cx="1513328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next:             0</a:t>
              </a:r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2125456" y="3358547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2125456" y="3919667"/>
              <a:ext cx="1513329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2125456" y="3637917"/>
              <a:ext cx="1513329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 ■  ■</a:t>
              </a:r>
            </a:p>
          </p:txBody>
        </p:sp>
        <p:grpSp>
          <p:nvGrpSpPr>
            <p:cNvPr id="34" name="그룹 33"/>
            <p:cNvGrpSpPr/>
            <p:nvPr/>
          </p:nvGrpSpPr>
          <p:grpSpPr>
            <a:xfrm>
              <a:off x="3707904" y="3358547"/>
              <a:ext cx="95577" cy="849460"/>
              <a:chOff x="4067944" y="2180822"/>
              <a:chExt cx="308981" cy="1166297"/>
            </a:xfrm>
          </p:grpSpPr>
          <p:sp>
            <p:nvSpPr>
              <p:cNvPr id="36" name="왼쪽 대괄호 35"/>
              <p:cNvSpPr/>
              <p:nvPr/>
            </p:nvSpPr>
            <p:spPr>
              <a:xfrm flipH="1">
                <a:off x="4067944" y="2180822"/>
                <a:ext cx="216024" cy="1166297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7" name="직선 연결선 36"/>
              <p:cNvCxnSpPr/>
              <p:nvPr/>
            </p:nvCxnSpPr>
            <p:spPr>
              <a:xfrm>
                <a:off x="4288356" y="2746034"/>
                <a:ext cx="885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그룹 30"/>
          <p:cNvGrpSpPr/>
          <p:nvPr/>
        </p:nvGrpSpPr>
        <p:grpSpPr>
          <a:xfrm>
            <a:off x="622053" y="2457930"/>
            <a:ext cx="2773503" cy="1567900"/>
            <a:chOff x="865304" y="812374"/>
            <a:chExt cx="2773503" cy="1567900"/>
          </a:xfrm>
        </p:grpSpPr>
        <p:sp>
          <p:nvSpPr>
            <p:cNvPr id="38" name="TextBox 37"/>
            <p:cNvSpPr txBox="1"/>
            <p:nvPr/>
          </p:nvSpPr>
          <p:spPr>
            <a:xfrm>
              <a:off x="865304" y="812374"/>
              <a:ext cx="613038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1" name="직선 화살표 연결선 40"/>
            <p:cNvCxnSpPr/>
            <p:nvPr/>
          </p:nvCxnSpPr>
          <p:spPr>
            <a:xfrm>
              <a:off x="1498649" y="968223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flipH="1" flipV="1">
              <a:off x="1820700" y="1717227"/>
              <a:ext cx="103202" cy="1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직사각형 43"/>
            <p:cNvSpPr/>
            <p:nvPr/>
          </p:nvSpPr>
          <p:spPr>
            <a:xfrm>
              <a:off x="2065222" y="978243"/>
              <a:ext cx="1572955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       4088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2065222" y="1268760"/>
              <a:ext cx="1573585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next:            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2065222" y="1556792"/>
              <a:ext cx="1572955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2061014" y="2086196"/>
              <a:ext cx="1572955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2064549" y="1810946"/>
              <a:ext cx="1573585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 ■  ■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316818" y="2132856"/>
            <a:ext cx="2745796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 Heap : After One Allocation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69010" y="2111610"/>
            <a:ext cx="3097684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 4KB Heap With One Free Chunk</a:t>
            </a:r>
          </a:p>
        </p:txBody>
      </p:sp>
      <p:cxnSp>
        <p:nvCxnSpPr>
          <p:cNvPr id="53" name="직선 화살표 연결선 52"/>
          <p:cNvCxnSpPr/>
          <p:nvPr/>
        </p:nvCxnSpPr>
        <p:spPr>
          <a:xfrm>
            <a:off x="4616139" y="3936656"/>
            <a:ext cx="263426" cy="2187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368649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Space With Chunks Allocated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  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320113" y="136505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3320113" y="1583565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320113" y="1802074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3320113" y="2218604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320113" y="201312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3320113" y="243711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320113" y="265562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3320113" y="287413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3325803" y="329066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3328969" y="308239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3324325" y="350917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3324325" y="3727679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3324325" y="394618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3324325" y="436271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324325" y="415724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3324325" y="4581227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3764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324325" y="479973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3324325" y="501824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328969" y="543391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3324325" y="522929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454765" y="2713976"/>
            <a:ext cx="50405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3" name="직선 화살표 연결선 92"/>
          <p:cNvCxnSpPr/>
          <p:nvPr/>
        </p:nvCxnSpPr>
        <p:spPr>
          <a:xfrm>
            <a:off x="2958821" y="2874130"/>
            <a:ext cx="346538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332616" y="4421072"/>
            <a:ext cx="612068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5" name="직선 화살표 연결선 94"/>
          <p:cNvCxnSpPr/>
          <p:nvPr/>
        </p:nvCxnSpPr>
        <p:spPr>
          <a:xfrm>
            <a:off x="2958821" y="4581226"/>
            <a:ext cx="346538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그룹 95"/>
          <p:cNvGrpSpPr/>
          <p:nvPr/>
        </p:nvGrpSpPr>
        <p:grpSpPr>
          <a:xfrm>
            <a:off x="4668795" y="1822701"/>
            <a:ext cx="106157" cy="577309"/>
            <a:chOff x="4067944" y="2180822"/>
            <a:chExt cx="308981" cy="1166297"/>
          </a:xfrm>
        </p:grpSpPr>
        <p:sp>
          <p:nvSpPr>
            <p:cNvPr id="97" name="왼쪽 대괄호 96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8" name="직선 연결선 97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그룹 98"/>
          <p:cNvGrpSpPr/>
          <p:nvPr/>
        </p:nvGrpSpPr>
        <p:grpSpPr>
          <a:xfrm>
            <a:off x="4668795" y="2902996"/>
            <a:ext cx="98979" cy="577309"/>
            <a:chOff x="4067944" y="2180822"/>
            <a:chExt cx="308981" cy="1166297"/>
          </a:xfrm>
        </p:grpSpPr>
        <p:sp>
          <p:nvSpPr>
            <p:cNvPr id="100" name="왼쪽 대괄호 99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1" name="직선 연결선 100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그룹 101"/>
          <p:cNvGrpSpPr/>
          <p:nvPr/>
        </p:nvGrpSpPr>
        <p:grpSpPr>
          <a:xfrm>
            <a:off x="4692477" y="3975052"/>
            <a:ext cx="106365" cy="577309"/>
            <a:chOff x="4067944" y="2180822"/>
            <a:chExt cx="308981" cy="1166297"/>
          </a:xfrm>
        </p:grpSpPr>
        <p:sp>
          <p:nvSpPr>
            <p:cNvPr id="103" name="왼쪽 대괄호 102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4662885" y="1268760"/>
            <a:ext cx="226184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818423" y="1948587"/>
            <a:ext cx="2106301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819949" y="2957340"/>
            <a:ext cx="2106301" cy="4686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</a:p>
          <a:p>
            <a:pPr algn="ctr"/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(but about to be freed)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74035" y="4084406"/>
            <a:ext cx="2106301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695211" y="5127499"/>
            <a:ext cx="2310730" cy="285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95736" y="5661248"/>
            <a:ext cx="3544898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Space With Three Chunks Allocated</a:t>
            </a:r>
          </a:p>
        </p:txBody>
      </p:sp>
      <p:grpSp>
        <p:nvGrpSpPr>
          <p:cNvPr id="49" name="그룹 48"/>
          <p:cNvGrpSpPr/>
          <p:nvPr/>
        </p:nvGrpSpPr>
        <p:grpSpPr>
          <a:xfrm flipH="1">
            <a:off x="3085828" y="1356177"/>
            <a:ext cx="152443" cy="445897"/>
            <a:chOff x="4067944" y="2180822"/>
            <a:chExt cx="308981" cy="1166297"/>
          </a:xfrm>
        </p:grpSpPr>
        <p:sp>
          <p:nvSpPr>
            <p:cNvPr id="50" name="왼쪽 대괄호 49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1" name="직선 연결선 50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1603086" y="1425236"/>
            <a:ext cx="143659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 bytes header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8297916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Space With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4493518" y="1677504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493518" y="189601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4493518" y="211452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4493518" y="253105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4493518" y="2325576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4493518" y="2749561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493518" y="296807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493518" y="318657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4499208" y="360310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4493518" y="339763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4499208" y="3821618"/>
            <a:ext cx="1296626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499208" y="4040127"/>
            <a:ext cx="1296626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4499208" y="4258636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499208" y="4675166"/>
            <a:ext cx="1296626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4488170" y="4450838"/>
            <a:ext cx="1302343" cy="23109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4499208" y="4893675"/>
            <a:ext cx="1300858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3764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499208" y="5112184"/>
            <a:ext cx="1300858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499208" y="5330693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499208" y="5747223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499208" y="5541747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592166" y="3028895"/>
            <a:ext cx="540060" cy="27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3" name="직선 화살표 연결선 92"/>
          <p:cNvCxnSpPr/>
          <p:nvPr/>
        </p:nvCxnSpPr>
        <p:spPr>
          <a:xfrm>
            <a:off x="4132226" y="3186579"/>
            <a:ext cx="346538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/>
          <p:nvPr/>
        </p:nvCxnSpPr>
        <p:spPr>
          <a:xfrm>
            <a:off x="4132226" y="2749560"/>
            <a:ext cx="346538" cy="1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그룹 95"/>
          <p:cNvGrpSpPr/>
          <p:nvPr/>
        </p:nvGrpSpPr>
        <p:grpSpPr>
          <a:xfrm>
            <a:off x="5865882" y="2114521"/>
            <a:ext cx="100492" cy="635040"/>
            <a:chOff x="4067944" y="2180822"/>
            <a:chExt cx="308981" cy="1166297"/>
          </a:xfrm>
        </p:grpSpPr>
        <p:sp>
          <p:nvSpPr>
            <p:cNvPr id="97" name="왼쪽 대괄호 96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8" name="직선 연결선 97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그룹 101"/>
          <p:cNvGrpSpPr/>
          <p:nvPr/>
        </p:nvGrpSpPr>
        <p:grpSpPr>
          <a:xfrm>
            <a:off x="5861670" y="4258634"/>
            <a:ext cx="104704" cy="635040"/>
            <a:chOff x="4067944" y="2180822"/>
            <a:chExt cx="308981" cy="1166297"/>
          </a:xfrm>
        </p:grpSpPr>
        <p:sp>
          <p:nvSpPr>
            <p:cNvPr id="103" name="왼쪽 대괄호 102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5861172" y="1487904"/>
            <a:ext cx="2047776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980511" y="2278152"/>
            <a:ext cx="2106301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865882" y="3243995"/>
            <a:ext cx="1906362" cy="5257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a free chunk of </a:t>
            </a:r>
          </a:p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memory)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990746" y="4423845"/>
            <a:ext cx="2106301" cy="285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861670" y="5445458"/>
            <a:ext cx="2310730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cxnSp>
        <p:nvCxnSpPr>
          <p:cNvPr id="8" name="꺾인 연결선 7"/>
          <p:cNvCxnSpPr>
            <a:cxnSpLocks/>
          </p:cNvCxnSpPr>
          <p:nvPr/>
        </p:nvCxnSpPr>
        <p:spPr>
          <a:xfrm>
            <a:off x="5861670" y="3077325"/>
            <a:ext cx="4212" cy="1925605"/>
          </a:xfrm>
          <a:prstGeom prst="bentConnector3">
            <a:avLst>
              <a:gd name="adj1" fmla="val 54031268"/>
            </a:avLst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내용 개체 틀 2"/>
          <p:cNvSpPr txBox="1">
            <a:spLocks/>
          </p:cNvSpPr>
          <p:nvPr/>
        </p:nvSpPr>
        <p:spPr bwMode="auto">
          <a:xfrm>
            <a:off x="167129" y="908719"/>
            <a:ext cx="3180735" cy="216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sz="1800" dirty="0">
                <a:latin typeface="Courier New" panose="02070309020205020404" pitchFamily="49" charset="0"/>
                <a:cs typeface="Courier New" pitchFamily="49" charset="0"/>
              </a:rPr>
              <a:t>free(</a:t>
            </a:r>
            <a:r>
              <a:rPr lang="en-US" altLang="ko-KR" sz="1800" dirty="0" err="1">
                <a:latin typeface="Courier New" panose="02070309020205020404" pitchFamily="49" charset="0"/>
                <a:cs typeface="Courier New" pitchFamily="49" charset="0"/>
              </a:rPr>
              <a:t>sptr</a:t>
            </a:r>
            <a:r>
              <a:rPr lang="en-US" altLang="ko-KR" sz="1800" dirty="0">
                <a:latin typeface="Courier New" panose="02070309020205020404" pitchFamily="49" charset="0"/>
                <a:cs typeface="Courier New" pitchFamily="49" charset="0"/>
              </a:rPr>
              <a:t>)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altLang="ko-KR" dirty="0">
                <a:latin typeface="Courier New" panose="02070309020205020404" pitchFamily="49" charset="0"/>
                <a:cs typeface="Courier New" pitchFamily="49" charset="0"/>
              </a:rPr>
              <a:t>void* </a:t>
            </a:r>
            <a:r>
              <a:rPr lang="en-US" altLang="ko-KR" dirty="0" err="1">
                <a:latin typeface="Courier New" panose="02070309020205020404" pitchFamily="49" charset="0"/>
                <a:cs typeface="Courier New" pitchFamily="49" charset="0"/>
              </a:rPr>
              <a:t>tmp</a:t>
            </a:r>
            <a:r>
              <a:rPr lang="en-US" altLang="ko-KR" dirty="0">
                <a:latin typeface="Courier New" panose="02070309020205020404" pitchFamily="49" charset="0"/>
                <a:cs typeface="Courier New" pitchFamily="49" charset="0"/>
              </a:rPr>
              <a:t> = head ;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altLang="ko-KR" dirty="0">
                <a:latin typeface="Courier New" panose="02070309020205020404" pitchFamily="49" charset="0"/>
                <a:cs typeface="Courier New" pitchFamily="49" charset="0"/>
              </a:rPr>
              <a:t>head = </a:t>
            </a:r>
            <a:r>
              <a:rPr lang="en-US" altLang="ko-KR" dirty="0" err="1">
                <a:latin typeface="Courier New" panose="02070309020205020404" pitchFamily="49" charset="0"/>
                <a:cs typeface="Courier New" pitchFamily="49" charset="0"/>
              </a:rPr>
              <a:t>sptr</a:t>
            </a:r>
            <a:r>
              <a:rPr lang="en-US" altLang="ko-KR" dirty="0">
                <a:latin typeface="Courier New" panose="02070309020205020404" pitchFamily="49" charset="0"/>
                <a:cs typeface="Courier New" pitchFamily="49" charset="0"/>
              </a:rPr>
              <a:t> ;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altLang="ko-KR" dirty="0">
                <a:latin typeface="Courier New" panose="02070309020205020404" pitchFamily="49" charset="0"/>
                <a:cs typeface="Courier New" pitchFamily="49" charset="0"/>
              </a:rPr>
              <a:t>head-&gt;next = </a:t>
            </a:r>
            <a:r>
              <a:rPr lang="en-US" altLang="ko-KR" dirty="0" err="1">
                <a:latin typeface="Courier New" panose="02070309020205020404" pitchFamily="49" charset="0"/>
                <a:cs typeface="Courier New" pitchFamily="49" charset="0"/>
              </a:rPr>
              <a:t>tmp</a:t>
            </a:r>
            <a:r>
              <a:rPr lang="en-US" altLang="ko-KR" dirty="0">
                <a:latin typeface="Courier New" panose="02070309020205020404" pitchFamily="49" charset="0"/>
                <a:cs typeface="Courier New" pitchFamily="49" charset="0"/>
              </a:rPr>
              <a:t> ;</a:t>
            </a:r>
          </a:p>
          <a:p>
            <a:pPr lvl="1"/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42566" y="2614856"/>
            <a:ext cx="589660" cy="2694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591AA56F-4872-D64A-BAAD-1A58530455D4}"/>
              </a:ext>
            </a:extLst>
          </p:cNvPr>
          <p:cNvSpPr/>
          <p:nvPr/>
        </p:nvSpPr>
        <p:spPr>
          <a:xfrm>
            <a:off x="5717156" y="2996952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65484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Space With F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reed Chunks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801601"/>
          </a:xfrm>
        </p:spPr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free(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sptr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4806930" y="1648545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806930" y="1867054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16492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4806930" y="208556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4806930" y="250209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4797112" y="2292624"/>
            <a:ext cx="1296144" cy="229871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4806930" y="272060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806930" y="2939111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806930" y="3157620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4812620" y="3574150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4806930" y="3368674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4812620" y="3792658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12620" y="4011168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</a:t>
            </a:r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1234567.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4812620" y="4229677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11503" y="4646207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4808373" y="444073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4811503" y="4864715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3764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811503" y="5083224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811503" y="530173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811503" y="571826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811503" y="5512787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130388" y="1340768"/>
            <a:ext cx="226184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149702" y="5442741"/>
            <a:ext cx="2310730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cxnSp>
        <p:nvCxnSpPr>
          <p:cNvPr id="8" name="꺾인 연결선 7"/>
          <p:cNvCxnSpPr/>
          <p:nvPr/>
        </p:nvCxnSpPr>
        <p:spPr>
          <a:xfrm>
            <a:off x="6175082" y="3048366"/>
            <a:ext cx="4212" cy="1925605"/>
          </a:xfrm>
          <a:prstGeom prst="bentConnector3">
            <a:avLst>
              <a:gd name="adj1" fmla="val 4331916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/>
          <p:nvPr/>
        </p:nvCxnSpPr>
        <p:spPr>
          <a:xfrm>
            <a:off x="6166594" y="1976309"/>
            <a:ext cx="12700" cy="853548"/>
          </a:xfrm>
          <a:prstGeom prst="bentConnector3">
            <a:avLst>
              <a:gd name="adj1" fmla="val 1150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225349" y="2249194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25348" y="3324039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25349" y="4396096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901AA7E7-7AC1-6246-A9C4-CDBCED8FFAB3}"/>
              </a:ext>
            </a:extLst>
          </p:cNvPr>
          <p:cNvSpPr/>
          <p:nvPr/>
        </p:nvSpPr>
        <p:spPr>
          <a:xfrm>
            <a:off x="6012160" y="1896263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5D463D0F-1473-0643-BD68-C8D27D339600}"/>
              </a:ext>
            </a:extLst>
          </p:cNvPr>
          <p:cNvSpPr/>
          <p:nvPr/>
        </p:nvSpPr>
        <p:spPr>
          <a:xfrm>
            <a:off x="6084666" y="2968291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C3183E-C1AF-C944-B468-C24901FA7489}"/>
              </a:ext>
            </a:extLst>
          </p:cNvPr>
          <p:cNvSpPr txBox="1"/>
          <p:nvPr/>
        </p:nvSpPr>
        <p:spPr>
          <a:xfrm>
            <a:off x="3779912" y="1472276"/>
            <a:ext cx="720080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F6CC9E8E-5DA1-3746-8EE3-7EB3B4F7B7AE}"/>
              </a:ext>
            </a:extLst>
          </p:cNvPr>
          <p:cNvCxnSpPr/>
          <p:nvPr/>
        </p:nvCxnSpPr>
        <p:spPr>
          <a:xfrm>
            <a:off x="4499992" y="1632430"/>
            <a:ext cx="2921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A4A4B3A-08CA-794C-B019-06CC173799D8}"/>
              </a:ext>
            </a:extLst>
          </p:cNvPr>
          <p:cNvSpPr txBox="1"/>
          <p:nvPr/>
        </p:nvSpPr>
        <p:spPr>
          <a:xfrm>
            <a:off x="3851920" y="1916169"/>
            <a:ext cx="540060" cy="27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ACAC75AB-B65E-8A40-A1F8-818E728910AF}"/>
              </a:ext>
            </a:extLst>
          </p:cNvPr>
          <p:cNvCxnSpPr/>
          <p:nvPr/>
        </p:nvCxnSpPr>
        <p:spPr>
          <a:xfrm>
            <a:off x="4391980" y="2073853"/>
            <a:ext cx="346538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163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Space With F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reed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Chunks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free(</a:t>
            </a:r>
            <a:r>
              <a:rPr lang="en-US" altLang="ko-KR" dirty="0" err="1"/>
              <a:t>sptr</a:t>
            </a:r>
            <a:r>
              <a:rPr lang="en-US" altLang="ko-KR" dirty="0"/>
              <a:t>)</a:t>
            </a:r>
          </a:p>
          <a:p>
            <a:pPr lvl="2"/>
            <a:endParaRPr lang="en-US" altLang="ko-KR" dirty="0"/>
          </a:p>
          <a:p>
            <a:r>
              <a:rPr lang="en-US" altLang="ko-KR" b="1" dirty="0"/>
              <a:t>Coalescing</a:t>
            </a:r>
            <a:r>
              <a:rPr lang="en-US" altLang="ko-KR" dirty="0"/>
              <a:t> is needed in the list.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310986" y="202109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310986" y="223960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16492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5310986" y="245811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310986" y="287464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301168" y="2665172"/>
            <a:ext cx="1296144" cy="229871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5310986" y="309315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5310986" y="3311659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310986" y="353016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16676" y="394669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310986" y="374122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5316676" y="416520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5316676" y="438371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16384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5316676" y="460222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315559" y="501875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5312429" y="481327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315559" y="523726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3764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5315559" y="545577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315559" y="567428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315559" y="609081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315559" y="588533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283968" y="4005052"/>
            <a:ext cx="720080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5" name="직선 화살표 연결선 94"/>
          <p:cNvCxnSpPr/>
          <p:nvPr/>
        </p:nvCxnSpPr>
        <p:spPr>
          <a:xfrm>
            <a:off x="5004048" y="4165206"/>
            <a:ext cx="2921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634444" y="1713316"/>
            <a:ext cx="226184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653758" y="5815289"/>
            <a:ext cx="2310730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cxnSp>
        <p:nvCxnSpPr>
          <p:cNvPr id="8" name="꺾인 연결선 7"/>
          <p:cNvCxnSpPr/>
          <p:nvPr/>
        </p:nvCxnSpPr>
        <p:spPr>
          <a:xfrm>
            <a:off x="6679138" y="3420914"/>
            <a:ext cx="4212" cy="1925605"/>
          </a:xfrm>
          <a:prstGeom prst="bentConnector3">
            <a:avLst>
              <a:gd name="adj1" fmla="val 4331916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/>
          <p:nvPr/>
        </p:nvCxnSpPr>
        <p:spPr>
          <a:xfrm>
            <a:off x="6670650" y="2348857"/>
            <a:ext cx="12700" cy="853548"/>
          </a:xfrm>
          <a:prstGeom prst="bentConnector3">
            <a:avLst>
              <a:gd name="adj1" fmla="val 1150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729405" y="2621742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8" name="꺾인 연결선 47"/>
          <p:cNvCxnSpPr/>
          <p:nvPr/>
        </p:nvCxnSpPr>
        <p:spPr>
          <a:xfrm flipH="1" flipV="1">
            <a:off x="6660232" y="2130348"/>
            <a:ext cx="4212" cy="2362623"/>
          </a:xfrm>
          <a:prstGeom prst="bentConnector3">
            <a:avLst>
              <a:gd name="adj1" fmla="val -3814629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729404" y="3696587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29405" y="4768644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901AA7E7-7AC1-6246-A9C4-CDBCED8FFAB3}"/>
              </a:ext>
            </a:extLst>
          </p:cNvPr>
          <p:cNvSpPr/>
          <p:nvPr/>
        </p:nvSpPr>
        <p:spPr>
          <a:xfrm>
            <a:off x="6516216" y="2268811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FBDBC202-73E3-DF47-94B6-002CE9A1F0A1}"/>
              </a:ext>
            </a:extLst>
          </p:cNvPr>
          <p:cNvSpPr/>
          <p:nvPr/>
        </p:nvSpPr>
        <p:spPr>
          <a:xfrm>
            <a:off x="6516216" y="4408703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5D463D0F-1473-0643-BD68-C8D27D339600}"/>
              </a:ext>
            </a:extLst>
          </p:cNvPr>
          <p:cNvSpPr/>
          <p:nvPr/>
        </p:nvSpPr>
        <p:spPr>
          <a:xfrm>
            <a:off x="6588722" y="3340839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F6678E-5049-644D-837B-90882BD892BC}"/>
              </a:ext>
            </a:extLst>
          </p:cNvPr>
          <p:cNvSpPr txBox="1"/>
          <p:nvPr/>
        </p:nvSpPr>
        <p:spPr>
          <a:xfrm>
            <a:off x="4409634" y="4452652"/>
            <a:ext cx="540060" cy="27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B51D882E-9C4C-BA46-9393-B91C693CCA8E}"/>
              </a:ext>
            </a:extLst>
          </p:cNvPr>
          <p:cNvCxnSpPr/>
          <p:nvPr/>
        </p:nvCxnSpPr>
        <p:spPr>
          <a:xfrm>
            <a:off x="4949694" y="4610336"/>
            <a:ext cx="346538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723396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Double free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Free(</a:t>
            </a:r>
            <a:r>
              <a:rPr lang="en-US" altLang="ko-KR" dirty="0" err="1"/>
              <a:t>sptr</a:t>
            </a:r>
            <a:r>
              <a:rPr lang="en-US" altLang="ko-KR" dirty="0"/>
              <a:t>): dangling reference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930453" y="1957171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930453" y="217568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16492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930453" y="239418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930453" y="281071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920635" y="2601250"/>
            <a:ext cx="1296144" cy="229871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930453" y="3029228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930453" y="3247737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930453" y="3466246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936143" y="3882776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930453" y="3677300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936143" y="4101284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936143" y="4319794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16384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936143" y="453830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935026" y="495483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931896" y="4749357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935026" y="5173341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3764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935026" y="539185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35026" y="561035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935026" y="602688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935026" y="582141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-28728" y="3949061"/>
            <a:ext cx="720080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5" name="직선 화살표 연결선 94"/>
          <p:cNvCxnSpPr/>
          <p:nvPr/>
        </p:nvCxnSpPr>
        <p:spPr>
          <a:xfrm>
            <a:off x="623515" y="4101284"/>
            <a:ext cx="2921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545448" y="1477587"/>
            <a:ext cx="226184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" name="꺾인 연결선 7"/>
          <p:cNvCxnSpPr/>
          <p:nvPr/>
        </p:nvCxnSpPr>
        <p:spPr>
          <a:xfrm>
            <a:off x="2298605" y="3356992"/>
            <a:ext cx="4212" cy="1925605"/>
          </a:xfrm>
          <a:prstGeom prst="bentConnector3">
            <a:avLst>
              <a:gd name="adj1" fmla="val 2890275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/>
          <p:nvPr/>
        </p:nvCxnSpPr>
        <p:spPr>
          <a:xfrm>
            <a:off x="2290117" y="2284935"/>
            <a:ext cx="12700" cy="853548"/>
          </a:xfrm>
          <a:prstGeom prst="bentConnector3">
            <a:avLst>
              <a:gd name="adj1" fmla="val 773125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253911" y="2566156"/>
            <a:ext cx="101094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8" name="꺾인 연결선 47"/>
          <p:cNvCxnSpPr/>
          <p:nvPr/>
        </p:nvCxnSpPr>
        <p:spPr>
          <a:xfrm flipH="1" flipV="1">
            <a:off x="2279699" y="2066426"/>
            <a:ext cx="4212" cy="2362623"/>
          </a:xfrm>
          <a:prstGeom prst="bentConnector3">
            <a:avLst>
              <a:gd name="adj1" fmla="val -264435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09728" y="3632665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09729" y="4704722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901AA7E7-7AC1-6246-A9C4-CDBCED8FFAB3}"/>
              </a:ext>
            </a:extLst>
          </p:cNvPr>
          <p:cNvSpPr/>
          <p:nvPr/>
        </p:nvSpPr>
        <p:spPr>
          <a:xfrm>
            <a:off x="2135683" y="2204889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FBDBC202-73E3-DF47-94B6-002CE9A1F0A1}"/>
              </a:ext>
            </a:extLst>
          </p:cNvPr>
          <p:cNvSpPr/>
          <p:nvPr/>
        </p:nvSpPr>
        <p:spPr>
          <a:xfrm>
            <a:off x="2135683" y="4344781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5D463D0F-1473-0643-BD68-C8D27D339600}"/>
              </a:ext>
            </a:extLst>
          </p:cNvPr>
          <p:cNvSpPr/>
          <p:nvPr/>
        </p:nvSpPr>
        <p:spPr>
          <a:xfrm>
            <a:off x="2208189" y="3276917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F6678E-5049-644D-837B-90882BD892BC}"/>
              </a:ext>
            </a:extLst>
          </p:cNvPr>
          <p:cNvSpPr txBox="1"/>
          <p:nvPr/>
        </p:nvSpPr>
        <p:spPr>
          <a:xfrm>
            <a:off x="29101" y="4388730"/>
            <a:ext cx="540060" cy="27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B51D882E-9C4C-BA46-9393-B91C693CCA8E}"/>
              </a:ext>
            </a:extLst>
          </p:cNvPr>
          <p:cNvCxnSpPr/>
          <p:nvPr/>
        </p:nvCxnSpPr>
        <p:spPr>
          <a:xfrm>
            <a:off x="569161" y="4546414"/>
            <a:ext cx="346538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47D79AF-C344-D142-9F72-25C932D7A207}"/>
              </a:ext>
            </a:extLst>
          </p:cNvPr>
          <p:cNvSpPr/>
          <p:nvPr/>
        </p:nvSpPr>
        <p:spPr>
          <a:xfrm>
            <a:off x="6247090" y="198884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FFB4B4F-67F0-7F4A-A0E3-C27E1D12B99F}"/>
              </a:ext>
            </a:extLst>
          </p:cNvPr>
          <p:cNvSpPr/>
          <p:nvPr/>
        </p:nvSpPr>
        <p:spPr>
          <a:xfrm>
            <a:off x="6247090" y="2207349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16492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845752FF-DADC-9E45-9EBA-E398F3EDDF40}"/>
              </a:ext>
            </a:extLst>
          </p:cNvPr>
          <p:cNvSpPr/>
          <p:nvPr/>
        </p:nvSpPr>
        <p:spPr>
          <a:xfrm>
            <a:off x="6247090" y="242585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6A9F778A-C948-C145-A523-3CBB02BB8DF0}"/>
              </a:ext>
            </a:extLst>
          </p:cNvPr>
          <p:cNvSpPr/>
          <p:nvPr/>
        </p:nvSpPr>
        <p:spPr>
          <a:xfrm>
            <a:off x="6247090" y="284238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8AC9D237-EF0E-8E4E-B013-4AB9FCB67591}"/>
              </a:ext>
            </a:extLst>
          </p:cNvPr>
          <p:cNvSpPr/>
          <p:nvPr/>
        </p:nvSpPr>
        <p:spPr>
          <a:xfrm>
            <a:off x="6237272" y="2632919"/>
            <a:ext cx="1296144" cy="229871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758AED7A-C082-AE48-A122-E82D7E765548}"/>
              </a:ext>
            </a:extLst>
          </p:cNvPr>
          <p:cNvSpPr/>
          <p:nvPr/>
        </p:nvSpPr>
        <p:spPr>
          <a:xfrm>
            <a:off x="6247090" y="3060897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57F2F71E-012C-2143-BDE8-63C599CB2F9F}"/>
              </a:ext>
            </a:extLst>
          </p:cNvPr>
          <p:cNvSpPr/>
          <p:nvPr/>
        </p:nvSpPr>
        <p:spPr>
          <a:xfrm>
            <a:off x="6247090" y="327940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77C504F6-0EC6-3F47-A8B4-46D6F8D84BBC}"/>
              </a:ext>
            </a:extLst>
          </p:cNvPr>
          <p:cNvSpPr/>
          <p:nvPr/>
        </p:nvSpPr>
        <p:spPr>
          <a:xfrm>
            <a:off x="6247090" y="349791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C7BCBA0-2B41-C74D-97F9-84379743ACFC}"/>
              </a:ext>
            </a:extLst>
          </p:cNvPr>
          <p:cNvSpPr/>
          <p:nvPr/>
        </p:nvSpPr>
        <p:spPr>
          <a:xfrm>
            <a:off x="6252780" y="391444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9DE3256B-0B90-8E48-AF3B-B4F15E13DD7C}"/>
              </a:ext>
            </a:extLst>
          </p:cNvPr>
          <p:cNvSpPr/>
          <p:nvPr/>
        </p:nvSpPr>
        <p:spPr>
          <a:xfrm>
            <a:off x="6247090" y="370896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BE42F6B0-1D57-2C44-A668-44CBAD35C2DD}"/>
              </a:ext>
            </a:extLst>
          </p:cNvPr>
          <p:cNvSpPr/>
          <p:nvPr/>
        </p:nvSpPr>
        <p:spPr>
          <a:xfrm>
            <a:off x="6252780" y="413295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100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C225841D-80EB-D346-B983-BF9C4C687267}"/>
              </a:ext>
            </a:extLst>
          </p:cNvPr>
          <p:cNvSpPr/>
          <p:nvPr/>
        </p:nvSpPr>
        <p:spPr>
          <a:xfrm>
            <a:off x="6252780" y="435146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16384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4E9174DD-8E52-7148-8B3A-0ABA9C3670B2}"/>
              </a:ext>
            </a:extLst>
          </p:cNvPr>
          <p:cNvSpPr/>
          <p:nvPr/>
        </p:nvSpPr>
        <p:spPr>
          <a:xfrm>
            <a:off x="6252780" y="456997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BCE177F5-B706-3842-9362-A313B1FF0E9C}"/>
              </a:ext>
            </a:extLst>
          </p:cNvPr>
          <p:cNvSpPr/>
          <p:nvPr/>
        </p:nvSpPr>
        <p:spPr>
          <a:xfrm>
            <a:off x="6251663" y="498650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B5F92BF6-8E95-AD4E-A513-945470F22C81}"/>
              </a:ext>
            </a:extLst>
          </p:cNvPr>
          <p:cNvSpPr/>
          <p:nvPr/>
        </p:nvSpPr>
        <p:spPr>
          <a:xfrm>
            <a:off x="6248533" y="4781026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AB7F3EB5-E6E6-F34A-AE16-A2EDB8B74EBD}"/>
              </a:ext>
            </a:extLst>
          </p:cNvPr>
          <p:cNvSpPr/>
          <p:nvPr/>
        </p:nvSpPr>
        <p:spPr>
          <a:xfrm>
            <a:off x="6251663" y="520501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3764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5A206FF1-A23C-6B47-A371-C9A8B112A68A}"/>
              </a:ext>
            </a:extLst>
          </p:cNvPr>
          <p:cNvSpPr/>
          <p:nvPr/>
        </p:nvSpPr>
        <p:spPr>
          <a:xfrm>
            <a:off x="6251663" y="5423519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D004E4F6-2070-4E4D-86D6-82E24AD52E9C}"/>
              </a:ext>
            </a:extLst>
          </p:cNvPr>
          <p:cNvSpPr/>
          <p:nvPr/>
        </p:nvSpPr>
        <p:spPr>
          <a:xfrm>
            <a:off x="6251663" y="564202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CF147A11-6143-7F4C-B43D-EE193CB35353}"/>
              </a:ext>
            </a:extLst>
          </p:cNvPr>
          <p:cNvSpPr/>
          <p:nvPr/>
        </p:nvSpPr>
        <p:spPr>
          <a:xfrm>
            <a:off x="6251663" y="605855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D43B9A1F-1CD1-F342-9B26-60648BEAC3B6}"/>
              </a:ext>
            </a:extLst>
          </p:cNvPr>
          <p:cNvSpPr/>
          <p:nvPr/>
        </p:nvSpPr>
        <p:spPr>
          <a:xfrm>
            <a:off x="6251663" y="585308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29E659CB-FC88-3642-BDD5-756EA4F57FA9}"/>
              </a:ext>
            </a:extLst>
          </p:cNvPr>
          <p:cNvCxnSpPr/>
          <p:nvPr/>
        </p:nvCxnSpPr>
        <p:spPr>
          <a:xfrm>
            <a:off x="5940152" y="4132953"/>
            <a:ext cx="2921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꺾인 연결선 7">
            <a:extLst>
              <a:ext uri="{FF2B5EF4-FFF2-40B4-BE49-F238E27FC236}">
                <a16:creationId xmlns:a16="http://schemas.microsoft.com/office/drawing/2014/main" id="{2543B827-4CCC-644F-ABD6-16603176A43E}"/>
              </a:ext>
            </a:extLst>
          </p:cNvPr>
          <p:cNvCxnSpPr/>
          <p:nvPr/>
        </p:nvCxnSpPr>
        <p:spPr>
          <a:xfrm>
            <a:off x="7615242" y="3388661"/>
            <a:ext cx="4212" cy="1925605"/>
          </a:xfrm>
          <a:prstGeom prst="bentConnector3">
            <a:avLst>
              <a:gd name="adj1" fmla="val 2890275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꺾인 연결선 41">
            <a:extLst>
              <a:ext uri="{FF2B5EF4-FFF2-40B4-BE49-F238E27FC236}">
                <a16:creationId xmlns:a16="http://schemas.microsoft.com/office/drawing/2014/main" id="{FED12065-C471-674A-A2A7-DA4A66C74CBA}"/>
              </a:ext>
            </a:extLst>
          </p:cNvPr>
          <p:cNvCxnSpPr/>
          <p:nvPr/>
        </p:nvCxnSpPr>
        <p:spPr>
          <a:xfrm>
            <a:off x="7606754" y="2316604"/>
            <a:ext cx="12700" cy="853548"/>
          </a:xfrm>
          <a:prstGeom prst="bentConnector3">
            <a:avLst>
              <a:gd name="adj1" fmla="val 773125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E292176-1749-374F-93EA-1899A3F398B7}"/>
              </a:ext>
            </a:extLst>
          </p:cNvPr>
          <p:cNvSpPr txBox="1"/>
          <p:nvPr/>
        </p:nvSpPr>
        <p:spPr>
          <a:xfrm>
            <a:off x="7570548" y="2597825"/>
            <a:ext cx="101094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9CFD6B0-0FD3-EA4D-B40A-74819283845E}"/>
              </a:ext>
            </a:extLst>
          </p:cNvPr>
          <p:cNvSpPr txBox="1"/>
          <p:nvPr/>
        </p:nvSpPr>
        <p:spPr>
          <a:xfrm>
            <a:off x="7426365" y="3664334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0949994-8D07-5E4B-A4FB-938820175AFD}"/>
              </a:ext>
            </a:extLst>
          </p:cNvPr>
          <p:cNvSpPr txBox="1"/>
          <p:nvPr/>
        </p:nvSpPr>
        <p:spPr>
          <a:xfrm>
            <a:off x="7426366" y="4736391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타원 95">
            <a:extLst>
              <a:ext uri="{FF2B5EF4-FFF2-40B4-BE49-F238E27FC236}">
                <a16:creationId xmlns:a16="http://schemas.microsoft.com/office/drawing/2014/main" id="{D09E6440-AA47-BD45-BD2E-8ACD28573BF5}"/>
              </a:ext>
            </a:extLst>
          </p:cNvPr>
          <p:cNvSpPr/>
          <p:nvPr/>
        </p:nvSpPr>
        <p:spPr>
          <a:xfrm>
            <a:off x="7452320" y="2236558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7" name="타원 96">
            <a:extLst>
              <a:ext uri="{FF2B5EF4-FFF2-40B4-BE49-F238E27FC236}">
                <a16:creationId xmlns:a16="http://schemas.microsoft.com/office/drawing/2014/main" id="{CD9BDD43-8B99-B847-BA6C-0BADB9A5A967}"/>
              </a:ext>
            </a:extLst>
          </p:cNvPr>
          <p:cNvSpPr/>
          <p:nvPr/>
        </p:nvSpPr>
        <p:spPr>
          <a:xfrm>
            <a:off x="7452320" y="4376450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8" name="타원 97">
            <a:extLst>
              <a:ext uri="{FF2B5EF4-FFF2-40B4-BE49-F238E27FC236}">
                <a16:creationId xmlns:a16="http://schemas.microsoft.com/office/drawing/2014/main" id="{F0FE3FF0-7AFA-054A-944D-7E128BA205AF}"/>
              </a:ext>
            </a:extLst>
          </p:cNvPr>
          <p:cNvSpPr/>
          <p:nvPr/>
        </p:nvSpPr>
        <p:spPr>
          <a:xfrm>
            <a:off x="7524826" y="3308586"/>
            <a:ext cx="143518" cy="15768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766723C-2D2C-6A45-B0B1-80CE335110AF}"/>
              </a:ext>
            </a:extLst>
          </p:cNvPr>
          <p:cNvSpPr txBox="1"/>
          <p:nvPr/>
        </p:nvSpPr>
        <p:spPr>
          <a:xfrm>
            <a:off x="5382328" y="4418382"/>
            <a:ext cx="540060" cy="27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0" name="직선 화살표 연결선 99">
            <a:extLst>
              <a:ext uri="{FF2B5EF4-FFF2-40B4-BE49-F238E27FC236}">
                <a16:creationId xmlns:a16="http://schemas.microsoft.com/office/drawing/2014/main" id="{CFCB55F7-2205-3C4B-B5BA-4404B51637B4}"/>
              </a:ext>
            </a:extLst>
          </p:cNvPr>
          <p:cNvCxnSpPr/>
          <p:nvPr/>
        </p:nvCxnSpPr>
        <p:spPr>
          <a:xfrm>
            <a:off x="5885798" y="4578083"/>
            <a:ext cx="346538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65C4D16-7608-D940-AAE6-AC46A2A967C7}"/>
              </a:ext>
            </a:extLst>
          </p:cNvPr>
          <p:cNvSpPr txBox="1"/>
          <p:nvPr/>
        </p:nvSpPr>
        <p:spPr>
          <a:xfrm>
            <a:off x="3961163" y="3202762"/>
            <a:ext cx="164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free(</a:t>
            </a:r>
            <a:r>
              <a:rPr kumimoji="1"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sptr</a:t>
            </a:r>
            <a:r>
              <a:rPr kumimoji="1"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1"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CB7BE790-DDBB-2249-9F24-CCDACD845784}"/>
              </a:ext>
            </a:extLst>
          </p:cNvPr>
          <p:cNvCxnSpPr/>
          <p:nvPr/>
        </p:nvCxnSpPr>
        <p:spPr>
          <a:xfrm>
            <a:off x="4129566" y="3818222"/>
            <a:ext cx="10416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6046767B-5C25-4B4B-93FD-E2173BE6E006}"/>
              </a:ext>
            </a:extLst>
          </p:cNvPr>
          <p:cNvSpPr txBox="1"/>
          <p:nvPr/>
        </p:nvSpPr>
        <p:spPr>
          <a:xfrm>
            <a:off x="5329925" y="3985234"/>
            <a:ext cx="720080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2DC6F82F-A07B-1040-8EC3-6862A923D5EA}"/>
              </a:ext>
            </a:extLst>
          </p:cNvPr>
          <p:cNvGrpSpPr/>
          <p:nvPr/>
        </p:nvGrpSpPr>
        <p:grpSpPr>
          <a:xfrm>
            <a:off x="6012160" y="4435661"/>
            <a:ext cx="1800200" cy="1945667"/>
            <a:chOff x="6012160" y="4435661"/>
            <a:chExt cx="1800200" cy="1945667"/>
          </a:xfrm>
        </p:grpSpPr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0C52E598-0094-774F-A095-D1D2325E7C87}"/>
                </a:ext>
              </a:extLst>
            </p:cNvPr>
            <p:cNvCxnSpPr/>
            <p:nvPr/>
          </p:nvCxnSpPr>
          <p:spPr>
            <a:xfrm>
              <a:off x="7812360" y="4437112"/>
              <a:ext cx="0" cy="19260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화살표 연결선 101">
              <a:extLst>
                <a:ext uri="{FF2B5EF4-FFF2-40B4-BE49-F238E27FC236}">
                  <a16:creationId xmlns:a16="http://schemas.microsoft.com/office/drawing/2014/main" id="{B03FEE71-79F0-F146-A88A-B35CFAAB97F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12160" y="4455292"/>
              <a:ext cx="9061" cy="19260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직선 화살표 연결선 102">
              <a:extLst>
                <a:ext uri="{FF2B5EF4-FFF2-40B4-BE49-F238E27FC236}">
                  <a16:creationId xmlns:a16="http://schemas.microsoft.com/office/drawing/2014/main" id="{255E3B14-243E-CA44-932B-DA9F8BF47004}"/>
                </a:ext>
              </a:extLst>
            </p:cNvPr>
            <p:cNvCxnSpPr>
              <a:cxnSpLocks/>
              <a:endCxn id="63" idx="1"/>
            </p:cNvCxnSpPr>
            <p:nvPr/>
          </p:nvCxnSpPr>
          <p:spPr>
            <a:xfrm>
              <a:off x="6020728" y="4457282"/>
              <a:ext cx="232052" cy="34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화살표 연결선 103">
              <a:extLst>
                <a:ext uri="{FF2B5EF4-FFF2-40B4-BE49-F238E27FC236}">
                  <a16:creationId xmlns:a16="http://schemas.microsoft.com/office/drawing/2014/main" id="{34CE28DF-9F01-104A-872A-8427DE0209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12160" y="6381327"/>
              <a:ext cx="179163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화살표 연결선 104">
              <a:extLst>
                <a:ext uri="{FF2B5EF4-FFF2-40B4-BE49-F238E27FC236}">
                  <a16:creationId xmlns:a16="http://schemas.microsoft.com/office/drawing/2014/main" id="{9E6A456C-2B20-A042-88E4-0106F66C06AC}"/>
                </a:ext>
              </a:extLst>
            </p:cNvPr>
            <p:cNvCxnSpPr>
              <a:cxnSpLocks/>
            </p:cNvCxnSpPr>
            <p:nvPr/>
          </p:nvCxnSpPr>
          <p:spPr>
            <a:xfrm>
              <a:off x="7585578" y="4435661"/>
              <a:ext cx="19539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내용 개체 틀 2">
            <a:extLst>
              <a:ext uri="{FF2B5EF4-FFF2-40B4-BE49-F238E27FC236}">
                <a16:creationId xmlns:a16="http://schemas.microsoft.com/office/drawing/2014/main" id="{A794DA7F-B198-3543-A8ED-908A2C83A45A}"/>
              </a:ext>
            </a:extLst>
          </p:cNvPr>
          <p:cNvSpPr txBox="1">
            <a:spLocks/>
          </p:cNvSpPr>
          <p:nvPr/>
        </p:nvSpPr>
        <p:spPr bwMode="auto">
          <a:xfrm>
            <a:off x="3484431" y="1920592"/>
            <a:ext cx="2612339" cy="123777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free(</a:t>
            </a:r>
            <a:r>
              <a:rPr lang="en-US" altLang="ko-KR" sz="1400" dirty="0" err="1">
                <a:latin typeface="Courier New" panose="02070309020205020404" pitchFamily="49" charset="0"/>
                <a:cs typeface="Courier New" pitchFamily="49" charset="0"/>
              </a:rPr>
              <a:t>sptr</a:t>
            </a: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)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void* </a:t>
            </a:r>
            <a:r>
              <a:rPr lang="en-US" altLang="ko-KR" sz="1400" dirty="0" err="1">
                <a:latin typeface="Courier New" panose="02070309020205020404" pitchFamily="49" charset="0"/>
                <a:cs typeface="Courier New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 = head ;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head = </a:t>
            </a:r>
            <a:r>
              <a:rPr lang="en-US" altLang="ko-KR" sz="1400" dirty="0" err="1">
                <a:latin typeface="Courier New" panose="02070309020205020404" pitchFamily="49" charset="0"/>
                <a:cs typeface="Courier New" pitchFamily="49" charset="0"/>
              </a:rPr>
              <a:t>sptr</a:t>
            </a: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 ;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head-&gt;next = </a:t>
            </a:r>
            <a:r>
              <a:rPr lang="en-US" altLang="ko-KR" sz="1400" dirty="0" err="1">
                <a:latin typeface="Courier New" panose="02070309020205020404" pitchFamily="49" charset="0"/>
                <a:cs typeface="Courier New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itchFamily="49" charset="0"/>
              </a:rPr>
              <a:t> ;</a:t>
            </a:r>
          </a:p>
          <a:p>
            <a:pPr lvl="1"/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24585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17. Free-Space Management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5963205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Growing The Heap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Most allocators </a:t>
            </a:r>
            <a:r>
              <a:rPr lang="en-US" altLang="ko-KR" b="1" dirty="0"/>
              <a:t>start </a:t>
            </a:r>
            <a:r>
              <a:rPr lang="en-US" altLang="ko-KR" dirty="0"/>
              <a:t>with</a:t>
            </a:r>
            <a:r>
              <a:rPr lang="en-US" altLang="ko-KR" b="1" dirty="0"/>
              <a:t> a small-sized</a:t>
            </a:r>
            <a:r>
              <a:rPr lang="en-US" altLang="ko-KR" dirty="0"/>
              <a:t> </a:t>
            </a:r>
            <a:r>
              <a:rPr lang="en-US" altLang="ko-KR" b="1" dirty="0"/>
              <a:t>heap</a:t>
            </a:r>
            <a:r>
              <a:rPr lang="en-US" altLang="ko-KR" dirty="0"/>
              <a:t> and then </a:t>
            </a:r>
            <a:r>
              <a:rPr lang="en-US" altLang="ko-KR" b="1" dirty="0"/>
              <a:t>request more </a:t>
            </a:r>
            <a:r>
              <a:rPr lang="en-US" altLang="ko-KR" dirty="0"/>
              <a:t>memory from the OS when they run out.</a:t>
            </a:r>
          </a:p>
          <a:p>
            <a:pPr lvl="1"/>
            <a:r>
              <a:rPr lang="en-US" altLang="ko-KR" dirty="0"/>
              <a:t>e.g.,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sbrk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/>
              <a:t>,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brk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/>
              <a:t> in</a:t>
            </a:r>
            <a:r>
              <a:rPr lang="ko-KR" altLang="en-US" dirty="0"/>
              <a:t> </a:t>
            </a:r>
            <a:r>
              <a:rPr lang="en-US" altLang="ko-KR" dirty="0"/>
              <a:t>most UNIX systems.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2543821" y="3233358"/>
            <a:ext cx="1164083" cy="1718590"/>
            <a:chOff x="881175" y="3935826"/>
            <a:chExt cx="1537602" cy="1718590"/>
          </a:xfrm>
        </p:grpSpPr>
        <p:sp>
          <p:nvSpPr>
            <p:cNvPr id="8" name="직사각형 7"/>
            <p:cNvSpPr/>
            <p:nvPr/>
          </p:nvSpPr>
          <p:spPr>
            <a:xfrm>
              <a:off x="881177" y="4511890"/>
              <a:ext cx="1537600" cy="3794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881176" y="4093351"/>
              <a:ext cx="1537601" cy="4185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직사각형 12"/>
            <p:cNvSpPr/>
            <p:nvPr/>
          </p:nvSpPr>
          <p:spPr>
            <a:xfrm>
              <a:off x="881175" y="4891336"/>
              <a:ext cx="1537601" cy="619065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4" name="직선 화살표 연결선 13"/>
            <p:cNvCxnSpPr>
              <a:stCxn id="13" idx="0"/>
            </p:cNvCxnSpPr>
            <p:nvPr/>
          </p:nvCxnSpPr>
          <p:spPr>
            <a:xfrm>
              <a:off x="1649976" y="4891336"/>
              <a:ext cx="1" cy="38421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347860" y="4989039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88" name="그룹 87"/>
          <p:cNvGrpSpPr/>
          <p:nvPr/>
        </p:nvGrpSpPr>
        <p:grpSpPr>
          <a:xfrm>
            <a:off x="7156182" y="2509838"/>
            <a:ext cx="1331371" cy="3010366"/>
            <a:chOff x="6480989" y="2466024"/>
            <a:chExt cx="1331371" cy="3010366"/>
          </a:xfrm>
        </p:grpSpPr>
        <p:sp>
          <p:nvSpPr>
            <p:cNvPr id="21" name="직사각형 20"/>
            <p:cNvSpPr/>
            <p:nvPr/>
          </p:nvSpPr>
          <p:spPr>
            <a:xfrm>
              <a:off x="6480989" y="3765171"/>
              <a:ext cx="1331371" cy="3839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480989" y="2780673"/>
              <a:ext cx="1331371" cy="98449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480989" y="4149080"/>
              <a:ext cx="1331371" cy="765340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6480989" y="2466024"/>
              <a:ext cx="0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7811605" y="2467444"/>
              <a:ext cx="755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6480989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7811605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6932564" y="5506898"/>
            <a:ext cx="1778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7" name="그룹 46"/>
          <p:cNvGrpSpPr/>
          <p:nvPr/>
        </p:nvGrpSpPr>
        <p:grpSpPr>
          <a:xfrm>
            <a:off x="5354059" y="3237750"/>
            <a:ext cx="1164083" cy="1718590"/>
            <a:chOff x="881175" y="3935826"/>
            <a:chExt cx="1537602" cy="1718590"/>
          </a:xfrm>
        </p:grpSpPr>
        <p:sp>
          <p:nvSpPr>
            <p:cNvPr id="48" name="직사각형 47"/>
            <p:cNvSpPr/>
            <p:nvPr/>
          </p:nvSpPr>
          <p:spPr>
            <a:xfrm>
              <a:off x="881177" y="4511890"/>
              <a:ext cx="1537600" cy="6889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9" name="직선 연결선 48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직사각형 49"/>
            <p:cNvSpPr/>
            <p:nvPr/>
          </p:nvSpPr>
          <p:spPr>
            <a:xfrm>
              <a:off x="881176" y="4093351"/>
              <a:ext cx="1537601" cy="4185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1" name="직선 연결선 50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직사각형 51"/>
            <p:cNvSpPr/>
            <p:nvPr/>
          </p:nvSpPr>
          <p:spPr>
            <a:xfrm>
              <a:off x="881175" y="5200868"/>
              <a:ext cx="1537601" cy="30953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3" name="직선 화살표 연결선 52"/>
            <p:cNvCxnSpPr>
              <a:stCxn id="52" idx="0"/>
            </p:cNvCxnSpPr>
            <p:nvPr/>
          </p:nvCxnSpPr>
          <p:spPr>
            <a:xfrm flipH="1">
              <a:off x="1649975" y="5200868"/>
              <a:ext cx="1" cy="2160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5148066" y="4986494"/>
            <a:ext cx="1576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3" name="직선 연결선 62"/>
          <p:cNvCxnSpPr/>
          <p:nvPr/>
        </p:nvCxnSpPr>
        <p:spPr>
          <a:xfrm>
            <a:off x="5354061" y="4193461"/>
            <a:ext cx="1164083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/>
          <p:nvPr/>
        </p:nvCxnSpPr>
        <p:spPr>
          <a:xfrm flipH="1">
            <a:off x="3707904" y="4188502"/>
            <a:ext cx="216024" cy="1147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50957" y="4052782"/>
            <a:ext cx="6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break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7" name="직선 화살표 연결선 66"/>
          <p:cNvCxnSpPr/>
          <p:nvPr/>
        </p:nvCxnSpPr>
        <p:spPr>
          <a:xfrm flipV="1">
            <a:off x="5130893" y="4500054"/>
            <a:ext cx="223168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72000" y="4361554"/>
            <a:ext cx="6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break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9" name="원호 68"/>
          <p:cNvSpPr/>
          <p:nvPr/>
        </p:nvSpPr>
        <p:spPr>
          <a:xfrm rot="2645926" flipH="1" flipV="1">
            <a:off x="5253323" y="4172136"/>
            <a:ext cx="408992" cy="348838"/>
          </a:xfrm>
          <a:prstGeom prst="arc">
            <a:avLst/>
          </a:prstGeom>
          <a:ln w="12700">
            <a:solidFill>
              <a:schemeClr val="tx1"/>
            </a:solidFill>
            <a:prstDash val="sysDash"/>
            <a:headEnd type="stealth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/>
          <p:cNvSpPr txBox="1"/>
          <p:nvPr/>
        </p:nvSpPr>
        <p:spPr>
          <a:xfrm>
            <a:off x="4644971" y="4088105"/>
            <a:ext cx="6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sbrk</a:t>
            </a:r>
            <a:r>
              <a:rPr lang="en-US" altLang="ko-KR" sz="12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200" b="1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79" name="직선 연결선 78"/>
          <p:cNvCxnSpPr/>
          <p:nvPr/>
        </p:nvCxnSpPr>
        <p:spPr>
          <a:xfrm>
            <a:off x="6518141" y="3813814"/>
            <a:ext cx="63803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6518141" y="4192893"/>
            <a:ext cx="63803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/>
          <p:cNvSpPr/>
          <p:nvPr/>
        </p:nvSpPr>
        <p:spPr>
          <a:xfrm>
            <a:off x="7156182" y="4958234"/>
            <a:ext cx="1331371" cy="3839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cxnSp>
        <p:nvCxnSpPr>
          <p:cNvPr id="94" name="직선 연결선 93"/>
          <p:cNvCxnSpPr/>
          <p:nvPr/>
        </p:nvCxnSpPr>
        <p:spPr>
          <a:xfrm>
            <a:off x="6518141" y="4502792"/>
            <a:ext cx="629618" cy="8235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/>
          <p:cNvCxnSpPr/>
          <p:nvPr/>
        </p:nvCxnSpPr>
        <p:spPr>
          <a:xfrm>
            <a:off x="6526561" y="4198455"/>
            <a:ext cx="629618" cy="759779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그룹 106"/>
          <p:cNvGrpSpPr/>
          <p:nvPr/>
        </p:nvGrpSpPr>
        <p:grpSpPr>
          <a:xfrm>
            <a:off x="611560" y="2506866"/>
            <a:ext cx="1331371" cy="3010366"/>
            <a:chOff x="6480989" y="2466024"/>
            <a:chExt cx="1331371" cy="3010366"/>
          </a:xfrm>
        </p:grpSpPr>
        <p:sp>
          <p:nvSpPr>
            <p:cNvPr id="108" name="직사각형 107"/>
            <p:cNvSpPr/>
            <p:nvPr/>
          </p:nvSpPr>
          <p:spPr>
            <a:xfrm>
              <a:off x="6480989" y="3765171"/>
              <a:ext cx="1331371" cy="3839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6480989" y="2780673"/>
              <a:ext cx="1331371" cy="98449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6480989" y="4149080"/>
              <a:ext cx="1331371" cy="113946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111" name="직선 연결선 110"/>
            <p:cNvCxnSpPr/>
            <p:nvPr/>
          </p:nvCxnSpPr>
          <p:spPr>
            <a:xfrm>
              <a:off x="6480989" y="2466024"/>
              <a:ext cx="0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7811605" y="2467444"/>
              <a:ext cx="755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연결선 112"/>
            <p:cNvCxnSpPr/>
            <p:nvPr/>
          </p:nvCxnSpPr>
          <p:spPr>
            <a:xfrm>
              <a:off x="6480989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연결선 113"/>
            <p:cNvCxnSpPr/>
            <p:nvPr/>
          </p:nvCxnSpPr>
          <p:spPr>
            <a:xfrm>
              <a:off x="7811605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직선 연결선 115"/>
          <p:cNvCxnSpPr/>
          <p:nvPr/>
        </p:nvCxnSpPr>
        <p:spPr>
          <a:xfrm>
            <a:off x="1942176" y="3814984"/>
            <a:ext cx="601645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/>
          <p:nvPr/>
        </p:nvCxnSpPr>
        <p:spPr>
          <a:xfrm flipV="1">
            <a:off x="1942176" y="4188501"/>
            <a:ext cx="601645" cy="556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49300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Managing Free Space: Basic Strategies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Best Fit: </a:t>
            </a:r>
          </a:p>
          <a:p>
            <a:pPr lvl="1"/>
            <a:r>
              <a:rPr lang="en-US" altLang="ko-KR" dirty="0"/>
              <a:t>Finding free chunks that are </a:t>
            </a:r>
            <a:r>
              <a:rPr lang="en-US" altLang="ko-KR" b="1" dirty="0"/>
              <a:t>big or bigger than the request</a:t>
            </a:r>
          </a:p>
          <a:p>
            <a:pPr lvl="1"/>
            <a:r>
              <a:rPr lang="en-US" altLang="ko-KR" dirty="0"/>
              <a:t>Returning the </a:t>
            </a:r>
            <a:r>
              <a:rPr lang="en-US" altLang="ko-KR" b="1" dirty="0"/>
              <a:t>one of smallest</a:t>
            </a:r>
            <a:r>
              <a:rPr lang="en-US" altLang="ko-KR" dirty="0"/>
              <a:t> in the chunks </a:t>
            </a:r>
            <a:r>
              <a:rPr lang="en-US" altLang="ko-KR" b="1" dirty="0"/>
              <a:t>in the group</a:t>
            </a:r>
            <a:r>
              <a:rPr lang="en-US" altLang="ko-KR" dirty="0"/>
              <a:t> of candidates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Worst Fit:</a:t>
            </a:r>
          </a:p>
          <a:p>
            <a:pPr lvl="1"/>
            <a:r>
              <a:rPr lang="en-US" altLang="ko-KR" dirty="0"/>
              <a:t>Finding the </a:t>
            </a:r>
            <a:r>
              <a:rPr lang="en-US" altLang="ko-KR" b="1" dirty="0"/>
              <a:t>largest free chunks</a:t>
            </a:r>
            <a:r>
              <a:rPr lang="en-US" altLang="ko-KR" dirty="0"/>
              <a:t> and allocation the amount of the request</a:t>
            </a:r>
          </a:p>
          <a:p>
            <a:pPr lvl="1"/>
            <a:r>
              <a:rPr lang="en-US" altLang="ko-KR" b="1" dirty="0"/>
              <a:t>Keeping the remaining chunk</a:t>
            </a:r>
            <a:r>
              <a:rPr lang="en-US" altLang="ko-KR" dirty="0"/>
              <a:t> on the free list.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5754303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Managing Free Space: Basic Strategies(Cont.)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First Fit:</a:t>
            </a:r>
          </a:p>
          <a:p>
            <a:pPr lvl="1"/>
            <a:r>
              <a:rPr lang="en-US" altLang="ko-KR" dirty="0"/>
              <a:t>Finding the </a:t>
            </a:r>
            <a:r>
              <a:rPr lang="en-US" altLang="ko-KR" b="1" dirty="0"/>
              <a:t>first chunk</a:t>
            </a:r>
            <a:r>
              <a:rPr lang="en-US" altLang="ko-KR" dirty="0"/>
              <a:t> that is </a:t>
            </a:r>
            <a:r>
              <a:rPr lang="en-US" altLang="ko-KR" b="1" dirty="0"/>
              <a:t>big enough</a:t>
            </a:r>
            <a:r>
              <a:rPr lang="en-US" altLang="ko-KR" dirty="0"/>
              <a:t> for the request</a:t>
            </a:r>
          </a:p>
          <a:p>
            <a:pPr lvl="1"/>
            <a:r>
              <a:rPr lang="en-US" altLang="ko-KR" dirty="0"/>
              <a:t>Returning the requested amount and remaining the rest of the chunk.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Next Fit:</a:t>
            </a:r>
          </a:p>
          <a:p>
            <a:pPr lvl="1"/>
            <a:r>
              <a:rPr lang="en-US" altLang="ko-KR" dirty="0"/>
              <a:t>Finding the first chunk that is big enough for the request.</a:t>
            </a:r>
          </a:p>
          <a:p>
            <a:pPr lvl="1"/>
            <a:r>
              <a:rPr lang="en-US" altLang="ko-KR" dirty="0"/>
              <a:t>Searching at </a:t>
            </a:r>
            <a:r>
              <a:rPr lang="en-US" altLang="ko-KR" b="1" dirty="0"/>
              <a:t>where one was looking</a:t>
            </a:r>
            <a:r>
              <a:rPr lang="en-US" altLang="ko-KR" dirty="0"/>
              <a:t> at instead of the </a:t>
            </a:r>
            <a:r>
              <a:rPr lang="en-US" altLang="ko-KR" dirty="0" err="1"/>
              <a:t>begining</a:t>
            </a:r>
            <a:r>
              <a:rPr lang="en-US" altLang="ko-KR" dirty="0"/>
              <a:t> of the list.</a:t>
            </a:r>
          </a:p>
          <a:p>
            <a:pPr lvl="2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3654376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Examples of Basic Strategies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Allocation Request Size 15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Result of Best-fit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Result of Worst-fit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1803884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7009" y="1800802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NULL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2849829" y="1628800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5866455" y="1957772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3528335" y="1957773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2341338" y="1957773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타원 16"/>
          <p:cNvSpPr/>
          <p:nvPr/>
        </p:nvSpPr>
        <p:spPr>
          <a:xfrm>
            <a:off x="4018889" y="163097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>
            <a:off x="4697395" y="1959951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타원 20"/>
          <p:cNvSpPr/>
          <p:nvPr/>
        </p:nvSpPr>
        <p:spPr>
          <a:xfrm>
            <a:off x="5187949" y="163097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47664" y="3316052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85001" y="3312970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NULL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777821" y="3140968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5794447" y="3469940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>
            <a:off x="3456327" y="3469941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2269330" y="3469941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타원 27"/>
          <p:cNvSpPr/>
          <p:nvPr/>
        </p:nvSpPr>
        <p:spPr>
          <a:xfrm>
            <a:off x="3946881" y="314314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>
            <a:off x="4625387" y="3472119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타원 29"/>
          <p:cNvSpPr/>
          <p:nvPr/>
        </p:nvSpPr>
        <p:spPr>
          <a:xfrm>
            <a:off x="5115941" y="314314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60116" y="5054916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97453" y="5051834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NULL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2790273" y="4879832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>
            <a:off x="5806899" y="5208804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3468779" y="5208805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>
            <a:off x="2281782" y="5208805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타원 36"/>
          <p:cNvSpPr/>
          <p:nvPr/>
        </p:nvSpPr>
        <p:spPr>
          <a:xfrm>
            <a:off x="3959333" y="4882011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>
            <a:off x="4637839" y="5210983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타원 38"/>
          <p:cNvSpPr/>
          <p:nvPr/>
        </p:nvSpPr>
        <p:spPr>
          <a:xfrm>
            <a:off x="5128393" y="4882011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0711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0"/>
              <a:t>Buddy System</a:t>
            </a:r>
            <a:endParaRPr lang="ko-KR" altLang="en-US" b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ko-KR" b="0" dirty="0"/>
              <a:t>Create the small buffers by repeatedly halving a large buffer and coalesce the adjacent free buffers.</a:t>
            </a:r>
            <a:endParaRPr lang="ko-KR" altLang="en-US" b="0" dirty="0"/>
          </a:p>
          <a:p>
            <a:pPr algn="just" eaLnBrk="1" hangingPunct="1"/>
            <a:r>
              <a:rPr lang="en-US" altLang="ko-KR" b="0" dirty="0"/>
              <a:t>When a buffer is split, each half is called the buddy of the other.</a:t>
            </a:r>
            <a:endParaRPr lang="ko-KR" altLang="en-US" b="0" dirty="0"/>
          </a:p>
          <a:p>
            <a:pPr algn="just" eaLnBrk="1" hangingPunct="1"/>
            <a:r>
              <a:rPr lang="en-US" altLang="ko-KR" dirty="0"/>
              <a:t>Minimum size is </a:t>
            </a:r>
            <a:r>
              <a:rPr lang="ko-KR" altLang="en-US" dirty="0"/>
              <a:t>32</a:t>
            </a:r>
            <a:r>
              <a:rPr lang="en-US" altLang="ko-KR" dirty="0"/>
              <a:t>byte.</a:t>
            </a:r>
            <a:endParaRPr lang="ko-KR" altLang="en-US" dirty="0"/>
          </a:p>
          <a:p>
            <a:pPr algn="just" eaLnBrk="1" hangingPunct="1"/>
            <a:r>
              <a:rPr lang="en-US" altLang="ko-KR" dirty="0"/>
              <a:t>Use a  bitmap to monitor each 32-byte chunk of the block.</a:t>
            </a:r>
            <a:endParaRPr lang="ko-KR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1035273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Detailed step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64704"/>
            <a:ext cx="8001000" cy="5256212"/>
          </a:xfrm>
        </p:spPr>
        <p:txBody>
          <a:bodyPr/>
          <a:lstStyle/>
          <a:p>
            <a:pPr eaLnBrk="1" hangingPunct="1"/>
            <a:r>
              <a:rPr lang="en-US" altLang="ko-KR" sz="1600" dirty="0"/>
              <a:t>Allocate 256 byte</a:t>
            </a:r>
          </a:p>
          <a:p>
            <a:pPr lvl="1" eaLnBrk="1" hangingPunct="1"/>
            <a:r>
              <a:rPr lang="en-US" altLang="ko-KR" sz="1400" dirty="0"/>
              <a:t>Split the block into A and A’. Puts A’ in the 512 byte free list.</a:t>
            </a:r>
          </a:p>
          <a:p>
            <a:pPr lvl="1" eaLnBrk="1" hangingPunct="1"/>
            <a:r>
              <a:rPr lang="en-US" altLang="ko-KR" sz="1400" dirty="0"/>
              <a:t>Split A into B and B’. Put B’ in the 256 byte free list.</a:t>
            </a:r>
          </a:p>
          <a:p>
            <a:pPr lvl="1" eaLnBrk="1" hangingPunct="1"/>
            <a:r>
              <a:rPr lang="en-US" altLang="ko-KR" sz="1400" dirty="0"/>
              <a:t>Return B to the client</a:t>
            </a:r>
          </a:p>
          <a:p>
            <a:pPr eaLnBrk="1" hangingPunct="1"/>
            <a:r>
              <a:rPr lang="en-US" altLang="ko-KR" sz="1600" dirty="0"/>
              <a:t>Allocate 128 Byte</a:t>
            </a:r>
          </a:p>
          <a:p>
            <a:pPr lvl="1" eaLnBrk="1" hangingPunct="1"/>
            <a:r>
              <a:rPr lang="en-US" altLang="ko-KR" sz="1400" dirty="0"/>
              <a:t>Split B’ into C and C’. Put C’ in the free list.</a:t>
            </a:r>
          </a:p>
          <a:p>
            <a:pPr lvl="1" eaLnBrk="1" hangingPunct="1"/>
            <a:r>
              <a:rPr lang="en-US" altLang="ko-KR" sz="1400" dirty="0"/>
              <a:t>Return C to the client.</a:t>
            </a:r>
          </a:p>
          <a:p>
            <a:pPr eaLnBrk="1" hangingPunct="1"/>
            <a:r>
              <a:rPr lang="en-US" altLang="ko-KR" sz="1600" dirty="0"/>
              <a:t>Allocate 64 byte.</a:t>
            </a:r>
          </a:p>
          <a:p>
            <a:pPr lvl="1" eaLnBrk="1" hangingPunct="1"/>
            <a:r>
              <a:rPr lang="en-US" altLang="ko-KR" sz="1400" dirty="0"/>
              <a:t>Split c’ into D and D’. Put D’ in the free list.</a:t>
            </a:r>
          </a:p>
          <a:p>
            <a:pPr lvl="1" eaLnBrk="1" hangingPunct="1"/>
            <a:r>
              <a:rPr lang="en-US" altLang="ko-KR" sz="1400" dirty="0"/>
              <a:t>Return D to the client.</a:t>
            </a:r>
          </a:p>
          <a:p>
            <a:pPr eaLnBrk="1" hangingPunct="1"/>
            <a:r>
              <a:rPr lang="en-US" altLang="ko-KR" sz="1600" dirty="0"/>
              <a:t>Allocate 128</a:t>
            </a:r>
          </a:p>
          <a:p>
            <a:pPr lvl="1" eaLnBrk="1" hangingPunct="1"/>
            <a:r>
              <a:rPr lang="en-US" altLang="ko-KR" sz="1400" dirty="0"/>
              <a:t>Split A’ into E and E’. Put E’ in the free list of 256 byte</a:t>
            </a:r>
          </a:p>
          <a:p>
            <a:pPr lvl="1" eaLnBrk="1" hangingPunct="1"/>
            <a:r>
              <a:rPr lang="en-US" altLang="ko-KR" sz="1400" dirty="0"/>
              <a:t>Split E into F and F’. Put F’ in the free list of 128 byte</a:t>
            </a:r>
          </a:p>
          <a:p>
            <a:pPr lvl="1" eaLnBrk="1" hangingPunct="1"/>
            <a:r>
              <a:rPr lang="en-US" altLang="ko-KR" sz="1400" dirty="0"/>
              <a:t>Allocate F.</a:t>
            </a:r>
          </a:p>
          <a:p>
            <a:pPr lvl="1" eaLnBrk="1" hangingPunct="1"/>
            <a:endParaRPr lang="en-US" altLang="ko-KR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1841789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Example</a:t>
            </a:r>
            <a:endParaRPr lang="ko-KR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761" y="871181"/>
            <a:ext cx="8037512" cy="3952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o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Maintain </a:t>
            </a:r>
            <a:r>
              <a:rPr lang="en-US" altLang="ko-KR" sz="1600" dirty="0" err="1">
                <a:latin typeface="Helvetica" charset="0"/>
                <a:ea typeface="Helvetica" charset="0"/>
                <a:cs typeface="Helvetica" charset="0"/>
              </a:rPr>
              <a:t>freelist</a:t>
            </a: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 for every buffer size(32-512).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grpSp>
        <p:nvGrpSpPr>
          <p:cNvPr id="23555" name="그룹 72"/>
          <p:cNvGrpSpPr>
            <a:grpSpLocks/>
          </p:cNvGrpSpPr>
          <p:nvPr/>
        </p:nvGrpSpPr>
        <p:grpSpPr bwMode="auto">
          <a:xfrm>
            <a:off x="500063" y="1428750"/>
            <a:ext cx="8358187" cy="4941888"/>
            <a:chOff x="500063" y="1428750"/>
            <a:chExt cx="8358187" cy="4941888"/>
          </a:xfrm>
        </p:grpSpPr>
        <p:sp>
          <p:nvSpPr>
            <p:cNvPr id="23557" name="Text Box 8"/>
            <p:cNvSpPr txBox="1">
              <a:spLocks noChangeArrowheads="1"/>
            </p:cNvSpPr>
            <p:nvPr/>
          </p:nvSpPr>
          <p:spPr bwMode="auto">
            <a:xfrm>
              <a:off x="6250781" y="2281336"/>
              <a:ext cx="22860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ko-KR" b="0" dirty="0">
                  <a:solidFill>
                    <a:srgbClr val="FF3300"/>
                  </a:solidFill>
                </a:rPr>
                <a:t>Allocate(256)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ko-KR" b="0" dirty="0">
                  <a:solidFill>
                    <a:srgbClr val="FF3300"/>
                  </a:solidFill>
                </a:rPr>
                <a:t>Allocate(128)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ko-KR" b="0" dirty="0">
                  <a:solidFill>
                    <a:srgbClr val="FF3300"/>
                  </a:solidFill>
                </a:rPr>
                <a:t>Allocate(64)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1071563" y="1817688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1285875" y="1817688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1500188" y="1817688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1714500" y="1817688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928813" y="1817688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2143125" y="1817688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2357438" y="1817688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2571750" y="1817688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2786063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3000375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 bwMode="auto">
            <a:xfrm>
              <a:off x="3214688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3429000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3643313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3857625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4071938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4286250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4500563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4714875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4929188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5143500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5357813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5572125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5786438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6000750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 bwMode="auto">
            <a:xfrm>
              <a:off x="6215063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6429375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6643688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6858000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7072313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 bwMode="auto">
            <a:xfrm>
              <a:off x="7286625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 bwMode="auto">
            <a:xfrm>
              <a:off x="7500938" y="1816100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7715250" y="1816100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3590" name="TextBox 38"/>
            <p:cNvSpPr txBox="1">
              <a:spLocks noChangeArrowheads="1"/>
            </p:cNvSpPr>
            <p:nvPr/>
          </p:nvSpPr>
          <p:spPr bwMode="auto">
            <a:xfrm>
              <a:off x="2571750" y="2916238"/>
              <a:ext cx="642938" cy="369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32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591" name="TextBox 40"/>
            <p:cNvSpPr txBox="1">
              <a:spLocks noChangeArrowheads="1"/>
            </p:cNvSpPr>
            <p:nvPr/>
          </p:nvSpPr>
          <p:spPr bwMode="auto">
            <a:xfrm>
              <a:off x="3214688" y="2916238"/>
              <a:ext cx="642938" cy="369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64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592" name="TextBox 41"/>
            <p:cNvSpPr txBox="1">
              <a:spLocks noChangeArrowheads="1"/>
            </p:cNvSpPr>
            <p:nvPr/>
          </p:nvSpPr>
          <p:spPr bwMode="auto">
            <a:xfrm>
              <a:off x="3857625" y="2916238"/>
              <a:ext cx="642938" cy="369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128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593" name="TextBox 42"/>
            <p:cNvSpPr txBox="1">
              <a:spLocks noChangeArrowheads="1"/>
            </p:cNvSpPr>
            <p:nvPr/>
          </p:nvSpPr>
          <p:spPr bwMode="auto">
            <a:xfrm>
              <a:off x="4500563" y="2916238"/>
              <a:ext cx="642938" cy="369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256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594" name="TextBox 43"/>
            <p:cNvSpPr txBox="1">
              <a:spLocks noChangeArrowheads="1"/>
            </p:cNvSpPr>
            <p:nvPr/>
          </p:nvSpPr>
          <p:spPr bwMode="auto">
            <a:xfrm>
              <a:off x="5143500" y="2916238"/>
              <a:ext cx="642938" cy="3698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512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595" name="TextBox 46"/>
            <p:cNvSpPr txBox="1">
              <a:spLocks noChangeArrowheads="1"/>
            </p:cNvSpPr>
            <p:nvPr/>
          </p:nvSpPr>
          <p:spPr bwMode="auto">
            <a:xfrm>
              <a:off x="1143000" y="4140200"/>
              <a:ext cx="1799854" cy="92233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B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3596" name="TextBox 48"/>
            <p:cNvSpPr txBox="1">
              <a:spLocks noChangeArrowheads="1"/>
            </p:cNvSpPr>
            <p:nvPr/>
          </p:nvSpPr>
          <p:spPr bwMode="auto">
            <a:xfrm>
              <a:off x="2942854" y="4140200"/>
              <a:ext cx="899927" cy="92233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C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 dirty="0">
                <a:latin typeface="Tahoma" charset="0"/>
              </a:endParaRPr>
            </a:p>
          </p:txBody>
        </p:sp>
        <p:sp>
          <p:nvSpPr>
            <p:cNvPr id="23597" name="TextBox 50"/>
            <p:cNvSpPr txBox="1">
              <a:spLocks noChangeArrowheads="1"/>
            </p:cNvSpPr>
            <p:nvPr/>
          </p:nvSpPr>
          <p:spPr bwMode="auto">
            <a:xfrm>
              <a:off x="3842781" y="4140200"/>
              <a:ext cx="359971" cy="92233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D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3598" name="TextBox 52"/>
            <p:cNvSpPr txBox="1">
              <a:spLocks noChangeArrowheads="1"/>
            </p:cNvSpPr>
            <p:nvPr/>
          </p:nvSpPr>
          <p:spPr bwMode="auto">
            <a:xfrm>
              <a:off x="4202752" y="4140200"/>
              <a:ext cx="449964" cy="922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D’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3599" name="TextBox 53"/>
            <p:cNvSpPr txBox="1">
              <a:spLocks noChangeArrowheads="1"/>
            </p:cNvSpPr>
            <p:nvPr/>
          </p:nvSpPr>
          <p:spPr bwMode="auto">
            <a:xfrm>
              <a:off x="4652715" y="4140200"/>
              <a:ext cx="3419723" cy="922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A’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071563" y="3786188"/>
              <a:ext cx="214312" cy="254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857500" y="3786188"/>
              <a:ext cx="428625" cy="254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256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643313" y="3786188"/>
              <a:ext cx="428625" cy="254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384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071938" y="3786188"/>
              <a:ext cx="428625" cy="254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448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500563" y="3786188"/>
              <a:ext cx="428625" cy="254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512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572375" y="3786188"/>
              <a:ext cx="500063" cy="254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1023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23608" name="왼쪽 중괄호 65"/>
            <p:cNvSpPr>
              <a:spLocks/>
            </p:cNvSpPr>
            <p:nvPr/>
          </p:nvSpPr>
          <p:spPr bwMode="auto">
            <a:xfrm rot="-5400000">
              <a:off x="4071938" y="4857750"/>
              <a:ext cx="357187" cy="785813"/>
            </a:xfrm>
            <a:prstGeom prst="leftBrace">
              <a:avLst>
                <a:gd name="adj1" fmla="val 8331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3609" name="왼쪽 중괄호 66"/>
            <p:cNvSpPr>
              <a:spLocks/>
            </p:cNvSpPr>
            <p:nvPr/>
          </p:nvSpPr>
          <p:spPr bwMode="auto">
            <a:xfrm rot="-5400000">
              <a:off x="3643313" y="4786312"/>
              <a:ext cx="357188" cy="1643063"/>
            </a:xfrm>
            <a:prstGeom prst="leftBrace">
              <a:avLst>
                <a:gd name="adj1" fmla="val 8327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3610" name="왼쪽 중괄호 67"/>
            <p:cNvSpPr>
              <a:spLocks/>
            </p:cNvSpPr>
            <p:nvPr/>
          </p:nvSpPr>
          <p:spPr bwMode="auto">
            <a:xfrm rot="-5400000">
              <a:off x="2750344" y="4250532"/>
              <a:ext cx="357187" cy="3429000"/>
            </a:xfrm>
            <a:prstGeom prst="leftBrace">
              <a:avLst>
                <a:gd name="adj1" fmla="val 8311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3611" name="TextBox 68"/>
            <p:cNvSpPr txBox="1">
              <a:spLocks noChangeArrowheads="1"/>
            </p:cNvSpPr>
            <p:nvPr/>
          </p:nvSpPr>
          <p:spPr bwMode="auto">
            <a:xfrm>
              <a:off x="4214813" y="5273675"/>
              <a:ext cx="35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C’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612" name="TextBox 69"/>
            <p:cNvSpPr txBox="1">
              <a:spLocks noChangeArrowheads="1"/>
            </p:cNvSpPr>
            <p:nvPr/>
          </p:nvSpPr>
          <p:spPr bwMode="auto">
            <a:xfrm>
              <a:off x="3929063" y="5572125"/>
              <a:ext cx="35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B’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613" name="TextBox 70"/>
            <p:cNvSpPr txBox="1">
              <a:spLocks noChangeArrowheads="1"/>
            </p:cNvSpPr>
            <p:nvPr/>
          </p:nvSpPr>
          <p:spPr bwMode="auto">
            <a:xfrm>
              <a:off x="3071813" y="6000750"/>
              <a:ext cx="35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A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614" name="TextBox 72"/>
            <p:cNvSpPr txBox="1">
              <a:spLocks noChangeArrowheads="1"/>
            </p:cNvSpPr>
            <p:nvPr/>
          </p:nvSpPr>
          <p:spPr bwMode="auto">
            <a:xfrm>
              <a:off x="642938" y="2916238"/>
              <a:ext cx="21431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Free list headers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615" name="TextBox 73"/>
            <p:cNvSpPr txBox="1">
              <a:spLocks noChangeArrowheads="1"/>
            </p:cNvSpPr>
            <p:nvPr/>
          </p:nvSpPr>
          <p:spPr bwMode="auto">
            <a:xfrm>
              <a:off x="500063" y="1428750"/>
              <a:ext cx="13573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bitmap</a:t>
              </a:r>
            </a:p>
          </p:txBody>
        </p:sp>
        <p:sp>
          <p:nvSpPr>
            <p:cNvPr id="23616" name="직사각형 75"/>
            <p:cNvSpPr>
              <a:spLocks noChangeArrowheads="1"/>
            </p:cNvSpPr>
            <p:nvPr/>
          </p:nvSpPr>
          <p:spPr bwMode="auto">
            <a:xfrm>
              <a:off x="5929313" y="5429250"/>
              <a:ext cx="428625" cy="5000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/>
            </a:p>
          </p:txBody>
        </p:sp>
        <p:sp>
          <p:nvSpPr>
            <p:cNvPr id="23617" name="직사각형 76"/>
            <p:cNvSpPr>
              <a:spLocks noChangeArrowheads="1"/>
            </p:cNvSpPr>
            <p:nvPr/>
          </p:nvSpPr>
          <p:spPr bwMode="auto">
            <a:xfrm>
              <a:off x="7500938" y="5429250"/>
              <a:ext cx="428625" cy="50006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/>
            </a:p>
          </p:txBody>
        </p:sp>
        <p:sp>
          <p:nvSpPr>
            <p:cNvPr id="23618" name="TextBox 77"/>
            <p:cNvSpPr txBox="1">
              <a:spLocks noChangeArrowheads="1"/>
            </p:cNvSpPr>
            <p:nvPr/>
          </p:nvSpPr>
          <p:spPr bwMode="auto">
            <a:xfrm>
              <a:off x="6500813" y="5572125"/>
              <a:ext cx="7858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free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3619" name="TextBox 78"/>
            <p:cNvSpPr txBox="1">
              <a:spLocks noChangeArrowheads="1"/>
            </p:cNvSpPr>
            <p:nvPr/>
          </p:nvSpPr>
          <p:spPr bwMode="auto">
            <a:xfrm>
              <a:off x="8072438" y="5572125"/>
              <a:ext cx="7858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in use</a:t>
              </a:r>
              <a:endParaRPr lang="ko-KR" altLang="en-US" b="0">
                <a:latin typeface="Tahoma" charset="0"/>
              </a:endParaRPr>
            </a:p>
          </p:txBody>
        </p:sp>
      </p:grpSp>
      <p:cxnSp>
        <p:nvCxnSpPr>
          <p:cNvPr id="69" name="Elbow Connector 68"/>
          <p:cNvCxnSpPr/>
          <p:nvPr/>
        </p:nvCxnSpPr>
        <p:spPr>
          <a:xfrm rot="16200000" flipH="1">
            <a:off x="3501356" y="3342347"/>
            <a:ext cx="852480" cy="733702"/>
          </a:xfrm>
          <a:prstGeom prst="bentConnector3">
            <a:avLst>
              <a:gd name="adj1" fmla="val 6048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5405195" y="3347109"/>
            <a:ext cx="852480" cy="733702"/>
          </a:xfrm>
          <a:prstGeom prst="bentConnector3">
            <a:avLst>
              <a:gd name="adj1" fmla="val 6048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540828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0" dirty="0"/>
              <a:t>Example</a:t>
            </a:r>
            <a:endParaRPr lang="ko-KR" altLang="en-US" b="0" dirty="0"/>
          </a:p>
        </p:txBody>
      </p:sp>
      <p:grpSp>
        <p:nvGrpSpPr>
          <p:cNvPr id="25602" name="그룹 154"/>
          <p:cNvGrpSpPr>
            <a:grpSpLocks/>
          </p:cNvGrpSpPr>
          <p:nvPr/>
        </p:nvGrpSpPr>
        <p:grpSpPr bwMode="auto">
          <a:xfrm>
            <a:off x="357188" y="1143000"/>
            <a:ext cx="8715375" cy="4793977"/>
            <a:chOff x="357158" y="1142984"/>
            <a:chExt cx="8715404" cy="4794011"/>
          </a:xfrm>
        </p:grpSpPr>
        <p:sp>
          <p:nvSpPr>
            <p:cNvPr id="25603" name="Text Box 6"/>
            <p:cNvSpPr txBox="1">
              <a:spLocks noChangeArrowheads="1"/>
            </p:cNvSpPr>
            <p:nvPr/>
          </p:nvSpPr>
          <p:spPr bwMode="auto">
            <a:xfrm>
              <a:off x="6840537" y="2003421"/>
              <a:ext cx="2232025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ko-KR" sz="2000" b="0" dirty="0">
                  <a:solidFill>
                    <a:srgbClr val="FF3300"/>
                  </a:solidFill>
                </a:rPr>
                <a:t>Allocate(128)</a:t>
              </a:r>
            </a:p>
          </p:txBody>
        </p:sp>
        <p:grpSp>
          <p:nvGrpSpPr>
            <p:cNvPr id="25604" name="그룹 68"/>
            <p:cNvGrpSpPr>
              <a:grpSpLocks/>
            </p:cNvGrpSpPr>
            <p:nvPr/>
          </p:nvGrpSpPr>
          <p:grpSpPr bwMode="auto">
            <a:xfrm>
              <a:off x="357158" y="1142984"/>
              <a:ext cx="7643837" cy="4794011"/>
              <a:chOff x="500063" y="1428750"/>
              <a:chExt cx="7643837" cy="4794011"/>
            </a:xfrm>
          </p:grpSpPr>
          <p:sp>
            <p:nvSpPr>
              <p:cNvPr id="71" name="TextBox 70"/>
              <p:cNvSpPr txBox="1"/>
              <p:nvPr/>
            </p:nvSpPr>
            <p:spPr bwMode="auto">
              <a:xfrm>
                <a:off x="1071565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 bwMode="auto">
              <a:xfrm>
                <a:off x="1285878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 bwMode="auto">
              <a:xfrm>
                <a:off x="1500191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 bwMode="auto">
              <a:xfrm>
                <a:off x="1714504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 bwMode="auto">
              <a:xfrm>
                <a:off x="1928818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 bwMode="auto">
              <a:xfrm>
                <a:off x="2143130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 bwMode="auto">
              <a:xfrm>
                <a:off x="2357444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 bwMode="auto">
              <a:xfrm>
                <a:off x="2571757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 bwMode="auto">
              <a:xfrm>
                <a:off x="2786070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 bwMode="auto">
              <a:xfrm>
                <a:off x="3000383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 bwMode="auto">
              <a:xfrm>
                <a:off x="3214697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 bwMode="auto">
              <a:xfrm>
                <a:off x="3429010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 bwMode="auto">
              <a:xfrm>
                <a:off x="3643323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 bwMode="auto">
              <a:xfrm>
                <a:off x="3857636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 bwMode="auto">
              <a:xfrm>
                <a:off x="4071950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 bwMode="auto">
              <a:xfrm>
                <a:off x="4286262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 bwMode="auto">
              <a:xfrm>
                <a:off x="4500576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 bwMode="auto">
              <a:xfrm>
                <a:off x="4714889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 bwMode="auto">
              <a:xfrm>
                <a:off x="4929202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 bwMode="auto">
              <a:xfrm>
                <a:off x="5143515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 bwMode="auto">
              <a:xfrm>
                <a:off x="5357829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 bwMode="auto">
              <a:xfrm>
                <a:off x="5572142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 bwMode="auto">
              <a:xfrm>
                <a:off x="5786455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 bwMode="auto">
              <a:xfrm>
                <a:off x="6000768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 bwMode="auto">
              <a:xfrm>
                <a:off x="6215082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 bwMode="auto">
              <a:xfrm>
                <a:off x="6429394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 bwMode="auto">
              <a:xfrm>
                <a:off x="6643708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 bwMode="auto">
              <a:xfrm>
                <a:off x="6858021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 bwMode="auto">
              <a:xfrm>
                <a:off x="7072334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 bwMode="auto">
              <a:xfrm>
                <a:off x="7286647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 bwMode="auto">
              <a:xfrm>
                <a:off x="7500961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 bwMode="auto">
              <a:xfrm>
                <a:off x="7715274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25649" name="TextBox 38"/>
              <p:cNvSpPr txBox="1">
                <a:spLocks noChangeArrowheads="1"/>
              </p:cNvSpPr>
              <p:nvPr/>
            </p:nvSpPr>
            <p:spPr bwMode="auto">
              <a:xfrm>
                <a:off x="2571750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32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0" name="TextBox 40"/>
              <p:cNvSpPr txBox="1">
                <a:spLocks noChangeArrowheads="1"/>
              </p:cNvSpPr>
              <p:nvPr/>
            </p:nvSpPr>
            <p:spPr bwMode="auto">
              <a:xfrm>
                <a:off x="3214688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64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1" name="TextBox 41"/>
              <p:cNvSpPr txBox="1">
                <a:spLocks noChangeArrowheads="1"/>
              </p:cNvSpPr>
              <p:nvPr/>
            </p:nvSpPr>
            <p:spPr bwMode="auto">
              <a:xfrm>
                <a:off x="3857625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128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2" name="TextBox 42"/>
              <p:cNvSpPr txBox="1">
                <a:spLocks noChangeArrowheads="1"/>
              </p:cNvSpPr>
              <p:nvPr/>
            </p:nvSpPr>
            <p:spPr bwMode="auto">
              <a:xfrm>
                <a:off x="4500563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256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3" name="TextBox 43"/>
              <p:cNvSpPr txBox="1">
                <a:spLocks noChangeArrowheads="1"/>
              </p:cNvSpPr>
              <p:nvPr/>
            </p:nvSpPr>
            <p:spPr bwMode="auto">
              <a:xfrm>
                <a:off x="5143500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512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4" name="TextBox 46"/>
              <p:cNvSpPr txBox="1">
                <a:spLocks noChangeArrowheads="1"/>
              </p:cNvSpPr>
              <p:nvPr/>
            </p:nvSpPr>
            <p:spPr bwMode="auto">
              <a:xfrm>
                <a:off x="1143000" y="4140200"/>
                <a:ext cx="1799854" cy="92233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B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6" name="TextBox 50"/>
              <p:cNvSpPr txBox="1">
                <a:spLocks noChangeArrowheads="1"/>
              </p:cNvSpPr>
              <p:nvPr/>
            </p:nvSpPr>
            <p:spPr bwMode="auto">
              <a:xfrm>
                <a:off x="3842781" y="4140200"/>
                <a:ext cx="359971" cy="92233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D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7" name="TextBox 52"/>
              <p:cNvSpPr txBox="1">
                <a:spLocks noChangeArrowheads="1"/>
              </p:cNvSpPr>
              <p:nvPr/>
            </p:nvSpPr>
            <p:spPr bwMode="auto">
              <a:xfrm>
                <a:off x="4202752" y="4140200"/>
                <a:ext cx="449964" cy="9223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D’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8" name="TextBox 53"/>
              <p:cNvSpPr txBox="1">
                <a:spLocks noChangeArrowheads="1"/>
              </p:cNvSpPr>
              <p:nvPr/>
            </p:nvSpPr>
            <p:spPr bwMode="auto">
              <a:xfrm>
                <a:off x="6286541" y="4140200"/>
                <a:ext cx="1785897" cy="9223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E’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1071565" y="3786205"/>
                <a:ext cx="214313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857508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256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3643323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384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071950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448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500576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512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7643836" y="3786205"/>
                <a:ext cx="500064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1023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25666" name="왼쪽 중괄호 65"/>
              <p:cNvSpPr>
                <a:spLocks/>
              </p:cNvSpPr>
              <p:nvPr/>
            </p:nvSpPr>
            <p:spPr bwMode="auto">
              <a:xfrm rot="16200000">
                <a:off x="4152641" y="4770212"/>
                <a:ext cx="188947" cy="792648"/>
              </a:xfrm>
              <a:prstGeom prst="leftBrace">
                <a:avLst>
                  <a:gd name="adj1" fmla="val 8331"/>
                  <a:gd name="adj2" fmla="val 5267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67" name="왼쪽 중괄호 66"/>
              <p:cNvSpPr>
                <a:spLocks/>
              </p:cNvSpPr>
              <p:nvPr/>
            </p:nvSpPr>
            <p:spPr bwMode="auto">
              <a:xfrm rot="16200000">
                <a:off x="3724258" y="4705376"/>
                <a:ext cx="195306" cy="1643053"/>
              </a:xfrm>
              <a:prstGeom prst="leftBrace">
                <a:avLst>
                  <a:gd name="adj1" fmla="val 8327"/>
                  <a:gd name="adj2" fmla="val 5267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68" name="왼쪽 중괄호 67"/>
              <p:cNvSpPr>
                <a:spLocks/>
              </p:cNvSpPr>
              <p:nvPr/>
            </p:nvSpPr>
            <p:spPr bwMode="auto">
              <a:xfrm rot="16200000">
                <a:off x="2828114" y="4172762"/>
                <a:ext cx="201647" cy="3429000"/>
              </a:xfrm>
              <a:prstGeom prst="leftBrace">
                <a:avLst>
                  <a:gd name="adj1" fmla="val 8311"/>
                  <a:gd name="adj2" fmla="val 5267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69" name="TextBox 68"/>
              <p:cNvSpPr txBox="1">
                <a:spLocks noChangeArrowheads="1"/>
              </p:cNvSpPr>
              <p:nvPr/>
            </p:nvSpPr>
            <p:spPr bwMode="auto">
              <a:xfrm>
                <a:off x="4214825" y="5113098"/>
                <a:ext cx="357187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C’</a:t>
                </a:r>
                <a:endParaRPr lang="ko-KR" altLang="en-US" b="0" dirty="0">
                  <a:latin typeface="Tahoma" charset="0"/>
                </a:endParaRPr>
              </a:p>
            </p:txBody>
          </p:sp>
          <p:sp>
            <p:nvSpPr>
              <p:cNvPr id="25670" name="TextBox 69"/>
              <p:cNvSpPr txBox="1">
                <a:spLocks noChangeArrowheads="1"/>
              </p:cNvSpPr>
              <p:nvPr/>
            </p:nvSpPr>
            <p:spPr bwMode="auto">
              <a:xfrm>
                <a:off x="3866422" y="5482986"/>
                <a:ext cx="357187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B’</a:t>
                </a:r>
                <a:endParaRPr lang="ko-KR" altLang="en-US" b="0" dirty="0">
                  <a:latin typeface="Tahoma" charset="0"/>
                </a:endParaRPr>
              </a:p>
            </p:txBody>
          </p:sp>
          <p:sp>
            <p:nvSpPr>
              <p:cNvPr id="25671" name="TextBox 70"/>
              <p:cNvSpPr txBox="1">
                <a:spLocks noChangeArrowheads="1"/>
              </p:cNvSpPr>
              <p:nvPr/>
            </p:nvSpPr>
            <p:spPr bwMode="auto">
              <a:xfrm>
                <a:off x="2964666" y="5852873"/>
                <a:ext cx="357187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A</a:t>
                </a:r>
                <a:endParaRPr lang="ko-KR" altLang="en-US" b="0" dirty="0">
                  <a:latin typeface="Tahoma" charset="0"/>
                </a:endParaRPr>
              </a:p>
            </p:txBody>
          </p:sp>
          <p:sp>
            <p:nvSpPr>
              <p:cNvPr id="25672" name="TextBox 72"/>
              <p:cNvSpPr txBox="1">
                <a:spLocks noChangeArrowheads="1"/>
              </p:cNvSpPr>
              <p:nvPr/>
            </p:nvSpPr>
            <p:spPr bwMode="auto">
              <a:xfrm>
                <a:off x="642938" y="2916238"/>
                <a:ext cx="21431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Free list headers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73" name="TextBox 73"/>
              <p:cNvSpPr txBox="1">
                <a:spLocks noChangeArrowheads="1"/>
              </p:cNvSpPr>
              <p:nvPr/>
            </p:nvSpPr>
            <p:spPr bwMode="auto">
              <a:xfrm>
                <a:off x="500063" y="1428750"/>
                <a:ext cx="1357312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bitmap</a:t>
                </a:r>
              </a:p>
            </p:txBody>
          </p:sp>
        </p:grpSp>
        <p:sp>
          <p:nvSpPr>
            <p:cNvPr id="25605" name="왼쪽 중괄호 67"/>
            <p:cNvSpPr>
              <a:spLocks/>
            </p:cNvSpPr>
            <p:nvPr/>
          </p:nvSpPr>
          <p:spPr bwMode="auto">
            <a:xfrm rot="16200000">
              <a:off x="6101575" y="3886996"/>
              <a:ext cx="226977" cy="3429000"/>
            </a:xfrm>
            <a:prstGeom prst="leftBrace">
              <a:avLst>
                <a:gd name="adj1" fmla="val 8311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06" name="TextBox 70"/>
            <p:cNvSpPr txBox="1">
              <a:spLocks noChangeArrowheads="1"/>
            </p:cNvSpPr>
            <p:nvPr/>
          </p:nvSpPr>
          <p:spPr bwMode="auto">
            <a:xfrm>
              <a:off x="6277691" y="5567107"/>
              <a:ext cx="357187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 dirty="0">
                  <a:latin typeface="Tahoma" charset="0"/>
                </a:rPr>
                <a:t>A’</a:t>
              </a:r>
              <a:endParaRPr lang="ko-KR" altLang="en-US" b="0" dirty="0">
                <a:latin typeface="Tahoma" charset="0"/>
              </a:endParaRPr>
            </a:p>
          </p:txBody>
        </p:sp>
        <p:sp>
          <p:nvSpPr>
            <p:cNvPr id="25607" name="TextBox 52"/>
            <p:cNvSpPr txBox="1">
              <a:spLocks noChangeArrowheads="1"/>
            </p:cNvSpPr>
            <p:nvPr/>
          </p:nvSpPr>
          <p:spPr bwMode="auto">
            <a:xfrm>
              <a:off x="4500562" y="3857628"/>
              <a:ext cx="785818" cy="92333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altLang="ko-KR" b="0">
                <a:latin typeface="Tahoma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F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08" name="TextBox 52"/>
            <p:cNvSpPr txBox="1">
              <a:spLocks noChangeArrowheads="1"/>
            </p:cNvSpPr>
            <p:nvPr/>
          </p:nvSpPr>
          <p:spPr bwMode="auto">
            <a:xfrm>
              <a:off x="5286380" y="3857628"/>
              <a:ext cx="857256" cy="922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F’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09" name="왼쪽 중괄호 66"/>
            <p:cNvSpPr>
              <a:spLocks/>
            </p:cNvSpPr>
            <p:nvPr/>
          </p:nvSpPr>
          <p:spPr bwMode="auto">
            <a:xfrm rot="16200000">
              <a:off x="5218109" y="4425938"/>
              <a:ext cx="207942" cy="1643091"/>
            </a:xfrm>
            <a:prstGeom prst="leftBrace">
              <a:avLst>
                <a:gd name="adj1" fmla="val 8327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10" name="TextBox 69"/>
            <p:cNvSpPr txBox="1">
              <a:spLocks noChangeArrowheads="1"/>
            </p:cNvSpPr>
            <p:nvPr/>
          </p:nvSpPr>
          <p:spPr bwMode="auto">
            <a:xfrm>
              <a:off x="5340194" y="5202958"/>
              <a:ext cx="35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E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214924" y="3500439"/>
              <a:ext cx="428626" cy="2540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640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072177" y="3500439"/>
              <a:ext cx="428626" cy="2540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768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  <p:sp>
        <p:nvSpPr>
          <p:cNvPr id="103" name="TextBox 48"/>
          <p:cNvSpPr txBox="1">
            <a:spLocks noChangeArrowheads="1"/>
          </p:cNvSpPr>
          <p:nvPr/>
        </p:nvSpPr>
        <p:spPr bwMode="auto">
          <a:xfrm>
            <a:off x="2807977" y="3861048"/>
            <a:ext cx="899927" cy="9223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br>
              <a:rPr lang="en-US" altLang="ko-KR" b="0">
                <a:latin typeface="Tahoma" charset="0"/>
              </a:rPr>
            </a:br>
            <a:r>
              <a:rPr lang="en-US" altLang="ko-KR" b="0">
                <a:latin typeface="Tahoma" charset="0"/>
              </a:rPr>
              <a:t>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 dirty="0">
              <a:latin typeface="Tahoma" charset="0"/>
            </a:endParaRPr>
          </a:p>
        </p:txBody>
      </p:sp>
      <p:cxnSp>
        <p:nvCxnSpPr>
          <p:cNvPr id="3" name="Elbow Connector 2"/>
          <p:cNvCxnSpPr>
            <a:stCxn id="25651" idx="2"/>
            <a:endCxn id="25608" idx="0"/>
          </p:cNvCxnSpPr>
          <p:nvPr/>
        </p:nvCxnSpPr>
        <p:spPr>
          <a:xfrm rot="16200000" flipH="1">
            <a:off x="4446982" y="2589586"/>
            <a:ext cx="857264" cy="167881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25652" idx="2"/>
            <a:endCxn id="25658" idx="0"/>
          </p:cNvCxnSpPr>
          <p:nvPr/>
        </p:nvCxnSpPr>
        <p:spPr>
          <a:xfrm rot="16200000" flipH="1">
            <a:off x="5430833" y="2248671"/>
            <a:ext cx="854070" cy="2357450"/>
          </a:xfrm>
          <a:prstGeom prst="bentConnector3">
            <a:avLst>
              <a:gd name="adj1" fmla="val 3631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/>
          <p:nvPr/>
        </p:nvCxnSpPr>
        <p:spPr>
          <a:xfrm rot="16200000" flipH="1">
            <a:off x="3350272" y="3061340"/>
            <a:ext cx="852480" cy="733702"/>
          </a:xfrm>
          <a:prstGeom prst="bentConnector3">
            <a:avLst>
              <a:gd name="adj1" fmla="val 6048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6439299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0" dirty="0"/>
              <a:t>Example</a:t>
            </a:r>
            <a:endParaRPr lang="ko-KR" altLang="en-US" b="0" dirty="0"/>
          </a:p>
        </p:txBody>
      </p:sp>
      <p:grpSp>
        <p:nvGrpSpPr>
          <p:cNvPr id="25602" name="그룹 154"/>
          <p:cNvGrpSpPr>
            <a:grpSpLocks/>
          </p:cNvGrpSpPr>
          <p:nvPr/>
        </p:nvGrpSpPr>
        <p:grpSpPr bwMode="auto">
          <a:xfrm>
            <a:off x="357188" y="1143000"/>
            <a:ext cx="8715375" cy="4941853"/>
            <a:chOff x="357158" y="1142984"/>
            <a:chExt cx="8715404" cy="4941888"/>
          </a:xfrm>
        </p:grpSpPr>
        <p:sp>
          <p:nvSpPr>
            <p:cNvPr id="25603" name="Text Box 6"/>
            <p:cNvSpPr txBox="1">
              <a:spLocks noChangeArrowheads="1"/>
            </p:cNvSpPr>
            <p:nvPr/>
          </p:nvSpPr>
          <p:spPr bwMode="auto">
            <a:xfrm>
              <a:off x="6840537" y="2003421"/>
              <a:ext cx="2232025" cy="40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ko-KR" sz="2000" b="0" dirty="0">
                  <a:solidFill>
                    <a:srgbClr val="FF3300"/>
                  </a:solidFill>
                </a:rPr>
                <a:t>Release(C, 128)</a:t>
              </a:r>
            </a:p>
          </p:txBody>
        </p:sp>
        <p:grpSp>
          <p:nvGrpSpPr>
            <p:cNvPr id="25604" name="그룹 68"/>
            <p:cNvGrpSpPr>
              <a:grpSpLocks/>
            </p:cNvGrpSpPr>
            <p:nvPr/>
          </p:nvGrpSpPr>
          <p:grpSpPr bwMode="auto">
            <a:xfrm>
              <a:off x="357158" y="1142984"/>
              <a:ext cx="7643837" cy="4941888"/>
              <a:chOff x="500063" y="1428750"/>
              <a:chExt cx="7643837" cy="4941888"/>
            </a:xfrm>
          </p:grpSpPr>
          <p:sp>
            <p:nvSpPr>
              <p:cNvPr id="71" name="TextBox 70"/>
              <p:cNvSpPr txBox="1"/>
              <p:nvPr/>
            </p:nvSpPr>
            <p:spPr bwMode="auto">
              <a:xfrm>
                <a:off x="1071565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 bwMode="auto">
              <a:xfrm>
                <a:off x="1285878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 bwMode="auto">
              <a:xfrm>
                <a:off x="1500191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 bwMode="auto">
              <a:xfrm>
                <a:off x="1714504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 bwMode="auto">
              <a:xfrm>
                <a:off x="1928818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 bwMode="auto">
              <a:xfrm>
                <a:off x="2143130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 bwMode="auto">
              <a:xfrm>
                <a:off x="2357444" y="1817691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 bwMode="auto">
              <a:xfrm>
                <a:off x="2571757" y="1817691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 bwMode="auto">
              <a:xfrm>
                <a:off x="2786070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 bwMode="auto">
              <a:xfrm>
                <a:off x="3000383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 bwMode="auto">
              <a:xfrm>
                <a:off x="3214697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 bwMode="auto">
              <a:xfrm>
                <a:off x="3429010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 bwMode="auto">
              <a:xfrm>
                <a:off x="3643323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 bwMode="auto">
              <a:xfrm>
                <a:off x="3857636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 bwMode="auto">
              <a:xfrm>
                <a:off x="4071950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 bwMode="auto">
              <a:xfrm>
                <a:off x="4286262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 bwMode="auto">
              <a:xfrm>
                <a:off x="4500576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 bwMode="auto">
              <a:xfrm>
                <a:off x="4714889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 bwMode="auto">
              <a:xfrm>
                <a:off x="4929202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 bwMode="auto">
              <a:xfrm>
                <a:off x="5143515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 bwMode="auto">
              <a:xfrm>
                <a:off x="5357829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 bwMode="auto">
              <a:xfrm>
                <a:off x="5572142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 bwMode="auto">
              <a:xfrm>
                <a:off x="5786455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 bwMode="auto">
              <a:xfrm>
                <a:off x="6000768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 bwMode="auto">
              <a:xfrm>
                <a:off x="6215082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 bwMode="auto">
              <a:xfrm>
                <a:off x="6429394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 bwMode="auto">
              <a:xfrm>
                <a:off x="6643708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 bwMode="auto">
              <a:xfrm>
                <a:off x="6858021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 bwMode="auto">
              <a:xfrm>
                <a:off x="7072334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 bwMode="auto">
              <a:xfrm>
                <a:off x="7286647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 bwMode="auto">
              <a:xfrm>
                <a:off x="7500961" y="1816103"/>
                <a:ext cx="214313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 bwMode="auto">
              <a:xfrm>
                <a:off x="7715274" y="1816103"/>
                <a:ext cx="214314" cy="254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25649" name="TextBox 38"/>
              <p:cNvSpPr txBox="1">
                <a:spLocks noChangeArrowheads="1"/>
              </p:cNvSpPr>
              <p:nvPr/>
            </p:nvSpPr>
            <p:spPr bwMode="auto">
              <a:xfrm>
                <a:off x="2571750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32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0" name="TextBox 40"/>
              <p:cNvSpPr txBox="1">
                <a:spLocks noChangeArrowheads="1"/>
              </p:cNvSpPr>
              <p:nvPr/>
            </p:nvSpPr>
            <p:spPr bwMode="auto">
              <a:xfrm>
                <a:off x="3214688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64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1" name="TextBox 41"/>
              <p:cNvSpPr txBox="1">
                <a:spLocks noChangeArrowheads="1"/>
              </p:cNvSpPr>
              <p:nvPr/>
            </p:nvSpPr>
            <p:spPr bwMode="auto">
              <a:xfrm>
                <a:off x="3857625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128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2" name="TextBox 42"/>
              <p:cNvSpPr txBox="1">
                <a:spLocks noChangeArrowheads="1"/>
              </p:cNvSpPr>
              <p:nvPr/>
            </p:nvSpPr>
            <p:spPr bwMode="auto">
              <a:xfrm>
                <a:off x="4500563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256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3" name="TextBox 43"/>
              <p:cNvSpPr txBox="1">
                <a:spLocks noChangeArrowheads="1"/>
              </p:cNvSpPr>
              <p:nvPr/>
            </p:nvSpPr>
            <p:spPr bwMode="auto">
              <a:xfrm>
                <a:off x="5143500" y="2916238"/>
                <a:ext cx="642938" cy="3698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512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4" name="TextBox 46"/>
              <p:cNvSpPr txBox="1">
                <a:spLocks noChangeArrowheads="1"/>
              </p:cNvSpPr>
              <p:nvPr/>
            </p:nvSpPr>
            <p:spPr bwMode="auto">
              <a:xfrm>
                <a:off x="1143000" y="4140200"/>
                <a:ext cx="1799854" cy="92233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B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5" name="TextBox 48"/>
              <p:cNvSpPr txBox="1">
                <a:spLocks noChangeArrowheads="1"/>
              </p:cNvSpPr>
              <p:nvPr/>
            </p:nvSpPr>
            <p:spPr bwMode="auto">
              <a:xfrm>
                <a:off x="2942854" y="4140200"/>
                <a:ext cx="899927" cy="9223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C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6" name="TextBox 50"/>
              <p:cNvSpPr txBox="1">
                <a:spLocks noChangeArrowheads="1"/>
              </p:cNvSpPr>
              <p:nvPr/>
            </p:nvSpPr>
            <p:spPr bwMode="auto">
              <a:xfrm>
                <a:off x="3842781" y="4140200"/>
                <a:ext cx="359971" cy="92233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D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7" name="TextBox 52"/>
              <p:cNvSpPr txBox="1">
                <a:spLocks noChangeArrowheads="1"/>
              </p:cNvSpPr>
              <p:nvPr/>
            </p:nvSpPr>
            <p:spPr bwMode="auto">
              <a:xfrm>
                <a:off x="4202752" y="4140200"/>
                <a:ext cx="449964" cy="9223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D’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58" name="TextBox 53"/>
              <p:cNvSpPr txBox="1">
                <a:spLocks noChangeArrowheads="1"/>
              </p:cNvSpPr>
              <p:nvPr/>
            </p:nvSpPr>
            <p:spPr bwMode="auto">
              <a:xfrm>
                <a:off x="6286541" y="4140200"/>
                <a:ext cx="1785897" cy="9223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br>
                  <a:rPr lang="en-US" altLang="ko-KR" b="0">
                    <a:latin typeface="Tahoma" charset="0"/>
                  </a:rPr>
                </a:br>
                <a:r>
                  <a:rPr lang="en-US" altLang="ko-KR" b="0">
                    <a:latin typeface="Tahoma" charset="0"/>
                  </a:rPr>
                  <a:t>E’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1071565" y="3786205"/>
                <a:ext cx="214313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0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857508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256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3643323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384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071950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448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500576" y="3786205"/>
                <a:ext cx="428626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512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7643836" y="3786205"/>
                <a:ext cx="500064" cy="2540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latinLnBrk="1" hangingPunct="1">
                  <a:defRPr/>
                </a:pPr>
                <a:r>
                  <a:rPr lang="en-US" altLang="ko-KR" sz="1050" b="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1023</a:t>
                </a:r>
                <a:endParaRPr lang="ko-KR" altLang="en-US" sz="1050" b="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25666" name="왼쪽 중괄호 65"/>
              <p:cNvSpPr>
                <a:spLocks/>
              </p:cNvSpPr>
              <p:nvPr/>
            </p:nvSpPr>
            <p:spPr bwMode="auto">
              <a:xfrm rot="16200000">
                <a:off x="4177507" y="4752181"/>
                <a:ext cx="146049" cy="785813"/>
              </a:xfrm>
              <a:prstGeom prst="leftBrace">
                <a:avLst>
                  <a:gd name="adj1" fmla="val 8331"/>
                  <a:gd name="adj2" fmla="val 5267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67" name="왼쪽 중괄호 66"/>
              <p:cNvSpPr>
                <a:spLocks/>
              </p:cNvSpPr>
              <p:nvPr/>
            </p:nvSpPr>
            <p:spPr bwMode="auto">
              <a:xfrm rot="-5400000">
                <a:off x="3643313" y="4786312"/>
                <a:ext cx="357188" cy="1643063"/>
              </a:xfrm>
              <a:prstGeom prst="leftBrace">
                <a:avLst>
                  <a:gd name="adj1" fmla="val 8327"/>
                  <a:gd name="adj2" fmla="val 5267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68" name="왼쪽 중괄호 67"/>
              <p:cNvSpPr>
                <a:spLocks/>
              </p:cNvSpPr>
              <p:nvPr/>
            </p:nvSpPr>
            <p:spPr bwMode="auto">
              <a:xfrm rot="-5400000">
                <a:off x="2750344" y="4250532"/>
                <a:ext cx="357187" cy="3429000"/>
              </a:xfrm>
              <a:prstGeom prst="leftBrace">
                <a:avLst>
                  <a:gd name="adj1" fmla="val 8311"/>
                  <a:gd name="adj2" fmla="val 52676"/>
                </a:avLst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69" name="TextBox 68"/>
              <p:cNvSpPr txBox="1">
                <a:spLocks noChangeArrowheads="1"/>
              </p:cNvSpPr>
              <p:nvPr/>
            </p:nvSpPr>
            <p:spPr bwMode="auto">
              <a:xfrm>
                <a:off x="4214813" y="5084728"/>
                <a:ext cx="356059" cy="3693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C’</a:t>
                </a:r>
                <a:endParaRPr lang="ko-KR" altLang="en-US" b="0" dirty="0">
                  <a:latin typeface="Tahoma" charset="0"/>
                </a:endParaRPr>
              </a:p>
            </p:txBody>
          </p:sp>
          <p:sp>
            <p:nvSpPr>
              <p:cNvPr id="25670" name="TextBox 69"/>
              <p:cNvSpPr txBox="1">
                <a:spLocks noChangeArrowheads="1"/>
              </p:cNvSpPr>
              <p:nvPr/>
            </p:nvSpPr>
            <p:spPr bwMode="auto">
              <a:xfrm>
                <a:off x="3929063" y="5572125"/>
                <a:ext cx="357187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B’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71" name="TextBox 70"/>
              <p:cNvSpPr txBox="1">
                <a:spLocks noChangeArrowheads="1"/>
              </p:cNvSpPr>
              <p:nvPr/>
            </p:nvSpPr>
            <p:spPr bwMode="auto">
              <a:xfrm>
                <a:off x="3071813" y="6000750"/>
                <a:ext cx="357187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A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72" name="TextBox 72"/>
              <p:cNvSpPr txBox="1">
                <a:spLocks noChangeArrowheads="1"/>
              </p:cNvSpPr>
              <p:nvPr/>
            </p:nvSpPr>
            <p:spPr bwMode="auto">
              <a:xfrm>
                <a:off x="642938" y="2916238"/>
                <a:ext cx="21431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Free list headers</a:t>
                </a:r>
                <a:endParaRPr lang="ko-KR" altLang="en-US" b="0">
                  <a:latin typeface="Tahoma" charset="0"/>
                </a:endParaRPr>
              </a:p>
            </p:txBody>
          </p:sp>
          <p:sp>
            <p:nvSpPr>
              <p:cNvPr id="25673" name="TextBox 73"/>
              <p:cNvSpPr txBox="1">
                <a:spLocks noChangeArrowheads="1"/>
              </p:cNvSpPr>
              <p:nvPr/>
            </p:nvSpPr>
            <p:spPr bwMode="auto">
              <a:xfrm>
                <a:off x="500063" y="1428750"/>
                <a:ext cx="1357312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b="1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1pPr>
                <a:lvl2pPr marL="742950" indent="-28575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6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2pPr>
                <a:lvl3pPr marL="11430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o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3pPr>
                <a:lvl4pPr marL="1600200" indent="-228600" latinLnBrk="1">
                  <a:lnSpc>
                    <a:spcPct val="13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charset="2"/>
                  <a:buChar char="n"/>
                  <a:defRPr kumimoji="1" sz="14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4pPr>
                <a:lvl5pPr marL="2057400" indent="-228600" latinLnBrk="1">
                  <a:lnSpc>
                    <a:spcPct val="130000"/>
                  </a:lnSpc>
                  <a:spcBef>
                    <a:spcPct val="25000"/>
                  </a:spcBef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5pPr>
                <a:lvl6pPr marL="25146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6pPr>
                <a:lvl7pPr marL="29718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7pPr>
                <a:lvl8pPr marL="34290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8pPr>
                <a:lvl9pPr marL="3886200" indent="-228600" eaLnBrk="0" fontAlgn="base" latinLnBrk="1" hangingPunct="0">
                  <a:lnSpc>
                    <a:spcPct val="13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charset="2"/>
                  <a:buChar char="§"/>
                  <a:defRPr kumimoji="1" sz="1200">
                    <a:solidFill>
                      <a:schemeClr val="tx1"/>
                    </a:solidFill>
                    <a:latin typeface="Comic Sans MS" charset="0"/>
                    <a:ea typeface="굴림" charset="-127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ko-KR" b="0">
                    <a:latin typeface="Tahoma" charset="0"/>
                  </a:rPr>
                  <a:t>bitmap</a:t>
                </a:r>
              </a:p>
            </p:txBody>
          </p:sp>
        </p:grpSp>
        <p:sp>
          <p:nvSpPr>
            <p:cNvPr id="25605" name="왼쪽 중괄호 67"/>
            <p:cNvSpPr>
              <a:spLocks/>
            </p:cNvSpPr>
            <p:nvPr/>
          </p:nvSpPr>
          <p:spPr bwMode="auto">
            <a:xfrm rot="-5400000">
              <a:off x="6036469" y="3952100"/>
              <a:ext cx="357187" cy="3429000"/>
            </a:xfrm>
            <a:prstGeom prst="leftBrace">
              <a:avLst>
                <a:gd name="adj1" fmla="val 8311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06" name="TextBox 70"/>
            <p:cNvSpPr txBox="1">
              <a:spLocks noChangeArrowheads="1"/>
            </p:cNvSpPr>
            <p:nvPr/>
          </p:nvSpPr>
          <p:spPr bwMode="auto">
            <a:xfrm>
              <a:off x="6429376" y="5702318"/>
              <a:ext cx="35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A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25607" name="TextBox 52"/>
            <p:cNvSpPr txBox="1">
              <a:spLocks noChangeArrowheads="1"/>
            </p:cNvSpPr>
            <p:nvPr/>
          </p:nvSpPr>
          <p:spPr bwMode="auto">
            <a:xfrm>
              <a:off x="4500562" y="3857628"/>
              <a:ext cx="785818" cy="92333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altLang="ko-KR" b="0">
                <a:latin typeface="Tahoma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F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08" name="TextBox 52"/>
            <p:cNvSpPr txBox="1">
              <a:spLocks noChangeArrowheads="1"/>
            </p:cNvSpPr>
            <p:nvPr/>
          </p:nvSpPr>
          <p:spPr bwMode="auto">
            <a:xfrm>
              <a:off x="5286380" y="3857628"/>
              <a:ext cx="857256" cy="922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br>
                <a:rPr lang="en-US" altLang="ko-KR" b="0">
                  <a:latin typeface="Tahoma" charset="0"/>
                </a:rPr>
              </a:br>
              <a:r>
                <a:rPr lang="en-US" altLang="ko-KR" b="0">
                  <a:latin typeface="Tahoma" charset="0"/>
                </a:rPr>
                <a:t>F’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09" name="왼쪽 중괄호 66"/>
            <p:cNvSpPr>
              <a:spLocks/>
            </p:cNvSpPr>
            <p:nvPr/>
          </p:nvSpPr>
          <p:spPr bwMode="auto">
            <a:xfrm rot="-5400000">
              <a:off x="5143500" y="4500575"/>
              <a:ext cx="357188" cy="1643063"/>
            </a:xfrm>
            <a:prstGeom prst="leftBrace">
              <a:avLst>
                <a:gd name="adj1" fmla="val 8327"/>
                <a:gd name="adj2" fmla="val 52676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ko-KR" altLang="en-US" b="0">
                <a:latin typeface="Tahoma" charset="0"/>
              </a:endParaRPr>
            </a:p>
          </p:txBody>
        </p:sp>
        <p:sp>
          <p:nvSpPr>
            <p:cNvPr id="25610" name="TextBox 69"/>
            <p:cNvSpPr txBox="1">
              <a:spLocks noChangeArrowheads="1"/>
            </p:cNvSpPr>
            <p:nvPr/>
          </p:nvSpPr>
          <p:spPr bwMode="auto">
            <a:xfrm>
              <a:off x="5429250" y="5286388"/>
              <a:ext cx="35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b="1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1pPr>
              <a:lvl2pPr marL="742950" indent="-28575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6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2pPr>
              <a:lvl3pPr marL="11430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o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3pPr>
              <a:lvl4pPr marL="1600200" indent="-228600" latinLnBrk="1">
                <a:lnSpc>
                  <a:spcPct val="130000"/>
                </a:lnSpc>
                <a:spcBef>
                  <a:spcPct val="20000"/>
                </a:spcBef>
                <a:buClr>
                  <a:schemeClr val="accent2"/>
                </a:buClr>
                <a:buFont typeface="Wingdings" charset="2"/>
                <a:buChar char="n"/>
                <a:defRPr kumimoji="1" sz="14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4pPr>
              <a:lvl5pPr marL="2057400" indent="-228600" latinLnBrk="1">
                <a:lnSpc>
                  <a:spcPct val="130000"/>
                </a:lnSpc>
                <a:spcBef>
                  <a:spcPct val="25000"/>
                </a:spcBef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5pPr>
              <a:lvl6pPr marL="25146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6pPr>
              <a:lvl7pPr marL="29718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7pPr>
              <a:lvl8pPr marL="34290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8pPr>
              <a:lvl9pPr marL="3886200" indent="-228600" eaLnBrk="0" fontAlgn="base" latinLnBrk="1" hangingPunct="0">
                <a:lnSpc>
                  <a:spcPct val="13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charset="2"/>
                <a:buChar char="§"/>
                <a:defRPr kumimoji="1" sz="1200">
                  <a:solidFill>
                    <a:schemeClr val="tx1"/>
                  </a:solidFill>
                  <a:latin typeface="Comic Sans MS" charset="0"/>
                  <a:ea typeface="굴림" charset="-127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ko-KR" b="0">
                  <a:latin typeface="Tahoma" charset="0"/>
                </a:rPr>
                <a:t>E</a:t>
              </a:r>
              <a:endParaRPr lang="ko-KR" altLang="en-US" b="0">
                <a:latin typeface="Tahoma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214924" y="3500439"/>
              <a:ext cx="428626" cy="2540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640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072177" y="3500439"/>
              <a:ext cx="428626" cy="2540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768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  <p:cxnSp>
        <p:nvCxnSpPr>
          <p:cNvPr id="103" name="Elbow Connector 102"/>
          <p:cNvCxnSpPr>
            <a:endCxn id="25655" idx="0"/>
          </p:cNvCxnSpPr>
          <p:nvPr/>
        </p:nvCxnSpPr>
        <p:spPr>
          <a:xfrm rot="5400000">
            <a:off x="3216035" y="3034259"/>
            <a:ext cx="854070" cy="786274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/>
          <p:nvPr/>
        </p:nvCxnSpPr>
        <p:spPr>
          <a:xfrm rot="16200000" flipH="1">
            <a:off x="5430833" y="2248671"/>
            <a:ext cx="854070" cy="2357450"/>
          </a:xfrm>
          <a:prstGeom prst="bentConnector3">
            <a:avLst>
              <a:gd name="adj1" fmla="val 3631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/>
          <p:nvPr/>
        </p:nvCxnSpPr>
        <p:spPr>
          <a:xfrm rot="16200000" flipH="1">
            <a:off x="3350272" y="3061340"/>
            <a:ext cx="852480" cy="733702"/>
          </a:xfrm>
          <a:prstGeom prst="bentConnector3">
            <a:avLst>
              <a:gd name="adj1" fmla="val 6048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/>
          <p:nvPr/>
        </p:nvCxnSpPr>
        <p:spPr>
          <a:xfrm rot="16200000" flipH="1">
            <a:off x="4480880" y="3559071"/>
            <a:ext cx="3194" cy="2465088"/>
          </a:xfrm>
          <a:prstGeom prst="bentConnector3">
            <a:avLst>
              <a:gd name="adj1" fmla="val 98402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5059558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0" dirty="0"/>
              <a:t>Example</a:t>
            </a:r>
            <a:endParaRPr lang="ko-KR" altLang="en-US" b="0" dirty="0"/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6840545" y="2003431"/>
            <a:ext cx="22320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ko-KR" sz="2000" b="0" dirty="0">
                <a:solidFill>
                  <a:srgbClr val="FF3300"/>
                </a:solidFill>
              </a:rPr>
              <a:t>Release(D, 64)</a:t>
            </a:r>
          </a:p>
        </p:txBody>
      </p:sp>
      <p:sp>
        <p:nvSpPr>
          <p:cNvPr id="25649" name="TextBox 38"/>
          <p:cNvSpPr txBox="1">
            <a:spLocks noChangeArrowheads="1"/>
          </p:cNvSpPr>
          <p:nvPr/>
        </p:nvSpPr>
        <p:spPr bwMode="auto">
          <a:xfrm>
            <a:off x="2428868" y="2630477"/>
            <a:ext cx="642936" cy="369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32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50" name="TextBox 40"/>
          <p:cNvSpPr txBox="1">
            <a:spLocks noChangeArrowheads="1"/>
          </p:cNvSpPr>
          <p:nvPr/>
        </p:nvSpPr>
        <p:spPr bwMode="auto">
          <a:xfrm>
            <a:off x="3071804" y="2630477"/>
            <a:ext cx="642936" cy="369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64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51" name="TextBox 41"/>
          <p:cNvSpPr txBox="1">
            <a:spLocks noChangeArrowheads="1"/>
          </p:cNvSpPr>
          <p:nvPr/>
        </p:nvSpPr>
        <p:spPr bwMode="auto">
          <a:xfrm>
            <a:off x="3714739" y="2630477"/>
            <a:ext cx="642936" cy="369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128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52" name="TextBox 42"/>
          <p:cNvSpPr txBox="1">
            <a:spLocks noChangeArrowheads="1"/>
          </p:cNvSpPr>
          <p:nvPr/>
        </p:nvSpPr>
        <p:spPr bwMode="auto">
          <a:xfrm>
            <a:off x="4357675" y="2630477"/>
            <a:ext cx="642936" cy="369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256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53" name="TextBox 43"/>
          <p:cNvSpPr txBox="1">
            <a:spLocks noChangeArrowheads="1"/>
          </p:cNvSpPr>
          <p:nvPr/>
        </p:nvSpPr>
        <p:spPr bwMode="auto">
          <a:xfrm>
            <a:off x="5000610" y="2630477"/>
            <a:ext cx="642936" cy="369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512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54" name="TextBox 46"/>
          <p:cNvSpPr txBox="1">
            <a:spLocks noChangeArrowheads="1"/>
          </p:cNvSpPr>
          <p:nvPr/>
        </p:nvSpPr>
        <p:spPr bwMode="auto">
          <a:xfrm>
            <a:off x="1000123" y="3854431"/>
            <a:ext cx="1799848" cy="9223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br>
              <a:rPr lang="en-US" altLang="ko-KR" b="0">
                <a:latin typeface="Tahoma" charset="0"/>
              </a:rPr>
            </a:br>
            <a:r>
              <a:rPr lang="en-US" altLang="ko-KR" b="0">
                <a:latin typeface="Tahoma" charset="0"/>
              </a:rPr>
              <a:t>B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sp>
        <p:nvSpPr>
          <p:cNvPr id="25658" name="TextBox 53"/>
          <p:cNvSpPr txBox="1">
            <a:spLocks noChangeArrowheads="1"/>
          </p:cNvSpPr>
          <p:nvPr/>
        </p:nvSpPr>
        <p:spPr bwMode="auto">
          <a:xfrm>
            <a:off x="6143647" y="3854431"/>
            <a:ext cx="1785891" cy="922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br>
              <a:rPr lang="en-US" altLang="ko-KR" b="0">
                <a:latin typeface="Tahoma" charset="0"/>
              </a:rPr>
            </a:br>
            <a:r>
              <a:rPr lang="en-US" altLang="ko-KR" b="0">
                <a:latin typeface="Tahoma" charset="0"/>
              </a:rPr>
              <a:t>E’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sp>
        <p:nvSpPr>
          <p:cNvPr id="113" name="TextBox 112"/>
          <p:cNvSpPr txBox="1"/>
          <p:nvPr/>
        </p:nvSpPr>
        <p:spPr bwMode="auto">
          <a:xfrm>
            <a:off x="928688" y="3500438"/>
            <a:ext cx="214312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0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 bwMode="auto">
          <a:xfrm>
            <a:off x="2714625" y="3500438"/>
            <a:ext cx="42862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256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 bwMode="auto">
          <a:xfrm>
            <a:off x="3500438" y="3500438"/>
            <a:ext cx="42862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384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 bwMode="auto">
          <a:xfrm>
            <a:off x="3929063" y="3500438"/>
            <a:ext cx="42862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448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 bwMode="auto">
          <a:xfrm>
            <a:off x="4357688" y="3500438"/>
            <a:ext cx="42862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512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 bwMode="auto">
          <a:xfrm>
            <a:off x="7500938" y="3500438"/>
            <a:ext cx="500062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1023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25668" name="왼쪽 중괄호 67"/>
          <p:cNvSpPr>
            <a:spLocks/>
          </p:cNvSpPr>
          <p:nvPr/>
        </p:nvSpPr>
        <p:spPr bwMode="auto">
          <a:xfrm rot="16200000">
            <a:off x="2607462" y="3964755"/>
            <a:ext cx="357184" cy="3428989"/>
          </a:xfrm>
          <a:prstGeom prst="leftBrace">
            <a:avLst>
              <a:gd name="adj1" fmla="val 8311"/>
              <a:gd name="adj2" fmla="val 52676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sp>
        <p:nvSpPr>
          <p:cNvPr id="25671" name="TextBox 70"/>
          <p:cNvSpPr txBox="1">
            <a:spLocks noChangeArrowheads="1"/>
          </p:cNvSpPr>
          <p:nvPr/>
        </p:nvSpPr>
        <p:spPr bwMode="auto">
          <a:xfrm>
            <a:off x="2928930" y="5714968"/>
            <a:ext cx="357186" cy="369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A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72" name="TextBox 72"/>
          <p:cNvSpPr txBox="1">
            <a:spLocks noChangeArrowheads="1"/>
          </p:cNvSpPr>
          <p:nvPr/>
        </p:nvSpPr>
        <p:spPr bwMode="auto">
          <a:xfrm>
            <a:off x="500063" y="2630477"/>
            <a:ext cx="2143118" cy="36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Free list headers</a:t>
            </a:r>
            <a:endParaRPr lang="ko-KR" altLang="en-US" b="0">
              <a:latin typeface="Tahoma" charset="0"/>
            </a:endParaRPr>
          </a:p>
        </p:txBody>
      </p:sp>
      <p:sp>
        <p:nvSpPr>
          <p:cNvPr id="25673" name="TextBox 73"/>
          <p:cNvSpPr txBox="1">
            <a:spLocks noChangeArrowheads="1"/>
          </p:cNvSpPr>
          <p:nvPr/>
        </p:nvSpPr>
        <p:spPr bwMode="auto">
          <a:xfrm>
            <a:off x="357188" y="1143000"/>
            <a:ext cx="1357308" cy="369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bitmap</a:t>
            </a:r>
          </a:p>
        </p:txBody>
      </p:sp>
      <p:sp>
        <p:nvSpPr>
          <p:cNvPr id="25607" name="TextBox 52"/>
          <p:cNvSpPr txBox="1">
            <a:spLocks noChangeArrowheads="1"/>
          </p:cNvSpPr>
          <p:nvPr/>
        </p:nvSpPr>
        <p:spPr bwMode="auto">
          <a:xfrm>
            <a:off x="4500578" y="3857625"/>
            <a:ext cx="785815" cy="92332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ko-KR" b="0">
              <a:latin typeface="Tahoma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F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sp>
        <p:nvSpPr>
          <p:cNvPr id="25608" name="TextBox 52"/>
          <p:cNvSpPr txBox="1">
            <a:spLocks noChangeArrowheads="1"/>
          </p:cNvSpPr>
          <p:nvPr/>
        </p:nvSpPr>
        <p:spPr bwMode="auto">
          <a:xfrm>
            <a:off x="5286394" y="3857625"/>
            <a:ext cx="857253" cy="922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br>
              <a:rPr lang="en-US" altLang="ko-KR" b="0">
                <a:latin typeface="Tahoma" charset="0"/>
              </a:rPr>
            </a:br>
            <a:r>
              <a:rPr lang="en-US" altLang="ko-KR" b="0">
                <a:latin typeface="Tahoma" charset="0"/>
              </a:rPr>
              <a:t>F’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sp>
        <p:nvSpPr>
          <p:cNvPr id="25609" name="왼쪽 중괄호 66"/>
          <p:cNvSpPr>
            <a:spLocks/>
          </p:cNvSpPr>
          <p:nvPr/>
        </p:nvSpPr>
        <p:spPr bwMode="auto">
          <a:xfrm rot="16200000">
            <a:off x="5143515" y="4500564"/>
            <a:ext cx="357185" cy="1643058"/>
          </a:xfrm>
          <a:prstGeom prst="leftBrace">
            <a:avLst>
              <a:gd name="adj1" fmla="val 8327"/>
              <a:gd name="adj2" fmla="val 52676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sp>
        <p:nvSpPr>
          <p:cNvPr id="25610" name="TextBox 69"/>
          <p:cNvSpPr txBox="1">
            <a:spLocks noChangeArrowheads="1"/>
          </p:cNvSpPr>
          <p:nvPr/>
        </p:nvSpPr>
        <p:spPr bwMode="auto">
          <a:xfrm>
            <a:off x="5429263" y="5286375"/>
            <a:ext cx="357186" cy="369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b="0">
                <a:latin typeface="Tahoma" charset="0"/>
              </a:rPr>
              <a:t>E</a:t>
            </a:r>
            <a:endParaRPr lang="ko-KR" altLang="en-US" b="0">
              <a:latin typeface="Tahoma" charset="0"/>
            </a:endParaRPr>
          </a:p>
        </p:txBody>
      </p:sp>
      <p:sp>
        <p:nvSpPr>
          <p:cNvPr id="145" name="TextBox 144"/>
          <p:cNvSpPr txBox="1"/>
          <p:nvPr/>
        </p:nvSpPr>
        <p:spPr bwMode="auto">
          <a:xfrm>
            <a:off x="5214938" y="3500438"/>
            <a:ext cx="42862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640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 bwMode="auto">
          <a:xfrm>
            <a:off x="6072188" y="3500438"/>
            <a:ext cx="42862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1050" b="0" dirty="0">
                <a:latin typeface="Tahoma" pitchFamily="34" charset="0"/>
                <a:ea typeface="굴림" pitchFamily="50" charset="-127"/>
                <a:cs typeface="Tahoma" pitchFamily="34" charset="0"/>
              </a:rPr>
              <a:t>768</a:t>
            </a:r>
            <a:endParaRPr lang="ko-KR" altLang="en-US" sz="1050" b="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107" name="TextBox 48"/>
          <p:cNvSpPr txBox="1">
            <a:spLocks noChangeArrowheads="1"/>
          </p:cNvSpPr>
          <p:nvPr/>
        </p:nvSpPr>
        <p:spPr bwMode="auto">
          <a:xfrm>
            <a:off x="2795781" y="3857116"/>
            <a:ext cx="1704768" cy="922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b="1">
                <a:solidFill>
                  <a:schemeClr val="tx1"/>
                </a:solidFill>
                <a:latin typeface="Comic Sans MS" charset="0"/>
                <a:ea typeface="굴림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600">
                <a:solidFill>
                  <a:schemeClr val="tx1"/>
                </a:solidFill>
                <a:latin typeface="Comic Sans MS" charset="0"/>
                <a:ea typeface="굴림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o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n"/>
              <a:defRPr kumimoji="1" sz="1400">
                <a:solidFill>
                  <a:schemeClr val="tx1"/>
                </a:solidFill>
                <a:latin typeface="Comic Sans MS" charset="0"/>
                <a:ea typeface="굴림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5000"/>
              </a:spcBef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5pPr>
            <a:lvl6pPr marL="25146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6pPr>
            <a:lvl7pPr marL="29718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7pPr>
            <a:lvl8pPr marL="34290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8pPr>
            <a:lvl9pPr marL="3886200" indent="-228600" eaLnBrk="0" fontAlgn="base" latinLnBrk="1" hangingPunct="0">
              <a:lnSpc>
                <a:spcPct val="13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charset="2"/>
              <a:buChar char="§"/>
              <a:defRPr kumimoji="1" sz="1200">
                <a:solidFill>
                  <a:schemeClr val="tx1"/>
                </a:solidFill>
                <a:latin typeface="Comic Sans MS" charset="0"/>
                <a:ea typeface="굴림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br>
              <a:rPr lang="en-US" altLang="ko-KR" b="0">
                <a:latin typeface="Tahoma" charset="0"/>
              </a:rPr>
            </a:br>
            <a:r>
              <a:rPr lang="en-US" altLang="ko-KR" b="0">
                <a:latin typeface="Tahoma" charset="0"/>
              </a:rPr>
              <a:t>B’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ko-KR" altLang="en-US" b="0">
              <a:latin typeface="Tahoma" charset="0"/>
            </a:endParaRPr>
          </a:p>
        </p:txBody>
      </p:sp>
      <p:cxnSp>
        <p:nvCxnSpPr>
          <p:cNvPr id="110" name="Elbow Connector 109"/>
          <p:cNvCxnSpPr/>
          <p:nvPr/>
        </p:nvCxnSpPr>
        <p:spPr>
          <a:xfrm rot="16200000" flipH="1">
            <a:off x="4341463" y="2625251"/>
            <a:ext cx="854070" cy="1610169"/>
          </a:xfrm>
          <a:prstGeom prst="bentConnector3">
            <a:avLst>
              <a:gd name="adj1" fmla="val 4919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/>
          <p:cNvCxnSpPr/>
          <p:nvPr/>
        </p:nvCxnSpPr>
        <p:spPr>
          <a:xfrm rot="5400000">
            <a:off x="3406442" y="2603814"/>
            <a:ext cx="866766" cy="1678431"/>
          </a:xfrm>
          <a:prstGeom prst="bentConnector3">
            <a:avLst>
              <a:gd name="adj1" fmla="val 3651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/>
          <p:nvPr/>
        </p:nvCxnSpPr>
        <p:spPr>
          <a:xfrm rot="16200000" flipH="1">
            <a:off x="4874775" y="2972788"/>
            <a:ext cx="3194" cy="3609136"/>
          </a:xfrm>
          <a:prstGeom prst="bentConnector3">
            <a:avLst>
              <a:gd name="adj1" fmla="val 98402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000123" y="1674759"/>
            <a:ext cx="6858000" cy="255587"/>
            <a:chOff x="1111052" y="1512094"/>
            <a:chExt cx="6858000" cy="255587"/>
          </a:xfrm>
        </p:grpSpPr>
        <p:sp>
          <p:nvSpPr>
            <p:cNvPr id="120" name="TextBox 119"/>
            <p:cNvSpPr txBox="1"/>
            <p:nvPr/>
          </p:nvSpPr>
          <p:spPr bwMode="auto">
            <a:xfrm>
              <a:off x="1111052" y="1513681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 bwMode="auto">
            <a:xfrm>
              <a:off x="1325365" y="1513681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 bwMode="auto">
            <a:xfrm>
              <a:off x="1539677" y="1513681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 bwMode="auto">
            <a:xfrm>
              <a:off x="1753990" y="1513681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 bwMode="auto">
            <a:xfrm>
              <a:off x="1968302" y="1513681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 bwMode="auto">
            <a:xfrm>
              <a:off x="2182615" y="1513681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 bwMode="auto">
            <a:xfrm>
              <a:off x="2396927" y="1513681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 bwMode="auto">
            <a:xfrm>
              <a:off x="2611240" y="1513681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 bwMode="auto">
            <a:xfrm>
              <a:off x="2825552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 bwMode="auto">
            <a:xfrm>
              <a:off x="3039865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 bwMode="auto">
            <a:xfrm>
              <a:off x="3254177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 bwMode="auto">
            <a:xfrm>
              <a:off x="3468490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 bwMode="auto">
            <a:xfrm>
              <a:off x="3682802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 bwMode="auto">
            <a:xfrm>
              <a:off x="3897115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 bwMode="auto">
            <a:xfrm>
              <a:off x="4111427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 bwMode="auto">
            <a:xfrm>
              <a:off x="4325740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 bwMode="auto">
            <a:xfrm>
              <a:off x="4540052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 bwMode="auto">
            <a:xfrm>
              <a:off x="4754365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 bwMode="auto">
            <a:xfrm>
              <a:off x="4968677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 bwMode="auto">
            <a:xfrm>
              <a:off x="5182990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1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 bwMode="auto">
            <a:xfrm>
              <a:off x="5397302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 bwMode="auto">
            <a:xfrm>
              <a:off x="5611615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 bwMode="auto">
            <a:xfrm>
              <a:off x="5825927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 bwMode="auto">
            <a:xfrm>
              <a:off x="6040240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 bwMode="auto">
            <a:xfrm>
              <a:off x="6254552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 bwMode="auto">
            <a:xfrm>
              <a:off x="6468865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 bwMode="auto">
            <a:xfrm>
              <a:off x="6683177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 bwMode="auto">
            <a:xfrm>
              <a:off x="6897490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 bwMode="auto">
            <a:xfrm>
              <a:off x="7111802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 bwMode="auto">
            <a:xfrm>
              <a:off x="7326115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 bwMode="auto">
            <a:xfrm>
              <a:off x="7540427" y="1512094"/>
              <a:ext cx="214313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 bwMode="auto">
            <a:xfrm>
              <a:off x="7754740" y="1512094"/>
              <a:ext cx="214312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latinLnBrk="1" hangingPunct="1">
                <a:defRPr/>
              </a:pPr>
              <a:r>
                <a:rPr lang="en-US" altLang="ko-KR" sz="1050" b="0" dirty="0">
                  <a:latin typeface="Tahoma" pitchFamily="34" charset="0"/>
                  <a:ea typeface="굴림" pitchFamily="50" charset="-127"/>
                  <a:cs typeface="Tahoma" pitchFamily="34" charset="0"/>
                </a:rPr>
                <a:t>0</a:t>
              </a:r>
              <a:endParaRPr lang="ko-KR" altLang="en-US" sz="1050" b="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07905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0502-C706-6F49-825C-A8E0B078F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midterm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944E9-3797-1244-A0C3-1E021470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R" dirty="0"/>
              <a:t>April 13:00 – 16:00</a:t>
            </a:r>
          </a:p>
          <a:p>
            <a:r>
              <a:rPr lang="en-KR" dirty="0"/>
              <a:t>Open everything</a:t>
            </a:r>
          </a:p>
          <a:p>
            <a:r>
              <a:rPr lang="en-US" dirty="0"/>
              <a:t>M</a:t>
            </a:r>
            <a:r>
              <a:rPr lang="en-KR" dirty="0"/>
              <a:t>idterm will be online (exam-from-home). </a:t>
            </a:r>
          </a:p>
          <a:p>
            <a:r>
              <a:rPr lang="en-KR" dirty="0"/>
              <a:t>Cover</a:t>
            </a:r>
          </a:p>
          <a:p>
            <a:pPr lvl="1"/>
            <a:r>
              <a:rPr lang="en-US" dirty="0"/>
              <a:t>F</a:t>
            </a:r>
            <a:r>
              <a:rPr lang="en-KR" dirty="0"/>
              <a:t>rom the text, what we are going to cover today.</a:t>
            </a:r>
          </a:p>
          <a:p>
            <a:pPr lvl="1"/>
            <a:r>
              <a:rPr lang="en-US" dirty="0"/>
              <a:t>P</a:t>
            </a:r>
            <a:r>
              <a:rPr lang="en-KR" dirty="0"/>
              <a:t>intos: source code navigation, gdb and little bit of coding.</a:t>
            </a:r>
          </a:p>
          <a:p>
            <a:pPr lvl="2"/>
            <a:r>
              <a:rPr lang="en-KR" dirty="0"/>
              <a:t>Virtual machine image will be distributed as in the quiz test you have taken a few weeks ago.</a:t>
            </a:r>
          </a:p>
          <a:p>
            <a:pPr lvl="2"/>
            <a:r>
              <a:rPr lang="en-KR" dirty="0"/>
              <a:t>VM image will be distributed one day before the exam.</a:t>
            </a:r>
          </a:p>
          <a:p>
            <a:pPr lvl="1"/>
            <a:r>
              <a:rPr lang="en-KR" dirty="0"/>
              <a:t>Collaboration with others will be strictly prohibited.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09153-3FC8-4D4C-8032-521BA9D8A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58A72-E059-4B4F-9991-D4EF83209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26780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0"/>
              <a:t>Analysis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442" y="764704"/>
            <a:ext cx="8558022" cy="55012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o"/>
              <a:defRPr/>
            </a:pPr>
            <a:r>
              <a:rPr lang="en-US" altLang="ko-KR" sz="1800" dirty="0">
                <a:latin typeface="Helvetica" charset="0"/>
                <a:ea typeface="Helvetica" charset="0"/>
                <a:cs typeface="Helvetica" charset="0"/>
              </a:rPr>
              <a:t>Characteristic</a:t>
            </a:r>
            <a:endParaRPr lang="ko-KR" altLang="en-US" sz="18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Internal fragmentation by power-of-two allocation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Easy to find a buddy of a buffer by address and size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Use bitmap for coalescing.</a:t>
            </a:r>
            <a:endParaRPr lang="ko-KR" altLang="en-US" sz="1200" dirty="0">
              <a:latin typeface="Helvetica" charset="0"/>
              <a:ea typeface="Helvetica" charset="0"/>
              <a:cs typeface="Helvetica" charset="0"/>
            </a:endParaRPr>
          </a:p>
          <a:p>
            <a:pPr algn="just" eaLnBrk="1" hangingPunct="1">
              <a:buFont typeface="Wingdings" pitchFamily="2" charset="2"/>
              <a:buChar char="o"/>
              <a:defRPr/>
            </a:pPr>
            <a:r>
              <a:rPr lang="en-US" altLang="ko-KR" sz="1800" dirty="0">
                <a:latin typeface="Helvetica" charset="0"/>
                <a:ea typeface="Helvetica" charset="0"/>
                <a:cs typeface="Helvetica" charset="0"/>
              </a:rPr>
              <a:t>Advantage</a:t>
            </a:r>
            <a:endParaRPr lang="ko-KR" altLang="en-US" sz="18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Does a good job of coalescing adjacent free buffers.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Easy exchange of memory between the allocator and the paging system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  <a:p>
            <a:pPr algn="just" eaLnBrk="1" hangingPunct="1">
              <a:buFont typeface="Wingdings" pitchFamily="2" charset="2"/>
              <a:buChar char="o"/>
              <a:defRPr/>
            </a:pPr>
            <a:r>
              <a:rPr lang="en-US" altLang="ko-KR" sz="1800" dirty="0">
                <a:latin typeface="Helvetica" charset="0"/>
                <a:ea typeface="Helvetica" charset="0"/>
                <a:cs typeface="Helvetica" charset="0"/>
              </a:rPr>
              <a:t>Disadvantage</a:t>
            </a:r>
            <a:endParaRPr lang="ko-KR" altLang="en-US" sz="18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Performance degrade</a:t>
            </a:r>
            <a:r>
              <a:rPr lang="ko-KR" altLang="en-US" sz="1600" dirty="0">
                <a:latin typeface="Helvetica" charset="0"/>
                <a:ea typeface="Helvetica" charset="0"/>
                <a:cs typeface="Helvetica" charset="0"/>
              </a:rPr>
              <a:t>: </a:t>
            </a: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every time a buffer is released, the allocator tries to coalesce as much as possible.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Release routine needs both the address and size of the buffer.</a:t>
            </a:r>
          </a:p>
          <a:p>
            <a:pPr lvl="1" algn="just" eaLnBrk="1" hangingPunct="1">
              <a:buFont typeface="Wingdings" pitchFamily="2" charset="2"/>
              <a:buChar char="n"/>
              <a:defRPr/>
            </a:pPr>
            <a:r>
              <a:rPr lang="en-US" altLang="ko-KR" sz="1600" dirty="0">
                <a:latin typeface="Helvetica" charset="0"/>
                <a:ea typeface="Helvetica" charset="0"/>
                <a:cs typeface="Helvetica" charset="0"/>
              </a:rPr>
              <a:t>Partial release is insufficient.</a:t>
            </a:r>
            <a:endParaRPr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3149200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44624"/>
            <a:ext cx="8786812" cy="585787"/>
          </a:xfrm>
        </p:spPr>
        <p:txBody>
          <a:bodyPr/>
          <a:lstStyle/>
          <a:p>
            <a:pPr eaLnBrk="1" hangingPunct="1"/>
            <a:r>
              <a:rPr lang="en-US" altLang="ko-KR" b="0"/>
              <a:t>Slab allocator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836712"/>
            <a:ext cx="8786812" cy="5501258"/>
          </a:xfrm>
        </p:spPr>
        <p:txBody>
          <a:bodyPr/>
          <a:lstStyle/>
          <a:p>
            <a:pPr algn="just" eaLnBrk="1" hangingPunct="1"/>
            <a:r>
              <a:rPr lang="en-US" altLang="ko-KR" sz="1800" b="0" dirty="0"/>
              <a:t>Advanced form of segregated list</a:t>
            </a:r>
          </a:p>
          <a:p>
            <a:pPr algn="just" eaLnBrk="1" hangingPunct="1"/>
            <a:r>
              <a:rPr lang="en-US" altLang="ko-KR" sz="1800" dirty="0"/>
              <a:t>Slab: a set of kernel pages</a:t>
            </a:r>
          </a:p>
          <a:p>
            <a:pPr lvl="1" algn="just" eaLnBrk="1" hangingPunct="1"/>
            <a:r>
              <a:rPr lang="en-US" altLang="ko-KR" sz="1600" dirty="0"/>
              <a:t>Consists of same objects, e.g. </a:t>
            </a:r>
            <a:r>
              <a:rPr lang="en-US" altLang="ko-KR" sz="1600" dirty="0" err="1"/>
              <a:t>inodes</a:t>
            </a:r>
            <a:r>
              <a:rPr lang="en-US" altLang="ko-KR" sz="1600" dirty="0"/>
              <a:t>, locks, sockets</a:t>
            </a:r>
          </a:p>
          <a:p>
            <a:pPr lvl="1" algn="just" eaLnBrk="1" hangingPunct="1"/>
            <a:r>
              <a:rPr lang="en-US" altLang="ko-KR" sz="1600" dirty="0"/>
              <a:t>They are all initialized before allocation.</a:t>
            </a:r>
          </a:p>
          <a:p>
            <a:pPr algn="just" eaLnBrk="1" hangingPunct="1"/>
            <a:r>
              <a:rPr lang="en-US" altLang="ko-KR" sz="1800" dirty="0"/>
              <a:t>Using object</a:t>
            </a:r>
          </a:p>
          <a:p>
            <a:pPr lvl="1" algn="just" eaLnBrk="1" hangingPunct="1"/>
            <a:r>
              <a:rPr lang="en-US" altLang="ko-KR" sz="1600" dirty="0"/>
              <a:t>Allocate memory and Construct the object</a:t>
            </a:r>
          </a:p>
          <a:p>
            <a:pPr lvl="1" algn="just" eaLnBrk="1" hangingPunct="1"/>
            <a:r>
              <a:rPr lang="en-US" altLang="ko-KR" sz="1600" dirty="0"/>
              <a:t>Use the object.</a:t>
            </a:r>
          </a:p>
          <a:p>
            <a:pPr lvl="1" algn="just" eaLnBrk="1" hangingPunct="1"/>
            <a:r>
              <a:rPr lang="en-US" altLang="ko-KR" sz="1600" dirty="0"/>
              <a:t>Deconstruct it, Free the memory.</a:t>
            </a:r>
            <a:endParaRPr lang="ko-KR" altLang="en-US" sz="1600" dirty="0"/>
          </a:p>
          <a:p>
            <a:pPr algn="just" eaLnBrk="1" hangingPunct="1"/>
            <a:r>
              <a:rPr lang="en-US" altLang="ko-KR" sz="1800" dirty="0"/>
              <a:t>Construction</a:t>
            </a:r>
          </a:p>
          <a:p>
            <a:pPr lvl="1" algn="just" eaLnBrk="1" hangingPunct="1"/>
            <a:r>
              <a:rPr lang="en-US" altLang="ko-KR" sz="1600" dirty="0"/>
              <a:t>Initialization of various fields</a:t>
            </a:r>
          </a:p>
          <a:p>
            <a:pPr algn="just" eaLnBrk="1" hangingPunct="1"/>
            <a:r>
              <a:rPr lang="en-US" altLang="ko-KR" sz="1800" dirty="0"/>
              <a:t>Object reuse</a:t>
            </a:r>
            <a:endParaRPr lang="ko-KR" altLang="en-US" sz="1800" dirty="0"/>
          </a:p>
          <a:p>
            <a:pPr lvl="1" algn="just" eaLnBrk="1" hangingPunct="1"/>
            <a:r>
              <a:rPr lang="en-US" altLang="ko-KR" sz="1600" dirty="0"/>
              <a:t>It is better to reuse possible data structures rather than release</a:t>
            </a:r>
            <a:endParaRPr lang="ko-KR" altLang="en-US" sz="1600" dirty="0"/>
          </a:p>
          <a:p>
            <a:pPr lvl="1" algn="just" eaLnBrk="1" hangingPunct="1"/>
            <a:endParaRPr lang="en-US" altLang="ko-KR" sz="1400" dirty="0"/>
          </a:p>
          <a:p>
            <a:pPr lvl="1" algn="just" eaLnBrk="1" hangingPunct="1"/>
            <a:endParaRPr lang="en-US" altLang="ko-KR" sz="1600" dirty="0"/>
          </a:p>
          <a:p>
            <a:pPr lvl="1" algn="just" eaLnBrk="1" hangingPunct="1"/>
            <a:endParaRPr lang="ko-KR" alt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2947621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088310" y="3420749"/>
            <a:ext cx="2232248" cy="24565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err="1"/>
              <a:t>libc</a:t>
            </a:r>
            <a:endParaRPr lang="en-US" sz="1600" dirty="0"/>
          </a:p>
          <a:p>
            <a:pPr lvl="1"/>
            <a:r>
              <a:rPr lang="en-US" altLang="ko-KR" sz="1400" dirty="0"/>
              <a:t>Based on linked list</a:t>
            </a:r>
          </a:p>
          <a:p>
            <a:r>
              <a:rPr lang="en-US" altLang="ko-KR" sz="1600" dirty="0"/>
              <a:t>kernel</a:t>
            </a:r>
          </a:p>
          <a:p>
            <a:pPr lvl="1"/>
            <a:r>
              <a:rPr lang="en-US" altLang="ko-KR" sz="1400" dirty="0"/>
              <a:t>Buddy:</a:t>
            </a:r>
            <a:r>
              <a:rPr lang="ko-KR" altLang="en-US" sz="1400" dirty="0"/>
              <a:t> </a:t>
            </a:r>
            <a:r>
              <a:rPr lang="en-US" altLang="ko-KR" sz="1400" dirty="0"/>
              <a:t>allocating memory to process</a:t>
            </a:r>
          </a:p>
          <a:p>
            <a:pPr lvl="1"/>
            <a:r>
              <a:rPr lang="en-US" altLang="ko-KR" sz="1400" dirty="0"/>
              <a:t>Slab:</a:t>
            </a:r>
            <a:r>
              <a:rPr lang="ko-KR" altLang="en-US" sz="1400" dirty="0"/>
              <a:t> </a:t>
            </a:r>
            <a:r>
              <a:rPr lang="en-US" altLang="ko-KR" sz="1400" dirty="0"/>
              <a:t>allocating memory for small kernel objects</a:t>
            </a:r>
            <a:r>
              <a:rPr lang="ko-KR" altLang="en-US" sz="1400" dirty="0"/>
              <a:t> </a:t>
            </a:r>
            <a:r>
              <a:rPr lang="en-US" altLang="ko-KR" sz="1400" dirty="0"/>
              <a:t>(proc structure, </a:t>
            </a:r>
            <a:r>
              <a:rPr lang="en-US" altLang="ko-KR" sz="1400" dirty="0" err="1"/>
              <a:t>inode</a:t>
            </a:r>
            <a:r>
              <a:rPr lang="en-US" altLang="ko-KR" sz="1400" dirty="0"/>
              <a:t>, socket and etc.)</a:t>
            </a:r>
          </a:p>
          <a:p>
            <a:pPr lvl="1"/>
            <a:endParaRPr lang="en-US" altLang="ko-KR" sz="14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964934" y="6531467"/>
            <a:ext cx="1071562" cy="220663"/>
          </a:xfrm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z="1100" b="0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32</a:t>
            </a:fld>
            <a:r>
              <a:rPr lang="en-US" altLang="ko-KR" sz="1100" b="0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2996952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Helvetica" pitchFamily="2" charset="0"/>
              </a:rPr>
              <a:t>process</a:t>
            </a:r>
            <a:endParaRPr lang="en-US" sz="1400" dirty="0">
              <a:latin typeface="Helvetica" pitchFamily="2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923928" y="2924944"/>
            <a:ext cx="0" cy="324036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그룹 6"/>
          <p:cNvGrpSpPr/>
          <p:nvPr/>
        </p:nvGrpSpPr>
        <p:grpSpPr>
          <a:xfrm>
            <a:off x="4631484" y="3825685"/>
            <a:ext cx="3240361" cy="1768402"/>
            <a:chOff x="1691680" y="2310043"/>
            <a:chExt cx="5328592" cy="2703133"/>
          </a:xfrm>
        </p:grpSpPr>
        <p:sp>
          <p:nvSpPr>
            <p:cNvPr id="12" name="직사각형 5"/>
            <p:cNvSpPr/>
            <p:nvPr/>
          </p:nvSpPr>
          <p:spPr>
            <a:xfrm>
              <a:off x="1691680" y="2310043"/>
              <a:ext cx="5328592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64 KB</a:t>
              </a:r>
              <a:endParaRPr lang="ko-KR" altLang="en-US" sz="12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3" name="직사각형 7"/>
            <p:cNvSpPr/>
            <p:nvPr/>
          </p:nvSpPr>
          <p:spPr>
            <a:xfrm>
              <a:off x="1691680" y="3082340"/>
              <a:ext cx="2664296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32 KB</a:t>
              </a:r>
              <a:endParaRPr lang="ko-KR" altLang="en-US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4" name="직사각형 8"/>
            <p:cNvSpPr/>
            <p:nvPr/>
          </p:nvSpPr>
          <p:spPr>
            <a:xfrm>
              <a:off x="1691680" y="3822211"/>
              <a:ext cx="1332148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16 KB</a:t>
              </a:r>
              <a:endParaRPr lang="ko-KR" altLang="en-US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5" name="직사각형 9"/>
            <p:cNvSpPr/>
            <p:nvPr/>
          </p:nvSpPr>
          <p:spPr>
            <a:xfrm>
              <a:off x="4355976" y="3082340"/>
              <a:ext cx="2664296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32 KB</a:t>
              </a:r>
              <a:endParaRPr lang="ko-KR" altLang="en-US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6" name="직사각형 10"/>
            <p:cNvSpPr/>
            <p:nvPr/>
          </p:nvSpPr>
          <p:spPr>
            <a:xfrm>
              <a:off x="3023828" y="3822211"/>
              <a:ext cx="1332148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16 KB</a:t>
              </a:r>
              <a:endParaRPr lang="ko-KR" altLang="en-US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7" name="직사각형 11"/>
            <p:cNvSpPr/>
            <p:nvPr/>
          </p:nvSpPr>
          <p:spPr>
            <a:xfrm>
              <a:off x="1691680" y="4581128"/>
              <a:ext cx="666074" cy="4320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8 KB</a:t>
              </a:r>
              <a:endParaRPr lang="ko-KR" altLang="en-US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8" name="직사각형 12"/>
            <p:cNvSpPr/>
            <p:nvPr/>
          </p:nvSpPr>
          <p:spPr>
            <a:xfrm>
              <a:off x="2357754" y="4581128"/>
              <a:ext cx="666074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8 KB</a:t>
              </a:r>
              <a:endParaRPr lang="ko-KR" altLang="en-US" sz="1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9" name="직선 화살표 연결선 15"/>
            <p:cNvCxnSpPr>
              <a:endCxn id="17" idx="0"/>
            </p:cNvCxnSpPr>
            <p:nvPr/>
          </p:nvCxnSpPr>
          <p:spPr>
            <a:xfrm>
              <a:off x="3023828" y="2742091"/>
              <a:ext cx="0" cy="3402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화살표 연결선 16"/>
            <p:cNvCxnSpPr>
              <a:endCxn id="19" idx="0"/>
            </p:cNvCxnSpPr>
            <p:nvPr/>
          </p:nvCxnSpPr>
          <p:spPr>
            <a:xfrm>
              <a:off x="5688124" y="2742090"/>
              <a:ext cx="0" cy="34025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18"/>
            <p:cNvCxnSpPr>
              <a:endCxn id="18" idx="0"/>
            </p:cNvCxnSpPr>
            <p:nvPr/>
          </p:nvCxnSpPr>
          <p:spPr>
            <a:xfrm>
              <a:off x="2357754" y="3514388"/>
              <a:ext cx="0" cy="3078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화살표 연결선 21"/>
            <p:cNvCxnSpPr>
              <a:endCxn id="20" idx="0"/>
            </p:cNvCxnSpPr>
            <p:nvPr/>
          </p:nvCxnSpPr>
          <p:spPr>
            <a:xfrm>
              <a:off x="3689902" y="3514388"/>
              <a:ext cx="0" cy="3078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4"/>
            <p:cNvCxnSpPr>
              <a:endCxn id="21" idx="0"/>
            </p:cNvCxnSpPr>
            <p:nvPr/>
          </p:nvCxnSpPr>
          <p:spPr>
            <a:xfrm>
              <a:off x="2024717" y="4254259"/>
              <a:ext cx="0" cy="3268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7"/>
            <p:cNvCxnSpPr>
              <a:endCxn id="22" idx="0"/>
            </p:cNvCxnSpPr>
            <p:nvPr/>
          </p:nvCxnSpPr>
          <p:spPr>
            <a:xfrm>
              <a:off x="2690791" y="4254259"/>
              <a:ext cx="0" cy="3268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1739195" y="3754084"/>
            <a:ext cx="576064" cy="4195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01010" y="4330924"/>
            <a:ext cx="593628" cy="766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63403" y="4437113"/>
            <a:ext cx="593628" cy="10158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491880" y="4509120"/>
            <a:ext cx="9361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413780" y="4221088"/>
            <a:ext cx="2016224" cy="5040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306878" y="4296394"/>
            <a:ext cx="875665" cy="2030090"/>
            <a:chOff x="4830549" y="924959"/>
            <a:chExt cx="1516217" cy="2877947"/>
          </a:xfrm>
        </p:grpSpPr>
        <p:sp>
          <p:nvSpPr>
            <p:cNvPr id="7" name="TextBox 6"/>
            <p:cNvSpPr txBox="1"/>
            <p:nvPr/>
          </p:nvSpPr>
          <p:spPr>
            <a:xfrm>
              <a:off x="5220560" y="3001199"/>
              <a:ext cx="864096" cy="392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/>
                <a:t>커널</a:t>
              </a:r>
              <a:endParaRPr lang="en-US" sz="1200" dirty="0"/>
            </a:p>
          </p:txBody>
        </p:sp>
        <p:sp>
          <p:nvSpPr>
            <p:cNvPr id="37" name="직사각형 25"/>
            <p:cNvSpPr/>
            <p:nvPr/>
          </p:nvSpPr>
          <p:spPr>
            <a:xfrm>
              <a:off x="4830549" y="924959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26"/>
            <p:cNvSpPr/>
            <p:nvPr/>
          </p:nvSpPr>
          <p:spPr>
            <a:xfrm>
              <a:off x="4830549" y="1216014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magic: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1"/>
            <p:cNvSpPr/>
            <p:nvPr/>
          </p:nvSpPr>
          <p:spPr>
            <a:xfrm>
              <a:off x="4830549" y="1510092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4"/>
            <p:cNvSpPr/>
            <p:nvPr/>
          </p:nvSpPr>
          <p:spPr>
            <a:xfrm>
              <a:off x="4833437" y="2065801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32"/>
            <p:cNvSpPr/>
            <p:nvPr/>
          </p:nvSpPr>
          <p:spPr>
            <a:xfrm>
              <a:off x="4830549" y="1787979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 ■  ■</a:t>
              </a:r>
            </a:p>
          </p:txBody>
        </p:sp>
        <p:sp>
          <p:nvSpPr>
            <p:cNvPr id="43" name="직사각형 44"/>
            <p:cNvSpPr/>
            <p:nvPr/>
          </p:nvSpPr>
          <p:spPr>
            <a:xfrm>
              <a:off x="4833437" y="2359552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</a:t>
              </a:r>
              <a:endParaRPr lang="ko-KR" altLang="en-US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5"/>
            <p:cNvSpPr/>
            <p:nvPr/>
          </p:nvSpPr>
          <p:spPr>
            <a:xfrm>
              <a:off x="4833438" y="2653630"/>
              <a:ext cx="1513328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next:            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8"/>
            <p:cNvSpPr/>
            <p:nvPr/>
          </p:nvSpPr>
          <p:spPr>
            <a:xfrm>
              <a:off x="4833437" y="2947708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9"/>
            <p:cNvSpPr/>
            <p:nvPr/>
          </p:nvSpPr>
          <p:spPr>
            <a:xfrm>
              <a:off x="4833437" y="3508828"/>
              <a:ext cx="1513329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50"/>
            <p:cNvSpPr/>
            <p:nvPr/>
          </p:nvSpPr>
          <p:spPr>
            <a:xfrm>
              <a:off x="4830549" y="3241785"/>
              <a:ext cx="1513329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 ■  ■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5898220" y="2996952"/>
            <a:ext cx="706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Helvetica" pitchFamily="2" charset="0"/>
              </a:rPr>
              <a:t>kernel</a:t>
            </a:r>
            <a:endParaRPr lang="en-US" sz="1400" dirty="0">
              <a:latin typeface="Helvetica" pitchFamily="2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516216" y="5204519"/>
            <a:ext cx="1448718" cy="829873"/>
          </a:xfrm>
          <a:prstGeom prst="roundRect">
            <a:avLst>
              <a:gd name="adj" fmla="val 887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5107" y="5308348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926180" y="5308348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237283" y="5308348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558356" y="5308348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600188" y="5553523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921261" y="5553523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232364" y="5553523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553437" y="5553523"/>
            <a:ext cx="271149" cy="2074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318147" y="5776260"/>
            <a:ext cx="854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/>
              <a:t>inodes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6877098" y="4929493"/>
            <a:ext cx="854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Helvetica" pitchFamily="2" charset="0"/>
              </a:rPr>
              <a:t>slab</a:t>
            </a:r>
            <a:endParaRPr lang="en-US" sz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80427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Managing heap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532440" y="6592713"/>
            <a:ext cx="504056" cy="220663"/>
          </a:xfrm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072212" y="1984534"/>
            <a:ext cx="1196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ourier New" charset="0"/>
                <a:ea typeface="Courier New" charset="0"/>
                <a:cs typeface="Courier New" charset="0"/>
              </a:rPr>
              <a:t>mmap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3" name="직사각형 24"/>
          <p:cNvSpPr/>
          <p:nvPr/>
        </p:nvSpPr>
        <p:spPr>
          <a:xfrm>
            <a:off x="4815543" y="3067569"/>
            <a:ext cx="1321897" cy="1674210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4" name="직사각형 25"/>
          <p:cNvSpPr/>
          <p:nvPr/>
        </p:nvSpPr>
        <p:spPr>
          <a:xfrm>
            <a:off x="4815546" y="1556792"/>
            <a:ext cx="1321897" cy="520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(Text)</a:t>
            </a:r>
          </a:p>
        </p:txBody>
      </p:sp>
      <p:sp>
        <p:nvSpPr>
          <p:cNvPr id="55" name="직사각형 27"/>
          <p:cNvSpPr/>
          <p:nvPr/>
        </p:nvSpPr>
        <p:spPr>
          <a:xfrm>
            <a:off x="4815542" y="4718913"/>
            <a:ext cx="1321897" cy="3470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56" name="직선 화살표 연결선 28"/>
          <p:cNvCxnSpPr/>
          <p:nvPr/>
        </p:nvCxnSpPr>
        <p:spPr>
          <a:xfrm flipH="1" flipV="1">
            <a:off x="5476492" y="4293096"/>
            <a:ext cx="1" cy="400793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18"/>
          <p:cNvSpPr/>
          <p:nvPr/>
        </p:nvSpPr>
        <p:spPr>
          <a:xfrm>
            <a:off x="4815545" y="2085087"/>
            <a:ext cx="1321897" cy="319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Data</a:t>
            </a:r>
          </a:p>
        </p:txBody>
      </p:sp>
      <p:sp>
        <p:nvSpPr>
          <p:cNvPr id="60" name="직사각형 19"/>
          <p:cNvSpPr/>
          <p:nvPr/>
        </p:nvSpPr>
        <p:spPr>
          <a:xfrm>
            <a:off x="4815544" y="2404111"/>
            <a:ext cx="1321897" cy="6814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61" name="직사각형 20"/>
          <p:cNvSpPr/>
          <p:nvPr/>
        </p:nvSpPr>
        <p:spPr>
          <a:xfrm>
            <a:off x="4815541" y="5065930"/>
            <a:ext cx="1321897" cy="3959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6" name="직사각형 19"/>
          <p:cNvSpPr/>
          <p:nvPr/>
        </p:nvSpPr>
        <p:spPr>
          <a:xfrm>
            <a:off x="2727309" y="1767056"/>
            <a:ext cx="1105875" cy="3694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3807429" y="1782408"/>
            <a:ext cx="1008112" cy="63224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833185" y="3115808"/>
            <a:ext cx="943128" cy="234035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2727309" y="1780824"/>
            <a:ext cx="1105875" cy="38137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27309" y="2310023"/>
            <a:ext cx="1105875" cy="19246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727309" y="3050797"/>
            <a:ext cx="1105875" cy="1035867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57634" y="2585868"/>
            <a:ext cx="1440160" cy="830997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free()</a:t>
            </a:r>
          </a:p>
          <a:p>
            <a:r>
              <a:rPr lang="en-US" sz="1600" dirty="0">
                <a:latin typeface="Helvetica" charset="0"/>
                <a:ea typeface="Helvetica" charset="0"/>
                <a:cs typeface="Helvetica" charset="0"/>
              </a:rPr>
              <a:t>in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libc</a:t>
            </a:r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4" name="내용 개체 틀 2"/>
          <p:cNvSpPr txBox="1">
            <a:spLocks/>
          </p:cNvSpPr>
          <p:nvPr/>
        </p:nvSpPr>
        <p:spPr bwMode="auto">
          <a:xfrm>
            <a:off x="961910" y="4041308"/>
            <a:ext cx="1682157" cy="8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ko-KR" sz="1600" u="sng" kern="0" dirty="0"/>
              <a:t>To manage the memory in a heap</a:t>
            </a:r>
          </a:p>
          <a:p>
            <a:pPr marL="0" indent="0">
              <a:lnSpc>
                <a:spcPct val="100000"/>
              </a:lnSpc>
              <a:buNone/>
            </a:pPr>
            <a:endParaRPr lang="ko-KR" altLang="en-US" sz="1600" u="sng" kern="0" dirty="0"/>
          </a:p>
        </p:txBody>
      </p:sp>
      <p:cxnSp>
        <p:nvCxnSpPr>
          <p:cNvPr id="41" name="직선 화살표 연결선 28"/>
          <p:cNvCxnSpPr/>
          <p:nvPr/>
        </p:nvCxnSpPr>
        <p:spPr>
          <a:xfrm flipH="1">
            <a:off x="5482546" y="3068960"/>
            <a:ext cx="4294" cy="52737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936829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Splitting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Finding a free chunk of memory that can satisfy the request and splitting it into two.</a:t>
            </a:r>
          </a:p>
          <a:p>
            <a:pPr lvl="1"/>
            <a:r>
              <a:rPr lang="en-US" altLang="ko-KR" dirty="0"/>
              <a:t>When request for memory allocation is </a:t>
            </a:r>
            <a:r>
              <a:rPr lang="en-US" altLang="ko-KR" b="1" dirty="0"/>
              <a:t>smaller</a:t>
            </a:r>
            <a:r>
              <a:rPr lang="en-US" altLang="ko-KR" dirty="0"/>
              <a:t> than the size of free chunks.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3039213" y="3454295"/>
            <a:ext cx="3168352" cy="529317"/>
            <a:chOff x="2375756" y="3043699"/>
            <a:chExt cx="3168352" cy="529317"/>
          </a:xfrm>
        </p:grpSpPr>
        <p:sp>
          <p:nvSpPr>
            <p:cNvPr id="6" name="직사각형 5"/>
            <p:cNvSpPr/>
            <p:nvPr/>
          </p:nvSpPr>
          <p:spPr>
            <a:xfrm>
              <a:off x="2555776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491880" y="3043699"/>
              <a:ext cx="936104" cy="2412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used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427984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75756" y="326523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57854" y="3265238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1960" y="3265239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48064" y="3265237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459680" y="4293095"/>
            <a:ext cx="4992640" cy="1008113"/>
            <a:chOff x="1811608" y="3645023"/>
            <a:chExt cx="4992640" cy="1008113"/>
          </a:xfrm>
        </p:grpSpPr>
        <p:sp>
          <p:nvSpPr>
            <p:cNvPr id="15" name="TextBox 14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8416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4553998" y="364502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4" name="직선 화살표 연결선 23"/>
            <p:cNvCxnSpPr>
              <a:stCxn id="18" idx="6"/>
            </p:cNvCxnSpPr>
            <p:nvPr/>
          </p:nvCxnSpPr>
          <p:spPr>
            <a:xfrm>
              <a:off x="559361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520106" y="3421048"/>
            <a:ext cx="151910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30-byte heap: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20106" y="4639947"/>
            <a:ext cx="939574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681515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Splitting(Cont.)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Two 10-bytes free segment with </a:t>
            </a:r>
            <a:r>
              <a:rPr lang="en-US" altLang="ko-KR" b="1" dirty="0"/>
              <a:t>1-byte request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2824024" y="1590039"/>
            <a:ext cx="3168352" cy="529317"/>
            <a:chOff x="2375756" y="3043699"/>
            <a:chExt cx="3168352" cy="529317"/>
          </a:xfrm>
        </p:grpSpPr>
        <p:sp>
          <p:nvSpPr>
            <p:cNvPr id="6" name="직사각형 5"/>
            <p:cNvSpPr/>
            <p:nvPr/>
          </p:nvSpPr>
          <p:spPr>
            <a:xfrm>
              <a:off x="2555776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491880" y="3043699"/>
              <a:ext cx="936104" cy="2412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used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427984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75756" y="326523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57854" y="3265238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1960" y="3265239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48064" y="3265237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244491" y="2204863"/>
            <a:ext cx="4992640" cy="1008113"/>
            <a:chOff x="1811608" y="3645023"/>
            <a:chExt cx="4992640" cy="1008113"/>
          </a:xfrm>
        </p:grpSpPr>
        <p:sp>
          <p:nvSpPr>
            <p:cNvPr id="15" name="TextBox 14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8416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4553998" y="364502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4" name="직선 화살표 연결선 23"/>
            <p:cNvCxnSpPr>
              <a:stCxn id="18" idx="6"/>
            </p:cNvCxnSpPr>
            <p:nvPr/>
          </p:nvCxnSpPr>
          <p:spPr>
            <a:xfrm>
              <a:off x="559361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304917" y="1556792"/>
            <a:ext cx="151910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30-byte heap: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04917" y="2551715"/>
            <a:ext cx="939574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2895841" y="4470359"/>
            <a:ext cx="3168352" cy="529317"/>
            <a:chOff x="2375756" y="3043699"/>
            <a:chExt cx="3168352" cy="529317"/>
          </a:xfrm>
        </p:grpSpPr>
        <p:sp>
          <p:nvSpPr>
            <p:cNvPr id="26" name="직사각형 25"/>
            <p:cNvSpPr/>
            <p:nvPr/>
          </p:nvSpPr>
          <p:spPr>
            <a:xfrm>
              <a:off x="2555776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3491880" y="3043699"/>
              <a:ext cx="936104" cy="2412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used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4680012" y="3043699"/>
              <a:ext cx="684076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75756" y="326523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57854" y="3265238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8198" y="3265239"/>
              <a:ext cx="71109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20  21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48064" y="3265237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2316308" y="5085183"/>
            <a:ext cx="4992640" cy="1008113"/>
            <a:chOff x="1811608" y="3645023"/>
            <a:chExt cx="4992640" cy="1008113"/>
          </a:xfrm>
        </p:grpSpPr>
        <p:sp>
          <p:nvSpPr>
            <p:cNvPr id="34" name="TextBox 33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8416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타원 36"/>
            <p:cNvSpPr/>
            <p:nvPr/>
          </p:nvSpPr>
          <p:spPr>
            <a:xfrm>
              <a:off x="4553998" y="364502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spc="-100" dirty="0">
                  <a:solidFill>
                    <a:srgbClr val="FF000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addr:21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3" name="직선 화살표 연결선 42"/>
            <p:cNvCxnSpPr>
              <a:stCxn id="37" idx="6"/>
            </p:cNvCxnSpPr>
            <p:nvPr/>
          </p:nvCxnSpPr>
          <p:spPr>
            <a:xfrm>
              <a:off x="559361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화살표 연결선 43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화살표 연결선 44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1376734" y="4437112"/>
            <a:ext cx="151910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30-byte heap: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76734" y="5432035"/>
            <a:ext cx="939574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4948069" y="4470357"/>
            <a:ext cx="252028" cy="2412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모서리가 둥근 직사각형 50"/>
              <p:cNvSpPr/>
              <p:nvPr/>
            </p:nvSpPr>
            <p:spPr>
              <a:xfrm>
                <a:off x="2956416" y="3507716"/>
                <a:ext cx="3677093" cy="459862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𝒔𝒑𝒍𝒊𝒕𝒕𝒊𝒏𝒈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𝟏𝟎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−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𝒃𝒚𝒕𝒆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𝒇𝒓𝒆𝒆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𝒔𝒆𝒈𝒎𝒆𝒏𝒕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</m:oMath>
                  </m:oMathPara>
                </a14:m>
                <a:endParaRPr lang="en-US" altLang="ko-KR" sz="1600" b="1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51" name="모서리가 둥근 직사각형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416" y="3507716"/>
                <a:ext cx="3677093" cy="45986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직선 연결선 13"/>
          <p:cNvCxnSpPr>
            <a:stCxn id="51" idx="3"/>
          </p:cNvCxnSpPr>
          <p:nvPr/>
        </p:nvCxnSpPr>
        <p:spPr>
          <a:xfrm>
            <a:off x="6633509" y="3737647"/>
            <a:ext cx="1538891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>
            <a:endCxn id="51" idx="1"/>
          </p:cNvCxnSpPr>
          <p:nvPr/>
        </p:nvCxnSpPr>
        <p:spPr>
          <a:xfrm>
            <a:off x="1392021" y="3737647"/>
            <a:ext cx="1564395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72726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Coalescing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a user requests memory that is </a:t>
            </a:r>
            <a:r>
              <a:rPr lang="en-US" altLang="ko-KR" b="1" dirty="0"/>
              <a:t>bigger than free chunk size</a:t>
            </a:r>
            <a:r>
              <a:rPr lang="en-US" altLang="ko-KR" dirty="0"/>
              <a:t>, the list will </a:t>
            </a:r>
            <a:r>
              <a:rPr lang="en-US" altLang="ko-KR" b="1" dirty="0"/>
              <a:t>not find </a:t>
            </a:r>
            <a:r>
              <a:rPr lang="en-US" altLang="ko-KR" dirty="0"/>
              <a:t>such a free chunk.</a:t>
            </a:r>
          </a:p>
          <a:p>
            <a:r>
              <a:rPr lang="en-US" altLang="ko-KR" dirty="0"/>
              <a:t>Coalescing: </a:t>
            </a:r>
            <a:r>
              <a:rPr lang="en-US" altLang="ko-KR" b="1" dirty="0"/>
              <a:t>Merge</a:t>
            </a:r>
            <a:r>
              <a:rPr lang="en-US" altLang="ko-KR" dirty="0"/>
              <a:t> returning a free chunk with existing chunks into a large single free chunk if </a:t>
            </a:r>
            <a:r>
              <a:rPr lang="en-US" altLang="ko-KR" b="1" dirty="0"/>
              <a:t>addresses</a:t>
            </a:r>
            <a:r>
              <a:rPr lang="en-US" altLang="ko-KR" dirty="0"/>
              <a:t> of them are </a:t>
            </a:r>
            <a:r>
              <a:rPr lang="en-US" altLang="ko-KR" b="1" dirty="0"/>
              <a:t>nearby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grpSp>
        <p:nvGrpSpPr>
          <p:cNvPr id="53" name="그룹 52"/>
          <p:cNvGrpSpPr/>
          <p:nvPr/>
        </p:nvGrpSpPr>
        <p:grpSpPr>
          <a:xfrm>
            <a:off x="1195929" y="3067078"/>
            <a:ext cx="6498722" cy="1009994"/>
            <a:chOff x="1961710" y="4725144"/>
            <a:chExt cx="6498722" cy="1009994"/>
          </a:xfrm>
        </p:grpSpPr>
        <p:sp>
          <p:nvSpPr>
            <p:cNvPr id="43" name="TextBox 42"/>
            <p:cNvSpPr txBox="1"/>
            <p:nvPr/>
          </p:nvSpPr>
          <p:spPr>
            <a:xfrm>
              <a:off x="1961710" y="508250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740352" y="5075312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타원 44"/>
            <p:cNvSpPr/>
            <p:nvPr/>
          </p:nvSpPr>
          <p:spPr>
            <a:xfrm>
              <a:off x="4680012" y="472514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6210182" y="4725145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7" name="직선 화살표 연결선 46"/>
            <p:cNvCxnSpPr>
              <a:stCxn id="46" idx="6"/>
            </p:cNvCxnSpPr>
            <p:nvPr/>
          </p:nvCxnSpPr>
          <p:spPr>
            <a:xfrm>
              <a:off x="7249798" y="5229201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화살표 연결선 47"/>
            <p:cNvCxnSpPr/>
            <p:nvPr/>
          </p:nvCxnSpPr>
          <p:spPr>
            <a:xfrm>
              <a:off x="5719628" y="5229201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화살표 연결선 48"/>
            <p:cNvCxnSpPr/>
            <p:nvPr/>
          </p:nvCxnSpPr>
          <p:spPr>
            <a:xfrm>
              <a:off x="2681790" y="523639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타원 50"/>
            <p:cNvSpPr/>
            <p:nvPr/>
          </p:nvSpPr>
          <p:spPr>
            <a:xfrm>
              <a:off x="3172344" y="4727026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5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addr:10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2" name="직선 화살표 연결선 51"/>
            <p:cNvCxnSpPr/>
            <p:nvPr/>
          </p:nvCxnSpPr>
          <p:spPr>
            <a:xfrm>
              <a:off x="4200709" y="5231082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그룹 53"/>
          <p:cNvGrpSpPr/>
          <p:nvPr/>
        </p:nvGrpSpPr>
        <p:grpSpPr>
          <a:xfrm>
            <a:off x="1196420" y="5013177"/>
            <a:ext cx="3462470" cy="1008112"/>
            <a:chOff x="1811608" y="3645023"/>
            <a:chExt cx="3462470" cy="1008112"/>
          </a:xfrm>
        </p:grpSpPr>
        <p:sp>
          <p:nvSpPr>
            <p:cNvPr id="55" name="TextBox 54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553998" y="399519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7" name="타원 56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b="1" dirty="0">
                  <a:solidFill>
                    <a:srgbClr val="FF000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len:30</a:t>
              </a:r>
              <a:endParaRPr lang="ko-KR" altLang="en-US" sz="14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9" name="직선 화살표 연결선 58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모서리가 둥근 직사각형 23"/>
              <p:cNvSpPr/>
              <p:nvPr/>
            </p:nvSpPr>
            <p:spPr>
              <a:xfrm>
                <a:off x="2480207" y="4293096"/>
                <a:ext cx="3677093" cy="459862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𝒄𝒐𝒂𝒍𝒆𝒔𝒄𝒊𝒏𝒈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𝒇𝒓𝒆𝒆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𝒄𝒉𝒖𝒏𝒌𝒔</m:t>
                      </m:r>
                    </m:oMath>
                  </m:oMathPara>
                </a14:m>
                <a:endParaRPr lang="en-US" altLang="ko-KR" sz="1600" b="1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4" name="모서리가 둥근 직사각형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207" y="4293096"/>
                <a:ext cx="3677093" cy="45986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 b="-2564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직선 연결선 24"/>
          <p:cNvCxnSpPr>
            <a:stCxn id="24" idx="3"/>
          </p:cNvCxnSpPr>
          <p:nvPr/>
        </p:nvCxnSpPr>
        <p:spPr>
          <a:xfrm>
            <a:off x="6157300" y="4523027"/>
            <a:ext cx="1538891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endCxn id="24" idx="1"/>
          </p:cNvCxnSpPr>
          <p:nvPr/>
        </p:nvCxnSpPr>
        <p:spPr>
          <a:xfrm>
            <a:off x="915812" y="4523027"/>
            <a:ext cx="1564395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769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Tracking The Size of Allocated Regions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19050"/>
        </p:spPr>
        <p:txBody>
          <a:bodyPr/>
          <a:lstStyle/>
          <a:p>
            <a:r>
              <a:rPr lang="en-US" altLang="ko-KR" dirty="0"/>
              <a:t>The interface to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free(void *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altLang="ko-KR" dirty="0"/>
              <a:t> does </a:t>
            </a:r>
            <a:r>
              <a:rPr lang="en-US" altLang="ko-KR" b="1" dirty="0"/>
              <a:t>not take</a:t>
            </a:r>
            <a:r>
              <a:rPr lang="en-US" altLang="ko-KR" dirty="0"/>
              <a:t> a </a:t>
            </a:r>
            <a:r>
              <a:rPr lang="en-US" altLang="ko-KR" b="1" dirty="0"/>
              <a:t>size parameter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How does the library </a:t>
            </a:r>
            <a:r>
              <a:rPr lang="en-US" altLang="ko-KR" b="1" dirty="0"/>
              <a:t>know</a:t>
            </a:r>
            <a:r>
              <a:rPr lang="en-US" altLang="ko-KR" dirty="0"/>
              <a:t> </a:t>
            </a:r>
            <a:r>
              <a:rPr lang="en-US" altLang="ko-KR" b="1" dirty="0"/>
              <a:t>the size</a:t>
            </a:r>
            <a:r>
              <a:rPr lang="en-US" altLang="ko-KR" dirty="0"/>
              <a:t> of memory region that will be back </a:t>
            </a:r>
            <a:r>
              <a:rPr lang="en-US" altLang="ko-KR" b="1" dirty="0"/>
              <a:t>into free list</a:t>
            </a:r>
            <a:r>
              <a:rPr lang="en-US" altLang="ko-KR" dirty="0"/>
              <a:t>?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1691680" y="3717032"/>
            <a:ext cx="6408711" cy="1721957"/>
            <a:chOff x="971600" y="1268761"/>
            <a:chExt cx="6408711" cy="1721957"/>
          </a:xfrm>
        </p:grpSpPr>
        <p:sp>
          <p:nvSpPr>
            <p:cNvPr id="6" name="직사각형 5"/>
            <p:cNvSpPr/>
            <p:nvPr/>
          </p:nvSpPr>
          <p:spPr>
            <a:xfrm>
              <a:off x="2281247" y="1268761"/>
              <a:ext cx="1498666" cy="7259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281247" y="1994699"/>
              <a:ext cx="1498666" cy="9960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1600" y="1856442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ptr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9" name="직선 화살표 연결선 8"/>
            <p:cNvCxnSpPr/>
            <p:nvPr/>
          </p:nvCxnSpPr>
          <p:spPr>
            <a:xfrm>
              <a:off x="1691680" y="2010331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그룹 40"/>
            <p:cNvGrpSpPr/>
            <p:nvPr/>
          </p:nvGrpSpPr>
          <p:grpSpPr>
            <a:xfrm>
              <a:off x="3860475" y="1284579"/>
              <a:ext cx="200417" cy="656259"/>
              <a:chOff x="3860475" y="1284579"/>
              <a:chExt cx="200417" cy="656259"/>
            </a:xfrm>
          </p:grpSpPr>
          <p:sp>
            <p:nvSpPr>
              <p:cNvPr id="10" name="왼쪽 대괄호 9"/>
              <p:cNvSpPr/>
              <p:nvPr/>
            </p:nvSpPr>
            <p:spPr>
              <a:xfrm flipH="1">
                <a:off x="3860475" y="1284579"/>
                <a:ext cx="96242" cy="656259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" name="직선 연결선 12"/>
              <p:cNvCxnSpPr>
                <a:stCxn id="10" idx="1"/>
              </p:cNvCxnSpPr>
              <p:nvPr/>
            </p:nvCxnSpPr>
            <p:spPr>
              <a:xfrm flipV="1">
                <a:off x="3956717" y="1612707"/>
                <a:ext cx="104175" cy="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4165738" y="1458819"/>
              <a:ext cx="3214573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header used by </a:t>
              </a:r>
              <a:r>
                <a:rPr lang="en-US" altLang="ko-KR" sz="1400" dirty="0" err="1">
                  <a:latin typeface="Courier New" pitchFamily="49" charset="0"/>
                  <a:ea typeface="맑은 고딕" panose="020B0503020000020004" pitchFamily="50" charset="-127"/>
                  <a:cs typeface="Courier New" pitchFamily="49" charset="0"/>
                </a:rPr>
                <a:t>malloc</a:t>
              </a:r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library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65739" y="2338819"/>
              <a:ext cx="2745796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20 bytes returned to caller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3860475" y="2009559"/>
              <a:ext cx="200417" cy="966298"/>
              <a:chOff x="3860475" y="2009559"/>
              <a:chExt cx="200417" cy="966298"/>
            </a:xfrm>
          </p:grpSpPr>
          <p:sp>
            <p:nvSpPr>
              <p:cNvPr id="11" name="왼쪽 대괄호 10"/>
              <p:cNvSpPr/>
              <p:nvPr/>
            </p:nvSpPr>
            <p:spPr>
              <a:xfrm flipH="1">
                <a:off x="3860475" y="2009559"/>
                <a:ext cx="96242" cy="966298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9" name="직선 연결선 38"/>
              <p:cNvCxnSpPr>
                <a:stCxn id="11" idx="1"/>
              </p:cNvCxnSpPr>
              <p:nvPr/>
            </p:nvCxnSpPr>
            <p:spPr>
              <a:xfrm flipV="1">
                <a:off x="3956717" y="2492707"/>
                <a:ext cx="104175" cy="1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2370300" y="5505257"/>
            <a:ext cx="318516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An Allocated Region Plus Header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2808983"/>
            <a:ext cx="2510422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 algn="ctr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pPr algn="ctr"/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1142613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The Header of Allocated Memory Chunk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3738010" y="4849549"/>
            <a:ext cx="1439040" cy="987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18002" y="4675985"/>
            <a:ext cx="720080" cy="3515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7" name="직선 화살표 연결선 46"/>
          <p:cNvCxnSpPr/>
          <p:nvPr/>
        </p:nvCxnSpPr>
        <p:spPr>
          <a:xfrm>
            <a:off x="3338082" y="4849549"/>
            <a:ext cx="300917" cy="222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88286" y="5091519"/>
            <a:ext cx="1672958" cy="5040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20 bytes </a:t>
            </a:r>
          </a:p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returned to caller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5279790" y="4849549"/>
            <a:ext cx="208496" cy="987997"/>
            <a:chOff x="4067944" y="2180822"/>
            <a:chExt cx="208496" cy="1166297"/>
          </a:xfrm>
        </p:grpSpPr>
        <p:sp>
          <p:nvSpPr>
            <p:cNvPr id="52" name="왼쪽 대괄호 51"/>
            <p:cNvSpPr/>
            <p:nvPr/>
          </p:nvSpPr>
          <p:spPr>
            <a:xfrm flipH="1">
              <a:off x="4067944" y="2180822"/>
              <a:ext cx="108012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3" name="직선 연결선 52"/>
            <p:cNvCxnSpPr>
              <a:stCxn id="52" idx="1"/>
            </p:cNvCxnSpPr>
            <p:nvPr/>
          </p:nvCxnSpPr>
          <p:spPr>
            <a:xfrm>
              <a:off x="4175956" y="2763971"/>
              <a:ext cx="10048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직사각형 57"/>
          <p:cNvSpPr/>
          <p:nvPr/>
        </p:nvSpPr>
        <p:spPr>
          <a:xfrm>
            <a:off x="3738011" y="4136833"/>
            <a:ext cx="1439039" cy="3600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   20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738011" y="4489504"/>
            <a:ext cx="1439039" cy="3600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1234567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18002" y="4005531"/>
            <a:ext cx="720080" cy="3473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hptr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3352253" y="4161856"/>
            <a:ext cx="300917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1307422" y="860265"/>
            <a:ext cx="6300215" cy="2040578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size; </a:t>
            </a:r>
          </a:p>
          <a:p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magic; </a:t>
            </a:r>
          </a:p>
          <a:p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ko-KR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ko-KR" sz="2400" b="1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13D40E-23BA-D643-8053-8862DD42B071}"/>
              </a:ext>
            </a:extLst>
          </p:cNvPr>
          <p:cNvSpPr txBox="1"/>
          <p:nvPr/>
        </p:nvSpPr>
        <p:spPr>
          <a:xfrm>
            <a:off x="2363466" y="3084982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>
                <a:latin typeface="Helvetica" pitchFamily="2" charset="0"/>
              </a:rPr>
              <a:t>Actual chuck size of malloc(N) = N + size of header</a:t>
            </a:r>
          </a:p>
          <a:p>
            <a:r>
              <a:rPr kumimoji="1" lang="en-US" altLang="ko-KR" dirty="0">
                <a:latin typeface="Helvetica" pitchFamily="2" charset="0"/>
              </a:rPr>
              <a:t>Here, 28 Byte</a:t>
            </a:r>
            <a:endParaRPr kumimoji="1" lang="ko-KR" alt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44008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110154</TotalTime>
  <Words>2349</Words>
  <Application>Microsoft Office PowerPoint</Application>
  <PresentationFormat>화면 슬라이드 쇼(4:3)</PresentationFormat>
  <Paragraphs>729</Paragraphs>
  <Slides>32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6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Comic Sans MS</vt:lpstr>
      <vt:lpstr>Courier New</vt:lpstr>
      <vt:lpstr>Helvetica</vt:lpstr>
      <vt:lpstr>Tahoma</vt:lpstr>
      <vt:lpstr>Times New Roman</vt:lpstr>
      <vt:lpstr>Wingdings</vt:lpstr>
      <vt:lpstr>양식_공청회_발표자료-총괄-양식</vt:lpstr>
      <vt:lpstr>Operating Systems </vt:lpstr>
      <vt:lpstr>PowerPoint 프레젠테이션</vt:lpstr>
      <vt:lpstr>midterm</vt:lpstr>
      <vt:lpstr>Managing heap</vt:lpstr>
      <vt:lpstr>Splitting</vt:lpstr>
      <vt:lpstr>Splitting(Cont.)</vt:lpstr>
      <vt:lpstr>Coalescing</vt:lpstr>
      <vt:lpstr>Tracking The Size of Allocated Regions</vt:lpstr>
      <vt:lpstr>The Header of Allocated Memory Chunk</vt:lpstr>
      <vt:lpstr>The Header of Allocated Memory Chunk(Cont.)</vt:lpstr>
      <vt:lpstr>Embedding A Free List</vt:lpstr>
      <vt:lpstr>Heap Initialization</vt:lpstr>
      <vt:lpstr>Embedding A Free List: Allocation</vt:lpstr>
      <vt:lpstr>Embedding A Free List: Allocation(Cont.)</vt:lpstr>
      <vt:lpstr>Free Space With Chunks Allocated</vt:lpstr>
      <vt:lpstr>Free Space With free()</vt:lpstr>
      <vt:lpstr>Free Space With Freed Chunks</vt:lpstr>
      <vt:lpstr>Free Space With Freed Chunks</vt:lpstr>
      <vt:lpstr>Double free</vt:lpstr>
      <vt:lpstr>Growing The Heap</vt:lpstr>
      <vt:lpstr>Managing Free Space: Basic Strategies</vt:lpstr>
      <vt:lpstr>Managing Free Space: Basic Strategies(Cont.)</vt:lpstr>
      <vt:lpstr>Examples of Basic Strategies</vt:lpstr>
      <vt:lpstr>Buddy System</vt:lpstr>
      <vt:lpstr>Detailed step</vt:lpstr>
      <vt:lpstr>Example</vt:lpstr>
      <vt:lpstr>Example</vt:lpstr>
      <vt:lpstr>Example</vt:lpstr>
      <vt:lpstr>Example</vt:lpstr>
      <vt:lpstr>Analysis</vt:lpstr>
      <vt:lpstr>Slab allocator</vt:lpstr>
      <vt:lpstr>Memory allocation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4170</cp:revision>
  <cp:lastPrinted>2019-09-09T02:10:38Z</cp:lastPrinted>
  <dcterms:created xsi:type="dcterms:W3CDTF">2011-05-01T06:09:10Z</dcterms:created>
  <dcterms:modified xsi:type="dcterms:W3CDTF">2022-04-13T22:40:16Z</dcterms:modified>
  <cp:category/>
</cp:coreProperties>
</file>