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9"/>
  </p:notesMasterIdLst>
  <p:sldIdLst>
    <p:sldId id="2877" r:id="rId2"/>
    <p:sldId id="2770" r:id="rId3"/>
    <p:sldId id="2771" r:id="rId4"/>
    <p:sldId id="2772" r:id="rId5"/>
    <p:sldId id="2773" r:id="rId6"/>
    <p:sldId id="2774" r:id="rId7"/>
    <p:sldId id="2775" r:id="rId8"/>
    <p:sldId id="2776" r:id="rId9"/>
    <p:sldId id="2777" r:id="rId10"/>
    <p:sldId id="2778" r:id="rId11"/>
    <p:sldId id="2779" r:id="rId12"/>
    <p:sldId id="2780" r:id="rId13"/>
    <p:sldId id="2781" r:id="rId14"/>
    <p:sldId id="2782" r:id="rId15"/>
    <p:sldId id="2783" r:id="rId16"/>
    <p:sldId id="2951" r:id="rId17"/>
    <p:sldId id="2952" r:id="rId18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482" autoAdjust="0"/>
    <p:restoredTop sz="91978" autoAdjust="0"/>
  </p:normalViewPr>
  <p:slideViewPr>
    <p:cSldViewPr>
      <p:cViewPr varScale="1">
        <p:scale>
          <a:sx n="62" d="100"/>
          <a:sy n="62" d="100"/>
        </p:scale>
        <p:origin x="78" y="10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D8453-7B88-4217-BA7B-2CBC395807F6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2022-04-14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Segment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SEG_MASK = 0x3000(11000000000000)</a:t>
            </a:r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SEG_SHIFT = 12</a:t>
            </a:r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OFFSET_MASK = 0xFFF (00111111111111)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82067" y="1031830"/>
            <a:ext cx="6552728" cy="232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get top 2 bits of 14-bit VA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Segment = (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VirtualAddress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 SEG_MASK) &gt;&gt; SEG_SHIFT 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now get offset 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Offset =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VirtualAddress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 OFFSET_MASK 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</a:t>
            </a:r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(Offset &gt;= Bounds[Segment]) 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	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RaiseException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(PROTECTION_FAULT) 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 </a:t>
            </a:r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 	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PhysAddr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Base[Segment] + Offset 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 	Register =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AccessMemory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PhysAddr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US" altLang="ko-KR" sz="1400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272925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Referring to Stack Segment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Stack grows </a:t>
            </a:r>
            <a:r>
              <a:rPr lang="en-US" altLang="ko-KR" b="1" dirty="0"/>
              <a:t>backward</a:t>
            </a:r>
            <a:r>
              <a:rPr lang="en-US" altLang="ko-KR" dirty="0"/>
              <a:t>.</a:t>
            </a:r>
          </a:p>
          <a:p>
            <a:r>
              <a:rPr lang="en-US" altLang="ko-KR" b="1" dirty="0"/>
              <a:t>Extra hardware support</a:t>
            </a:r>
            <a:r>
              <a:rPr lang="en-US" altLang="ko-KR" dirty="0"/>
              <a:t> is need.</a:t>
            </a:r>
          </a:p>
          <a:p>
            <a:pPr lvl="1"/>
            <a:r>
              <a:rPr lang="en-US" altLang="ko-KR" dirty="0"/>
              <a:t>The hardware checks which way the segment grows.</a:t>
            </a:r>
          </a:p>
          <a:p>
            <a:pPr lvl="1"/>
            <a:r>
              <a:rPr lang="en-US" altLang="ko-KR" dirty="0"/>
              <a:t>1: positive direction, 0: negative direction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3491880" y="3395048"/>
            <a:ext cx="4968552" cy="1448496"/>
            <a:chOff x="1164085" y="1898889"/>
            <a:chExt cx="3096344" cy="1448496"/>
          </a:xfrm>
        </p:grpSpPr>
        <p:sp>
          <p:nvSpPr>
            <p:cNvPr id="7" name="직사각형 6"/>
            <p:cNvSpPr/>
            <p:nvPr/>
          </p:nvSpPr>
          <p:spPr>
            <a:xfrm>
              <a:off x="1164085" y="1898889"/>
              <a:ext cx="3096344" cy="1448496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r>
                <a:rPr lang="en-US" altLang="ko-KR" sz="16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Base	Size  Grows Positive?</a:t>
              </a:r>
            </a:p>
            <a:p>
              <a:r>
                <a:rPr lang="en-US" altLang="ko-KR" sz="16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Code	  32K	 2K        1             </a:t>
              </a:r>
            </a:p>
            <a:p>
              <a:r>
                <a:rPr lang="en-US" altLang="ko-KR" sz="16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Heap	  34K	 2K        1 </a:t>
              </a:r>
            </a:p>
            <a:p>
              <a:r>
                <a:rPr lang="en-US" altLang="ko-KR" sz="16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Stack	  28K	 2K        0</a:t>
              </a:r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1164085" y="2374567"/>
              <a:ext cx="2831851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직사각형 17"/>
          <p:cNvSpPr/>
          <p:nvPr/>
        </p:nvSpPr>
        <p:spPr>
          <a:xfrm>
            <a:off x="1326510" y="4374454"/>
            <a:ext cx="1681939" cy="5529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1326510" y="3395048"/>
            <a:ext cx="1681939" cy="98449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1326510" y="4926083"/>
            <a:ext cx="1681939" cy="492249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cxnSp>
        <p:nvCxnSpPr>
          <p:cNvPr id="21" name="직선 연결선 20"/>
          <p:cNvCxnSpPr/>
          <p:nvPr/>
        </p:nvCxnSpPr>
        <p:spPr>
          <a:xfrm flipH="1" flipV="1">
            <a:off x="1326508" y="3212976"/>
            <a:ext cx="2" cy="2592288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H="1" flipV="1">
            <a:off x="3008447" y="3212976"/>
            <a:ext cx="2" cy="256081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>
            <a:stCxn id="19" idx="2"/>
          </p:cNvCxnSpPr>
          <p:nvPr/>
        </p:nvCxnSpPr>
        <p:spPr>
          <a:xfrm flipH="1" flipV="1">
            <a:off x="2167479" y="4077072"/>
            <a:ext cx="1" cy="302474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3568" y="475176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3568" y="422056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26508" y="5773789"/>
            <a:ext cx="1681939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16959" y="3193231"/>
            <a:ext cx="4504430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Segment Register(with Negative-Growth Support)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7183827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Support for Sharing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Segment can be </a:t>
            </a:r>
            <a:r>
              <a:rPr lang="en-US" altLang="ko-KR" b="1" dirty="0"/>
              <a:t>shared between address</a:t>
            </a:r>
            <a:r>
              <a:rPr lang="en-US" altLang="ko-KR" dirty="0"/>
              <a:t> space.</a:t>
            </a:r>
          </a:p>
          <a:p>
            <a:pPr lvl="1"/>
            <a:r>
              <a:rPr lang="en-US" altLang="ko-KR" b="1" dirty="0"/>
              <a:t>Code sharing </a:t>
            </a:r>
            <a:r>
              <a:rPr lang="en-US" altLang="ko-KR" dirty="0"/>
              <a:t>is still in use in systems today.</a:t>
            </a:r>
          </a:p>
          <a:p>
            <a:pPr lvl="1"/>
            <a:r>
              <a:rPr lang="en-US" altLang="ko-KR" dirty="0"/>
              <a:t> by extra hardware support.</a:t>
            </a:r>
          </a:p>
          <a:p>
            <a:r>
              <a:rPr lang="en-US" altLang="ko-KR" dirty="0"/>
              <a:t>Extra hardware support is need for form of </a:t>
            </a:r>
            <a:r>
              <a:rPr lang="en-US" altLang="ko-KR" b="1" dirty="0"/>
              <a:t>Protection bits. </a:t>
            </a:r>
          </a:p>
          <a:p>
            <a:pPr lvl="1"/>
            <a:r>
              <a:rPr lang="en-US" altLang="ko-KR" b="1" dirty="0"/>
              <a:t>A few more bits</a:t>
            </a:r>
            <a:r>
              <a:rPr lang="en-US" altLang="ko-KR" dirty="0"/>
              <a:t> per segment to indicate </a:t>
            </a:r>
            <a:r>
              <a:rPr lang="en-US" altLang="ko-KR" b="1" dirty="0"/>
              <a:t>permissions</a:t>
            </a:r>
            <a:r>
              <a:rPr lang="en-US" altLang="ko-KR" dirty="0"/>
              <a:t> of </a:t>
            </a:r>
            <a:r>
              <a:rPr lang="en-US" altLang="ko-KR" b="1" dirty="0"/>
              <a:t>read,</a:t>
            </a:r>
            <a:r>
              <a:rPr lang="en-US" altLang="ko-KR" dirty="0"/>
              <a:t> write and </a:t>
            </a:r>
            <a:r>
              <a:rPr lang="en-US" altLang="ko-KR" b="1" dirty="0"/>
              <a:t>execute</a:t>
            </a:r>
            <a:r>
              <a:rPr lang="en-US" altLang="ko-KR" dirty="0"/>
              <a:t>. 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1115617" y="3933056"/>
            <a:ext cx="6252497" cy="1448496"/>
            <a:chOff x="1164085" y="1898889"/>
            <a:chExt cx="3096344" cy="1448496"/>
          </a:xfrm>
        </p:grpSpPr>
        <p:sp>
          <p:nvSpPr>
            <p:cNvPr id="11" name="직사각형 10"/>
            <p:cNvSpPr/>
            <p:nvPr/>
          </p:nvSpPr>
          <p:spPr>
            <a:xfrm>
              <a:off x="1164085" y="1898889"/>
              <a:ext cx="3096344" cy="1448496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r>
                <a:rPr lang="en-US" altLang="ko-KR" sz="16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Base	Size  Grows Positive?  Protection</a:t>
              </a:r>
            </a:p>
            <a:p>
              <a:r>
                <a:rPr lang="en-US" altLang="ko-KR" sz="16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Code	  32K	 2K        1           Read-Execute             </a:t>
              </a:r>
            </a:p>
            <a:p>
              <a:r>
                <a:rPr lang="en-US" altLang="ko-KR" sz="16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Heap	  34K	 2K        1           Read-Write </a:t>
              </a:r>
            </a:p>
            <a:p>
              <a:r>
                <a:rPr lang="en-US" altLang="ko-KR" sz="16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Stack	  28K	 2K        0           Read-Write</a:t>
              </a:r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1164085" y="2374567"/>
              <a:ext cx="3060685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428632" y="3779167"/>
            <a:ext cx="3626465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Segment Register Values(with Protection)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4468975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Fine-Grained and Coarse-Grained segmentation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Coarse-Grained</a:t>
            </a:r>
            <a:r>
              <a:rPr lang="en-US" altLang="ko-KR" dirty="0"/>
              <a:t> means small number of segments.</a:t>
            </a:r>
          </a:p>
          <a:p>
            <a:pPr lvl="1"/>
            <a:r>
              <a:rPr lang="en-US" altLang="ko-KR" dirty="0"/>
              <a:t> e.g., code, heap, stack.</a:t>
            </a:r>
          </a:p>
          <a:p>
            <a:r>
              <a:rPr lang="en-US" altLang="ko-KR" b="1" dirty="0"/>
              <a:t>Fine-Grained</a:t>
            </a:r>
            <a:r>
              <a:rPr lang="en-US" altLang="ko-KR" dirty="0"/>
              <a:t> segmentation allows </a:t>
            </a:r>
            <a:r>
              <a:rPr lang="en-US" altLang="ko-KR" b="1" dirty="0"/>
              <a:t>more flexibility</a:t>
            </a:r>
            <a:r>
              <a:rPr lang="en-US" altLang="ko-KR" dirty="0"/>
              <a:t> for address space in some early system.</a:t>
            </a:r>
          </a:p>
          <a:p>
            <a:pPr lvl="1"/>
            <a:r>
              <a:rPr lang="en-US" altLang="ko-KR" dirty="0"/>
              <a:t>To support many segments, Hardware support with a </a:t>
            </a:r>
            <a:r>
              <a:rPr lang="en-US" altLang="ko-KR" b="1" dirty="0"/>
              <a:t>segment table</a:t>
            </a:r>
            <a:r>
              <a:rPr lang="en-US" altLang="ko-KR" dirty="0"/>
              <a:t> is required.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397858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OS support: Fragmentation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External Fragmentation</a:t>
            </a:r>
            <a:r>
              <a:rPr lang="en-US" altLang="ko-KR" dirty="0"/>
              <a:t>: little holes of </a:t>
            </a:r>
            <a:r>
              <a:rPr lang="en-US" altLang="ko-KR" b="1" dirty="0"/>
              <a:t>free space</a:t>
            </a:r>
            <a:r>
              <a:rPr lang="en-US" altLang="ko-KR" dirty="0"/>
              <a:t> in physical memory that is too small for allocating segment.</a:t>
            </a:r>
          </a:p>
          <a:p>
            <a:pPr lvl="1"/>
            <a:r>
              <a:rPr lang="en-US" altLang="ko-KR" dirty="0"/>
              <a:t>There is </a:t>
            </a:r>
            <a:r>
              <a:rPr lang="en-US" altLang="ko-KR" b="1" dirty="0"/>
              <a:t>24KB free</a:t>
            </a:r>
            <a:r>
              <a:rPr lang="en-US" altLang="ko-KR" dirty="0"/>
              <a:t>, but </a:t>
            </a:r>
            <a:r>
              <a:rPr lang="en-US" altLang="ko-KR" b="1" dirty="0"/>
              <a:t>not in one contiguous</a:t>
            </a:r>
            <a:r>
              <a:rPr lang="en-US" altLang="ko-KR" dirty="0"/>
              <a:t> segment.</a:t>
            </a:r>
          </a:p>
          <a:p>
            <a:pPr lvl="1"/>
            <a:r>
              <a:rPr lang="en-US" altLang="ko-KR" dirty="0"/>
              <a:t>The OS </a:t>
            </a:r>
            <a:r>
              <a:rPr lang="en-US" altLang="ko-KR" b="1" dirty="0"/>
              <a:t>cannot</a:t>
            </a:r>
            <a:r>
              <a:rPr lang="en-US" altLang="ko-KR" dirty="0"/>
              <a:t> satisfy the </a:t>
            </a:r>
            <a:r>
              <a:rPr lang="en-US" altLang="ko-KR" b="1" dirty="0"/>
              <a:t>20KB request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b="1" dirty="0"/>
              <a:t>Compaction</a:t>
            </a:r>
            <a:r>
              <a:rPr lang="en-US" altLang="ko-KR" dirty="0"/>
              <a:t>: </a:t>
            </a:r>
            <a:r>
              <a:rPr lang="en-US" altLang="ko-KR" b="1" dirty="0"/>
              <a:t>rearranging</a:t>
            </a:r>
            <a:r>
              <a:rPr lang="en-US" altLang="ko-KR" dirty="0"/>
              <a:t> the exiting segments in physical memory.</a:t>
            </a:r>
          </a:p>
          <a:p>
            <a:pPr lvl="1"/>
            <a:r>
              <a:rPr lang="en-US" altLang="ko-KR" dirty="0"/>
              <a:t>Compaction is </a:t>
            </a:r>
            <a:r>
              <a:rPr lang="en-US" altLang="ko-KR" b="1" dirty="0"/>
              <a:t>costly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b="1" dirty="0"/>
              <a:t>Stop</a:t>
            </a:r>
            <a:r>
              <a:rPr lang="en-US" altLang="ko-KR" dirty="0"/>
              <a:t> running process.</a:t>
            </a:r>
          </a:p>
          <a:p>
            <a:pPr lvl="2"/>
            <a:r>
              <a:rPr lang="en-US" altLang="ko-KR" b="1" dirty="0"/>
              <a:t>Copy</a:t>
            </a:r>
            <a:r>
              <a:rPr lang="en-US" altLang="ko-KR" dirty="0"/>
              <a:t> data to somewhere.</a:t>
            </a:r>
          </a:p>
          <a:p>
            <a:pPr lvl="2"/>
            <a:r>
              <a:rPr lang="en-US" altLang="ko-KR" b="1" dirty="0"/>
              <a:t>Change</a:t>
            </a:r>
            <a:r>
              <a:rPr lang="en-US" altLang="ko-KR" dirty="0"/>
              <a:t> segment register value.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540041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Memory Compaction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10303" y="177383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05180" y="274143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0310" y="376929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6623" y="477740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6623" y="578551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34246" y="1459380"/>
            <a:ext cx="1680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Not compacted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948122" y="1854137"/>
            <a:ext cx="1687069" cy="10300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10310" y="221528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06623" y="324549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06623" y="427335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92080" y="5281463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56KB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5949565" y="2884215"/>
            <a:ext cx="1687099" cy="1543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Allocated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5948123" y="4427240"/>
            <a:ext cx="1688542" cy="1544254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89823" y="177383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84700" y="274143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89830" y="376929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86143" y="477740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86143" y="578551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1632766" y="1854137"/>
            <a:ext cx="1681946" cy="10300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89830" y="221528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86143" y="324549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86143" y="427335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71600" y="5281463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56KB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1635164" y="2884215"/>
            <a:ext cx="1679548" cy="515167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1634245" y="4686060"/>
            <a:ext cx="1681939" cy="770267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1635164" y="3398143"/>
            <a:ext cx="1679548" cy="515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Allocated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1635164" y="3913310"/>
            <a:ext cx="1679548" cy="257583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50" name="직사각형 49"/>
          <p:cNvSpPr/>
          <p:nvPr/>
        </p:nvSpPr>
        <p:spPr>
          <a:xfrm>
            <a:off x="1635164" y="4170893"/>
            <a:ext cx="1679548" cy="515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Allocated</a:t>
            </a:r>
          </a:p>
        </p:txBody>
      </p:sp>
      <p:sp>
        <p:nvSpPr>
          <p:cNvPr id="51" name="직사각형 50"/>
          <p:cNvSpPr/>
          <p:nvPr/>
        </p:nvSpPr>
        <p:spPr>
          <a:xfrm>
            <a:off x="1636636" y="5456327"/>
            <a:ext cx="1679548" cy="515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Allocated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956198" y="1483962"/>
            <a:ext cx="1680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Compacted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9888668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segmentation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early days, OS used segmentation.</a:t>
            </a:r>
          </a:p>
          <a:p>
            <a:pPr lvl="1"/>
            <a:r>
              <a:rPr lang="en-US" dirty="0"/>
              <a:t>Burroughs B5000 (first commercial machine with virtual memory)</a:t>
            </a:r>
          </a:p>
          <a:p>
            <a:pPr lvl="1"/>
            <a:r>
              <a:rPr lang="en-US" dirty="0"/>
              <a:t>IBM AS/400</a:t>
            </a:r>
          </a:p>
          <a:p>
            <a:pPr lvl="1"/>
            <a:r>
              <a:rPr lang="en-US" dirty="0"/>
              <a:t>Intel 8086, 80286</a:t>
            </a:r>
          </a:p>
          <a:p>
            <a:r>
              <a:rPr lang="en-US" dirty="0"/>
              <a:t>80386 and later Intel CPU’s support paging.</a:t>
            </a:r>
          </a:p>
          <a:p>
            <a:r>
              <a:rPr lang="en-US" dirty="0"/>
              <a:t>X86-64 does not use segmentation any more in 64bit mode</a:t>
            </a:r>
          </a:p>
          <a:p>
            <a:pPr lvl="1"/>
            <a:r>
              <a:rPr lang="en-US" dirty="0"/>
              <a:t>CS,SS,DS and ES are forced to 0 and 2^24..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16708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Segmentation can better support sparse address spaces. </a:t>
            </a:r>
          </a:p>
          <a:p>
            <a:r>
              <a:rPr lang="en-US" sz="1800" dirty="0"/>
              <a:t>It is also fast as the overheads of translation are minimal. </a:t>
            </a:r>
          </a:p>
          <a:p>
            <a:r>
              <a:rPr lang="en-US" sz="1800" dirty="0"/>
              <a:t>Sharing (such as code) is easy. </a:t>
            </a:r>
          </a:p>
          <a:p>
            <a:r>
              <a:rPr lang="en-US" sz="1800" dirty="0"/>
              <a:t>Issues</a:t>
            </a:r>
          </a:p>
          <a:p>
            <a:pPr lvl="1"/>
            <a:r>
              <a:rPr lang="en-US" sz="1600" dirty="0"/>
              <a:t>External fragmentation issue</a:t>
            </a:r>
          </a:p>
          <a:p>
            <a:pPr lvl="1"/>
            <a:r>
              <a:rPr lang="en-US" sz="1600" dirty="0"/>
              <a:t>Sparse segment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075954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16. Segmentation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629120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/>
              <a:t>Inefficiency of the Base and Bound Approach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99792" y="910150"/>
            <a:ext cx="6336704" cy="5501258"/>
          </a:xfrm>
        </p:spPr>
        <p:txBody>
          <a:bodyPr/>
          <a:lstStyle/>
          <a:p>
            <a:r>
              <a:rPr lang="en-US" altLang="ko-KR" b="1" dirty="0"/>
              <a:t>Big chunk of “free” </a:t>
            </a:r>
            <a:r>
              <a:rPr lang="en-US" altLang="ko-KR" dirty="0"/>
              <a:t>space</a:t>
            </a:r>
          </a:p>
          <a:p>
            <a:r>
              <a:rPr lang="en-US" altLang="ko-KR" dirty="0"/>
              <a:t>“free” space </a:t>
            </a:r>
            <a:r>
              <a:rPr lang="en-US" altLang="ko-KR" b="1" dirty="0"/>
              <a:t>takes up</a:t>
            </a:r>
            <a:r>
              <a:rPr lang="en-US" altLang="ko-KR" dirty="0"/>
              <a:t> physical memory.</a:t>
            </a:r>
          </a:p>
          <a:p>
            <a:r>
              <a:rPr lang="en-US" altLang="ko-KR" dirty="0"/>
              <a:t>Hard to run when an address space </a:t>
            </a:r>
            <a:r>
              <a:rPr lang="en-US" altLang="ko-KR" b="1" dirty="0"/>
              <a:t>does not fit</a:t>
            </a:r>
            <a:r>
              <a:rPr lang="en-US" altLang="ko-KR" dirty="0"/>
              <a:t> into physical memory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40" name="그룹 39"/>
          <p:cNvGrpSpPr/>
          <p:nvPr/>
        </p:nvGrpSpPr>
        <p:grpSpPr>
          <a:xfrm>
            <a:off x="107504" y="908156"/>
            <a:ext cx="2252567" cy="5441514"/>
            <a:chOff x="5436096" y="982383"/>
            <a:chExt cx="2252567" cy="5441514"/>
          </a:xfrm>
        </p:grpSpPr>
        <p:sp>
          <p:nvSpPr>
            <p:cNvPr id="6" name="직사각형 5"/>
            <p:cNvSpPr/>
            <p:nvPr/>
          </p:nvSpPr>
          <p:spPr>
            <a:xfrm>
              <a:off x="6151062" y="2722306"/>
              <a:ext cx="1537306" cy="2986583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8" name="직선 화살표 연결선 7"/>
            <p:cNvCxnSpPr>
              <a:stCxn id="27" idx="0"/>
            </p:cNvCxnSpPr>
            <p:nvPr/>
          </p:nvCxnSpPr>
          <p:spPr>
            <a:xfrm flipH="1" flipV="1">
              <a:off x="6919539" y="5149025"/>
              <a:ext cx="162" cy="55986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화살표 연결선 8"/>
            <p:cNvCxnSpPr>
              <a:stCxn id="25" idx="2"/>
            </p:cNvCxnSpPr>
            <p:nvPr/>
          </p:nvCxnSpPr>
          <p:spPr>
            <a:xfrm>
              <a:off x="6919863" y="2724836"/>
              <a:ext cx="0" cy="48250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450147" y="556316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6151062" y="1075847"/>
              <a:ext cx="1537601" cy="5529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Program Code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50147" y="6116120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28423" y="982383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28423" y="1452229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28423" y="2017995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6151062" y="1618931"/>
              <a:ext cx="1537601" cy="552953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6151062" y="2171883"/>
              <a:ext cx="1537601" cy="5529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6151062" y="5708889"/>
              <a:ext cx="1537277" cy="5529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28423" y="2576584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36096" y="5839643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528423" y="2300107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28423" y="1741518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3KB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28423" y="1198434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8568879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Segmentation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Segment is just </a:t>
            </a:r>
            <a:r>
              <a:rPr lang="en-US" altLang="ko-KR" b="1" dirty="0"/>
              <a:t>a contiguous portion</a:t>
            </a:r>
            <a:r>
              <a:rPr lang="en-US" altLang="ko-KR" dirty="0"/>
              <a:t> of the address space of a particular length.</a:t>
            </a:r>
          </a:p>
          <a:p>
            <a:pPr lvl="1"/>
            <a:r>
              <a:rPr lang="en-US" altLang="ko-KR" dirty="0"/>
              <a:t>Logically-different segment: code, stack, heap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Each segment can be </a:t>
            </a:r>
            <a:r>
              <a:rPr lang="en-US" altLang="ko-KR" b="1" dirty="0"/>
              <a:t>placed</a:t>
            </a:r>
            <a:r>
              <a:rPr lang="en-US" altLang="ko-KR" dirty="0"/>
              <a:t> in </a:t>
            </a:r>
            <a:r>
              <a:rPr lang="en-US" altLang="ko-KR" b="1" dirty="0"/>
              <a:t>different part of physical memory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b="1" dirty="0"/>
              <a:t>Base</a:t>
            </a:r>
            <a:r>
              <a:rPr lang="en-US" altLang="ko-KR" dirty="0"/>
              <a:t> and </a:t>
            </a:r>
            <a:r>
              <a:rPr lang="en-US" altLang="ko-KR" b="1" dirty="0"/>
              <a:t>bounds</a:t>
            </a:r>
            <a:r>
              <a:rPr lang="en-US" altLang="ko-KR" dirty="0"/>
              <a:t> exist </a:t>
            </a:r>
            <a:r>
              <a:rPr lang="en-US" altLang="ko-KR" b="1" dirty="0"/>
              <a:t>per each segment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698767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Placing Segment In Physical Memory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3516" y="1453556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3523" y="234086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334738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89836" y="4335973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9836" y="520519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736463" y="3490030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27784" y="5360540"/>
            <a:ext cx="179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736464" y="2514770"/>
            <a:ext cx="1681939" cy="4904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  <a:p>
            <a:pPr algn="ctr"/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736458" y="3843430"/>
            <a:ext cx="1681939" cy="1517110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2736462" y="3664232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2736463" y="3005225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2736465" y="1533859"/>
            <a:ext cx="1681939" cy="9809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cxnSp>
        <p:nvCxnSpPr>
          <p:cNvPr id="20" name="직선 화살표 연결선 19"/>
          <p:cNvCxnSpPr>
            <a:stCxn id="18" idx="0"/>
          </p:cNvCxnSpPr>
          <p:nvPr/>
        </p:nvCxnSpPr>
        <p:spPr>
          <a:xfrm flipH="1" flipV="1">
            <a:off x="3577427" y="2801225"/>
            <a:ext cx="6" cy="2040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2736465" y="3175075"/>
            <a:ext cx="1681939" cy="326197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cxnSp>
        <p:nvCxnSpPr>
          <p:cNvPr id="13" name="직선 화살표 연결선 12"/>
          <p:cNvCxnSpPr>
            <a:stCxn id="17" idx="2"/>
          </p:cNvCxnSpPr>
          <p:nvPr/>
        </p:nvCxnSpPr>
        <p:spPr>
          <a:xfrm flipH="1">
            <a:off x="3577427" y="3843430"/>
            <a:ext cx="5" cy="25393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그룹 48"/>
          <p:cNvGrpSpPr/>
          <p:nvPr/>
        </p:nvGrpSpPr>
        <p:grpSpPr>
          <a:xfrm>
            <a:off x="5076056" y="2564904"/>
            <a:ext cx="3096344" cy="1448496"/>
            <a:chOff x="1119210" y="1898889"/>
            <a:chExt cx="3096344" cy="1448496"/>
          </a:xfrm>
        </p:grpSpPr>
        <p:sp>
          <p:nvSpPr>
            <p:cNvPr id="44" name="직사각형 43"/>
            <p:cNvSpPr/>
            <p:nvPr/>
          </p:nvSpPr>
          <p:spPr>
            <a:xfrm>
              <a:off x="1119210" y="1898889"/>
              <a:ext cx="3096344" cy="1448496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Base	 Size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Code	  32K	 2K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Heap	  34K	 2K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Stack	  28K	 2K</a:t>
              </a:r>
            </a:p>
          </p:txBody>
        </p:sp>
        <p:cxnSp>
          <p:nvCxnSpPr>
            <p:cNvPr id="46" name="직선 연결선 45"/>
            <p:cNvCxnSpPr/>
            <p:nvPr/>
          </p:nvCxnSpPr>
          <p:spPr>
            <a:xfrm>
              <a:off x="1331640" y="2340865"/>
              <a:ext cx="2664296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9839108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Address Translation on Segmentation: code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sz="1050" dirty="0"/>
          </a:p>
          <a:p>
            <a:r>
              <a:rPr lang="en-US" altLang="ko-KR" dirty="0"/>
              <a:t>The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offset</a:t>
            </a:r>
            <a:r>
              <a:rPr lang="en-US" altLang="ko-KR" dirty="0"/>
              <a:t> of virtual address </a:t>
            </a:r>
            <a:r>
              <a:rPr lang="en-US" altLang="ko-KR" dirty="0">
                <a:cs typeface="Courier New" panose="02070309020205020404" pitchFamily="49" charset="0"/>
              </a:rPr>
              <a:t>100</a:t>
            </a:r>
            <a:r>
              <a:rPr lang="en-US" altLang="ko-KR" dirty="0"/>
              <a:t> is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The code segment </a:t>
            </a:r>
            <a:r>
              <a:rPr lang="en-US" altLang="ko-KR" b="1" dirty="0"/>
              <a:t>starts at virtual address 0 </a:t>
            </a:r>
            <a:r>
              <a:rPr lang="en-US" altLang="ko-KR" dirty="0"/>
              <a:t>in address space.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879858" y="2924944"/>
            <a:ext cx="2377582" cy="570600"/>
            <a:chOff x="1117493" y="1898889"/>
            <a:chExt cx="3098061" cy="1448496"/>
          </a:xfrm>
        </p:grpSpPr>
        <p:sp>
          <p:nvSpPr>
            <p:cNvPr id="7" name="직사각형 6"/>
            <p:cNvSpPr/>
            <p:nvPr/>
          </p:nvSpPr>
          <p:spPr>
            <a:xfrm>
              <a:off x="1119210" y="1898889"/>
              <a:ext cx="3096344" cy="1448496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  Base	 Size</a:t>
              </a:r>
            </a:p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Code	  32K	 2K</a:t>
              </a:r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1117493" y="2623137"/>
              <a:ext cx="3096344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그룹 35"/>
          <p:cNvGrpSpPr/>
          <p:nvPr/>
        </p:nvGrpSpPr>
        <p:grpSpPr>
          <a:xfrm>
            <a:off x="597525" y="3888282"/>
            <a:ext cx="2102267" cy="1801771"/>
            <a:chOff x="323528" y="1915261"/>
            <a:chExt cx="2102267" cy="1801771"/>
          </a:xfrm>
        </p:grpSpPr>
        <p:sp>
          <p:nvSpPr>
            <p:cNvPr id="27" name="TextBox 26"/>
            <p:cNvSpPr txBox="1"/>
            <p:nvPr/>
          </p:nvSpPr>
          <p:spPr>
            <a:xfrm>
              <a:off x="323528" y="1915261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3528" y="2438941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33" name="그룹 32"/>
            <p:cNvGrpSpPr/>
            <p:nvPr/>
          </p:nvGrpSpPr>
          <p:grpSpPr>
            <a:xfrm>
              <a:off x="888194" y="2057488"/>
              <a:ext cx="1537601" cy="1659544"/>
              <a:chOff x="1187624" y="2057488"/>
              <a:chExt cx="1537601" cy="1659544"/>
            </a:xfrm>
          </p:grpSpPr>
          <p:sp>
            <p:nvSpPr>
              <p:cNvPr id="14" name="직사각형 13"/>
              <p:cNvSpPr/>
              <p:nvPr/>
            </p:nvSpPr>
            <p:spPr>
              <a:xfrm>
                <a:off x="1187624" y="2057488"/>
                <a:ext cx="1537601" cy="55295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 anchorCtr="0"/>
              <a:lstStyle/>
              <a:p>
                <a:pPr algn="ctr"/>
                <a:endPara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endParaRPr>
              </a:p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Program Code</a:t>
                </a:r>
              </a:p>
            </p:txBody>
          </p:sp>
          <p:cxnSp>
            <p:nvCxnSpPr>
              <p:cNvPr id="31" name="직선 연결선 30"/>
              <p:cNvCxnSpPr/>
              <p:nvPr/>
            </p:nvCxnSpPr>
            <p:spPr>
              <a:xfrm>
                <a:off x="1187624" y="2592829"/>
                <a:ext cx="0" cy="1124203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31"/>
              <p:cNvCxnSpPr/>
              <p:nvPr/>
            </p:nvCxnSpPr>
            <p:spPr>
              <a:xfrm>
                <a:off x="2725225" y="2592829"/>
                <a:ext cx="0" cy="1124203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직사각형 33"/>
            <p:cNvSpPr/>
            <p:nvPr/>
          </p:nvSpPr>
          <p:spPr>
            <a:xfrm>
              <a:off x="888194" y="2601977"/>
              <a:ext cx="1537601" cy="528587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3528" y="3001041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652120" y="290246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52120" y="3888282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2" name="직선 연결선 71"/>
          <p:cNvCxnSpPr/>
          <p:nvPr/>
        </p:nvCxnSpPr>
        <p:spPr>
          <a:xfrm>
            <a:off x="2699792" y="4029132"/>
            <a:ext cx="1270389" cy="7208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69611" y="4100306"/>
            <a:ext cx="410215" cy="246221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104218" y="4117813"/>
            <a:ext cx="10310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instruction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모서리가 둥근 직사각형 92"/>
              <p:cNvSpPr/>
              <p:nvPr/>
            </p:nvSpPr>
            <p:spPr>
              <a:xfrm>
                <a:off x="2267744" y="941512"/>
                <a:ext cx="4535092" cy="648072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252000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𝑝h𝑦𝑠𝑖𝑐𝑎𝑙</m:t>
                      </m:r>
                      <m:r>
                        <a:rPr lang="en-US" altLang="ko-KR" b="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b="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𝑎𝑑𝑑𝑟𝑒𝑠𝑠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=</m:t>
                      </m:r>
                      <m:r>
                        <a:rPr lang="en-US" altLang="ko-KR" b="0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𝑜𝑓𝑓𝑠𝑒𝑡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+</m:t>
                      </m:r>
                      <m:r>
                        <a:rPr lang="en-US" altLang="ko-KR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𝑏𝑎𝑠𝑒</m:t>
                      </m:r>
                    </m:oMath>
                  </m:oMathPara>
                </a14:m>
                <a:endParaRPr lang="en-US" altLang="ko-KR" dirty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93" name="모서리가 둥근 직사각형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941512"/>
                <a:ext cx="4535092" cy="648072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직사각형 96"/>
          <p:cNvSpPr/>
          <p:nvPr/>
        </p:nvSpPr>
        <p:spPr>
          <a:xfrm>
            <a:off x="3969427" y="4564708"/>
            <a:ext cx="1681939" cy="5529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98" name="직사각형 97"/>
          <p:cNvSpPr/>
          <p:nvPr/>
        </p:nvSpPr>
        <p:spPr>
          <a:xfrm>
            <a:off x="3969427" y="4021924"/>
            <a:ext cx="1681939" cy="5529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99" name="직사각형 98"/>
          <p:cNvSpPr/>
          <p:nvPr/>
        </p:nvSpPr>
        <p:spPr>
          <a:xfrm>
            <a:off x="3969427" y="3042518"/>
            <a:ext cx="1681939" cy="98449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3969427" y="5103585"/>
            <a:ext cx="1681939" cy="98449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cxnSp>
        <p:nvCxnSpPr>
          <p:cNvPr id="49" name="직선 화살표 연결선 48"/>
          <p:cNvCxnSpPr>
            <a:stCxn id="101" idx="0"/>
          </p:cNvCxnSpPr>
          <p:nvPr/>
        </p:nvCxnSpPr>
        <p:spPr>
          <a:xfrm>
            <a:off x="4810397" y="5103585"/>
            <a:ext cx="0" cy="36360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/>
          <p:cNvCxnSpPr/>
          <p:nvPr/>
        </p:nvCxnSpPr>
        <p:spPr>
          <a:xfrm flipH="1">
            <a:off x="3969427" y="2780928"/>
            <a:ext cx="754" cy="112420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04"/>
          <p:cNvCxnSpPr/>
          <p:nvPr/>
        </p:nvCxnSpPr>
        <p:spPr>
          <a:xfrm>
            <a:off x="5652120" y="2780928"/>
            <a:ext cx="0" cy="112420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05"/>
          <p:cNvCxnSpPr/>
          <p:nvPr/>
        </p:nvCxnSpPr>
        <p:spPr>
          <a:xfrm>
            <a:off x="3969427" y="6088083"/>
            <a:ext cx="0" cy="187844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07"/>
          <p:cNvCxnSpPr/>
          <p:nvPr/>
        </p:nvCxnSpPr>
        <p:spPr>
          <a:xfrm>
            <a:off x="5651365" y="6088083"/>
            <a:ext cx="0" cy="187844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연결선 117"/>
          <p:cNvCxnSpPr/>
          <p:nvPr/>
        </p:nvCxnSpPr>
        <p:spPr>
          <a:xfrm>
            <a:off x="2699792" y="4570156"/>
            <a:ext cx="1269635" cy="4843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5652120" y="441626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22" name="직선 화살표 연결선 121"/>
          <p:cNvCxnSpPr/>
          <p:nvPr/>
        </p:nvCxnSpPr>
        <p:spPr>
          <a:xfrm flipH="1">
            <a:off x="5652120" y="4218220"/>
            <a:ext cx="720080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모서리가 둥근 직사각형 133"/>
              <p:cNvSpPr/>
              <p:nvPr/>
            </p:nvSpPr>
            <p:spPr>
              <a:xfrm>
                <a:off x="6372200" y="3758357"/>
                <a:ext cx="2304256" cy="919725"/>
              </a:xfrm>
              <a:prstGeom prst="roundRect">
                <a:avLst>
                  <a:gd name="adj" fmla="val 14582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rIns="108000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ko-KR" sz="16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𝟏𝟎𝟎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+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𝟑𝟐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𝑲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𝒐𝒓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6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𝟑𝟐𝟖𝟔𝟖</m:t>
                    </m:r>
                  </m:oMath>
                </a14:m>
                <a:r>
                  <a:rPr lang="en-US" altLang="ko-KR" sz="1600" b="1" dirty="0">
                    <a:solidFill>
                      <a:srgbClr val="4F81BD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is the desired physical address</a:t>
                </a:r>
              </a:p>
            </p:txBody>
          </p:sp>
        </mc:Choice>
        <mc:Fallback xmlns="">
          <p:sp>
            <p:nvSpPr>
              <p:cNvPr id="134" name="모서리가 둥근 직사각형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758357"/>
                <a:ext cx="2304256" cy="919725"/>
              </a:xfrm>
              <a:prstGeom prst="roundRect">
                <a:avLst>
                  <a:gd name="adj" fmla="val 14582"/>
                </a:avLst>
              </a:prstGeom>
              <a:blipFill rotWithShape="1">
                <a:blip r:embed="rId3"/>
                <a:stretch>
                  <a:fillRect b="-2632"/>
                </a:stretch>
              </a:blipFill>
              <a:ln w="12700">
                <a:solidFill>
                  <a:schemeClr val="tx1"/>
                </a:solidFill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245265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/>
              <a:t>Address Translation on Segmentation: heap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sz="1050" dirty="0"/>
          </a:p>
          <a:p>
            <a:r>
              <a:rPr lang="en-US" altLang="ko-KR" dirty="0"/>
              <a:t>The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offset</a:t>
            </a:r>
            <a:r>
              <a:rPr lang="en-US" altLang="ko-KR" dirty="0"/>
              <a:t> of virtual address </a:t>
            </a:r>
            <a:r>
              <a:rPr lang="en-US" altLang="ko-KR" dirty="0">
                <a:cs typeface="Courier New" panose="02070309020205020404" pitchFamily="49" charset="0"/>
              </a:rPr>
              <a:t>4200</a:t>
            </a:r>
            <a:r>
              <a:rPr lang="en-US" altLang="ko-KR" dirty="0"/>
              <a:t> is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104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The heap segment </a:t>
            </a:r>
            <a:r>
              <a:rPr lang="en-US" altLang="ko-KR" b="1" dirty="0"/>
              <a:t>starts at virtual address 4096</a:t>
            </a:r>
            <a:r>
              <a:rPr lang="en-US" altLang="ko-KR" dirty="0"/>
              <a:t> in address space.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879858" y="2852936"/>
            <a:ext cx="2377582" cy="570600"/>
            <a:chOff x="1117493" y="1898889"/>
            <a:chExt cx="3098061" cy="1448496"/>
          </a:xfrm>
        </p:grpSpPr>
        <p:sp>
          <p:nvSpPr>
            <p:cNvPr id="7" name="직사각형 6"/>
            <p:cNvSpPr/>
            <p:nvPr/>
          </p:nvSpPr>
          <p:spPr>
            <a:xfrm>
              <a:off x="1119210" y="1898889"/>
              <a:ext cx="3096344" cy="1448496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  Base	 Size</a:t>
              </a:r>
            </a:p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Heap	  34K	 2K</a:t>
              </a:r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1117493" y="2623137"/>
              <a:ext cx="3096344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5652120" y="3792742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2" name="직선 연결선 71"/>
          <p:cNvCxnSpPr/>
          <p:nvPr/>
        </p:nvCxnSpPr>
        <p:spPr>
          <a:xfrm>
            <a:off x="2699792" y="4510485"/>
            <a:ext cx="127038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직사각형 96"/>
          <p:cNvSpPr/>
          <p:nvPr/>
        </p:nvSpPr>
        <p:spPr>
          <a:xfrm>
            <a:off x="3969427" y="4492700"/>
            <a:ext cx="1681939" cy="5529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98" name="직사각형 97"/>
          <p:cNvSpPr/>
          <p:nvPr/>
        </p:nvSpPr>
        <p:spPr>
          <a:xfrm>
            <a:off x="3969427" y="3949916"/>
            <a:ext cx="1681939" cy="5529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99" name="직사각형 98"/>
          <p:cNvSpPr/>
          <p:nvPr/>
        </p:nvSpPr>
        <p:spPr>
          <a:xfrm>
            <a:off x="3969427" y="2970510"/>
            <a:ext cx="1681939" cy="98449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3969427" y="5031577"/>
            <a:ext cx="1681939" cy="98449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cxnSp>
        <p:nvCxnSpPr>
          <p:cNvPr id="49" name="직선 화살표 연결선 48"/>
          <p:cNvCxnSpPr>
            <a:stCxn id="101" idx="0"/>
          </p:cNvCxnSpPr>
          <p:nvPr/>
        </p:nvCxnSpPr>
        <p:spPr>
          <a:xfrm>
            <a:off x="4810397" y="5031577"/>
            <a:ext cx="0" cy="36360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/>
          <p:cNvCxnSpPr/>
          <p:nvPr/>
        </p:nvCxnSpPr>
        <p:spPr>
          <a:xfrm flipH="1">
            <a:off x="3969427" y="2708920"/>
            <a:ext cx="754" cy="112420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04"/>
          <p:cNvCxnSpPr/>
          <p:nvPr/>
        </p:nvCxnSpPr>
        <p:spPr>
          <a:xfrm>
            <a:off x="5652120" y="2708920"/>
            <a:ext cx="0" cy="112420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05"/>
          <p:cNvCxnSpPr/>
          <p:nvPr/>
        </p:nvCxnSpPr>
        <p:spPr>
          <a:xfrm>
            <a:off x="3969427" y="6016075"/>
            <a:ext cx="0" cy="187844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07"/>
          <p:cNvCxnSpPr/>
          <p:nvPr/>
        </p:nvCxnSpPr>
        <p:spPr>
          <a:xfrm>
            <a:off x="5651365" y="6016075"/>
            <a:ext cx="0" cy="187844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연결선 117"/>
          <p:cNvCxnSpPr/>
          <p:nvPr/>
        </p:nvCxnSpPr>
        <p:spPr>
          <a:xfrm flipV="1">
            <a:off x="2699792" y="5031577"/>
            <a:ext cx="1270389" cy="1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5652120" y="4344260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22" name="직선 화살표 연결선 121"/>
          <p:cNvCxnSpPr/>
          <p:nvPr/>
        </p:nvCxnSpPr>
        <p:spPr>
          <a:xfrm flipH="1">
            <a:off x="5652120" y="4686255"/>
            <a:ext cx="720080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모서리가 둥근 직사각형 125"/>
              <p:cNvSpPr/>
              <p:nvPr/>
            </p:nvSpPr>
            <p:spPr>
              <a:xfrm>
                <a:off x="6372200" y="4226392"/>
                <a:ext cx="2304256" cy="919725"/>
              </a:xfrm>
              <a:prstGeom prst="roundRect">
                <a:avLst>
                  <a:gd name="adj" fmla="val 14582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rIns="108000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ko-KR" sz="16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𝟏𝟎𝟒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+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𝟑𝟒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𝑲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𝒐𝒓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6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𝟑𝟒𝟗𝟐𝟎</m:t>
                    </m:r>
                  </m:oMath>
                </a14:m>
                <a:r>
                  <a:rPr lang="en-US" altLang="ko-KR" sz="1600" b="1" dirty="0">
                    <a:solidFill>
                      <a:srgbClr val="4F81BD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is the desired physical address</a:t>
                </a:r>
              </a:p>
            </p:txBody>
          </p:sp>
        </mc:Choice>
        <mc:Fallback xmlns="">
          <p:sp>
            <p:nvSpPr>
              <p:cNvPr id="126" name="모서리가 둥근 직사각형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4226392"/>
                <a:ext cx="2304256" cy="919725"/>
              </a:xfrm>
              <a:prstGeom prst="roundRect">
                <a:avLst>
                  <a:gd name="adj" fmla="val 14582"/>
                </a:avLst>
              </a:prstGeom>
              <a:blipFill rotWithShape="1">
                <a:blip r:embed="rId2"/>
                <a:stretch>
                  <a:fillRect b="-2614"/>
                </a:stretch>
              </a:blipFill>
              <a:ln w="12700">
                <a:solidFill>
                  <a:schemeClr val="tx1"/>
                </a:solidFill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그룹 24"/>
          <p:cNvGrpSpPr/>
          <p:nvPr/>
        </p:nvGrpSpPr>
        <p:grpSpPr>
          <a:xfrm>
            <a:off x="588619" y="3792742"/>
            <a:ext cx="2111173" cy="1718590"/>
            <a:chOff x="307604" y="3935826"/>
            <a:chExt cx="2111173" cy="1718590"/>
          </a:xfrm>
        </p:grpSpPr>
        <p:sp>
          <p:nvSpPr>
            <p:cNvPr id="28" name="TextBox 27"/>
            <p:cNvSpPr txBox="1"/>
            <p:nvPr/>
          </p:nvSpPr>
          <p:spPr>
            <a:xfrm>
              <a:off x="307604" y="5037423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881177" y="4645852"/>
              <a:ext cx="1537600" cy="5288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cxnSp>
          <p:nvCxnSpPr>
            <p:cNvPr id="31" name="직선 연결선 30"/>
            <p:cNvCxnSpPr/>
            <p:nvPr/>
          </p:nvCxnSpPr>
          <p:spPr>
            <a:xfrm>
              <a:off x="881176" y="3935826"/>
              <a:ext cx="0" cy="171859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직사각형 33"/>
            <p:cNvSpPr/>
            <p:nvPr/>
          </p:nvSpPr>
          <p:spPr>
            <a:xfrm>
              <a:off x="881176" y="4093351"/>
              <a:ext cx="1537601" cy="552953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17828" y="4473921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44" name="직선 연결선 43"/>
            <p:cNvCxnSpPr/>
            <p:nvPr/>
          </p:nvCxnSpPr>
          <p:spPr>
            <a:xfrm>
              <a:off x="2418777" y="3935826"/>
              <a:ext cx="0" cy="171859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직사각형 44"/>
            <p:cNvSpPr/>
            <p:nvPr/>
          </p:nvSpPr>
          <p:spPr>
            <a:xfrm>
              <a:off x="881175" y="5174661"/>
              <a:ext cx="1537601" cy="335739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46" name="직선 화살표 연결선 45"/>
            <p:cNvCxnSpPr>
              <a:stCxn id="45" idx="0"/>
            </p:cNvCxnSpPr>
            <p:nvPr/>
          </p:nvCxnSpPr>
          <p:spPr>
            <a:xfrm>
              <a:off x="1649976" y="5174661"/>
              <a:ext cx="1" cy="2294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med" len="med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1034945" y="5553343"/>
            <a:ext cx="179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Space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940753" y="6102080"/>
            <a:ext cx="179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86816" y="4550931"/>
            <a:ext cx="496258" cy="246221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4200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127229" y="4550931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652120" y="487768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모서리가 둥근 직사각형 68"/>
              <p:cNvSpPr/>
              <p:nvPr/>
            </p:nvSpPr>
            <p:spPr>
              <a:xfrm>
                <a:off x="855833" y="881546"/>
                <a:ext cx="7909126" cy="712180"/>
              </a:xfrm>
              <a:prstGeom prst="roundRect">
                <a:avLst>
                  <a:gd name="adj" fmla="val 14582"/>
                </a:avLst>
              </a:prstGeom>
              <a:solidFill>
                <a:srgbClr val="FFC000"/>
              </a:solidFill>
              <a:ln w="15875">
                <a:solidFill>
                  <a:schemeClr val="accent6">
                    <a:lumMod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rIns="108000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ko-KR" sz="16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𝑽𝒊𝒓𝒕𝒖𝒂𝒍</m:t>
                    </m:r>
                    <m:r>
                      <a:rPr lang="en-US" altLang="ko-KR" sz="16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6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𝒂𝒅𝒅𝒓𝒆𝒔𝒔</m:t>
                    </m:r>
                    <m:r>
                      <a:rPr lang="en-US" altLang="ko-KR" sz="16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+</m:t>
                    </m:r>
                    <m:r>
                      <a:rPr lang="en-US" altLang="ko-KR" sz="1600" b="1" i="1" smtClean="0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𝒃𝒂𝒔𝒆</m:t>
                    </m:r>
                  </m:oMath>
                </a14:m>
                <a:r>
                  <a:rPr lang="en-US" altLang="ko-KR" sz="1600" b="1" dirty="0">
                    <a:solidFill>
                      <a:srgbClr val="4F81BD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is not the correct physical address.</a:t>
                </a:r>
              </a:p>
              <a:p>
                <a:pPr algn="ctr"/>
                <a:r>
                  <a:rPr lang="en-US" altLang="ko-KR" sz="1600" b="1" dirty="0">
                    <a:solidFill>
                      <a:srgbClr val="4F81BD"/>
                    </a:solidFill>
                    <a:ea typeface="맑은 고딕" pitchFamily="50" charset="-127"/>
                    <a:cs typeface="Courier New" pitchFamily="49" charset="0"/>
                  </a:rPr>
                  <a:t>OFFSET of </a:t>
                </a:r>
                <a14:m>
                  <m:oMath xmlns:m="http://schemas.openxmlformats.org/officeDocument/2006/math"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𝑽𝒊𝒓𝒕𝒖𝒂𝒍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𝒂𝒅𝒅𝒓𝒆𝒔𝒔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+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𝒃𝒂𝒔𝒆</m:t>
                    </m:r>
                  </m:oMath>
                </a14:m>
                <a:r>
                  <a:rPr lang="en-US" altLang="ko-KR" sz="1600" b="1" dirty="0">
                    <a:solidFill>
                      <a:srgbClr val="4F81BD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is the correct physical address.</a:t>
                </a:r>
              </a:p>
            </p:txBody>
          </p:sp>
        </mc:Choice>
        <mc:Fallback xmlns="">
          <p:sp>
            <p:nvSpPr>
              <p:cNvPr id="69" name="모서리가 둥근 직사각형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833" y="881546"/>
                <a:ext cx="7909126" cy="712180"/>
              </a:xfrm>
              <a:prstGeom prst="roundRect">
                <a:avLst>
                  <a:gd name="adj" fmla="val 14582"/>
                </a:avLst>
              </a:prstGeom>
              <a:blipFill>
                <a:blip r:embed="rId3"/>
                <a:stretch>
                  <a:fillRect b="-1724"/>
                </a:stretch>
              </a:blipFill>
              <a:ln w="15875">
                <a:solidFill>
                  <a:schemeClr val="accent6">
                    <a:lumMod val="50000"/>
                  </a:schemeClr>
                </a:solidFill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5980141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Segmentation Fault or Violation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If an </a:t>
            </a:r>
            <a:r>
              <a:rPr lang="en-US" altLang="ko-KR" b="1" dirty="0"/>
              <a:t>illegal address</a:t>
            </a:r>
            <a:r>
              <a:rPr lang="en-US" altLang="ko-KR" dirty="0"/>
              <a:t> such as 7KB which is beyond the end of heap is referenced, the OS occurs </a:t>
            </a:r>
            <a:r>
              <a:rPr lang="en-US" altLang="ko-KR" b="1" dirty="0"/>
              <a:t>segmentation fault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The hardware detects that address is </a:t>
            </a:r>
            <a:r>
              <a:rPr lang="en-US" altLang="ko-KR" b="1" dirty="0"/>
              <a:t>out of bounds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3062" y="4224185"/>
            <a:ext cx="564666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616635" y="3832614"/>
            <a:ext cx="1537600" cy="5288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cxnSp>
        <p:nvCxnSpPr>
          <p:cNvPr id="9" name="직선 연결선 8"/>
          <p:cNvCxnSpPr/>
          <p:nvPr/>
        </p:nvCxnSpPr>
        <p:spPr>
          <a:xfrm>
            <a:off x="3616634" y="3122588"/>
            <a:ext cx="1318" cy="2178620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3616634" y="3280113"/>
            <a:ext cx="1537601" cy="552953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/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3286" y="3660683"/>
            <a:ext cx="564666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 flipH="1">
            <a:off x="5154234" y="3122588"/>
            <a:ext cx="1" cy="2178620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3616633" y="4361423"/>
            <a:ext cx="1537601" cy="57974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/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cxnSp>
        <p:nvCxnSpPr>
          <p:cNvPr id="14" name="직선 화살표 연결선 13"/>
          <p:cNvCxnSpPr>
            <a:stCxn id="13" idx="0"/>
          </p:cNvCxnSpPr>
          <p:nvPr/>
        </p:nvCxnSpPr>
        <p:spPr>
          <a:xfrm>
            <a:off x="4385434" y="4361423"/>
            <a:ext cx="1" cy="22949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89388" y="5499326"/>
            <a:ext cx="179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Space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3062" y="4497406"/>
            <a:ext cx="564666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7KB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3062" y="4787279"/>
            <a:ext cx="564666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3907817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Referring to Segment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28" name="내용 개체 틀 1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Explicit approach</a:t>
            </a:r>
          </a:p>
          <a:p>
            <a:pPr lvl="1"/>
            <a:r>
              <a:rPr lang="en-US" altLang="ko-KR" dirty="0"/>
              <a:t>Chop up the address space into segments based on the </a:t>
            </a:r>
            <a:r>
              <a:rPr lang="en-US" altLang="ko-KR" b="1" dirty="0"/>
              <a:t>top few bits </a:t>
            </a:r>
            <a:r>
              <a:rPr lang="en-US" altLang="ko-KR" dirty="0"/>
              <a:t>of virtual address.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Example: virtual address 4200 (01000001101000)</a:t>
            </a:r>
          </a:p>
        </p:txBody>
      </p:sp>
      <p:grpSp>
        <p:nvGrpSpPr>
          <p:cNvPr id="140" name="그룹 139"/>
          <p:cNvGrpSpPr/>
          <p:nvPr/>
        </p:nvGrpSpPr>
        <p:grpSpPr>
          <a:xfrm>
            <a:off x="1609697" y="2348880"/>
            <a:ext cx="5401114" cy="1353118"/>
            <a:chOff x="1485064" y="1787850"/>
            <a:chExt cx="5401114" cy="1353118"/>
          </a:xfrm>
        </p:grpSpPr>
        <p:grpSp>
          <p:nvGrpSpPr>
            <p:cNvPr id="127" name="그룹 126"/>
            <p:cNvGrpSpPr/>
            <p:nvPr/>
          </p:nvGrpSpPr>
          <p:grpSpPr>
            <a:xfrm>
              <a:off x="1831554" y="1787850"/>
              <a:ext cx="5054624" cy="648071"/>
              <a:chOff x="1831554" y="3501008"/>
              <a:chExt cx="5054624" cy="648071"/>
            </a:xfrm>
          </p:grpSpPr>
          <p:grpSp>
            <p:nvGrpSpPr>
              <p:cNvPr id="126" name="그룹 125"/>
              <p:cNvGrpSpPr/>
              <p:nvPr/>
            </p:nvGrpSpPr>
            <p:grpSpPr>
              <a:xfrm>
                <a:off x="1831554" y="3501008"/>
                <a:ext cx="5044702" cy="360040"/>
                <a:chOff x="1831554" y="3501008"/>
                <a:chExt cx="5044702" cy="360040"/>
              </a:xfrm>
            </p:grpSpPr>
            <p:sp>
              <p:nvSpPr>
                <p:cNvPr id="49" name="직사각형 48"/>
                <p:cNvSpPr/>
                <p:nvPr/>
              </p:nvSpPr>
              <p:spPr>
                <a:xfrm>
                  <a:off x="651621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0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0" name="직사각형 49"/>
                <p:cNvSpPr/>
                <p:nvPr/>
              </p:nvSpPr>
              <p:spPr>
                <a:xfrm>
                  <a:off x="1831554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13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1" name="직사각형 50"/>
                <p:cNvSpPr/>
                <p:nvPr/>
              </p:nvSpPr>
              <p:spPr>
                <a:xfrm>
                  <a:off x="6156970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2" name="직사각형 51"/>
                <p:cNvSpPr/>
                <p:nvPr/>
              </p:nvSpPr>
              <p:spPr>
                <a:xfrm>
                  <a:off x="2191594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12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3" name="직사각형 52"/>
                <p:cNvSpPr/>
                <p:nvPr/>
              </p:nvSpPr>
              <p:spPr>
                <a:xfrm>
                  <a:off x="5796930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2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4" name="직사각형 53"/>
                <p:cNvSpPr/>
                <p:nvPr/>
              </p:nvSpPr>
              <p:spPr>
                <a:xfrm>
                  <a:off x="255546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11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5" name="직사각형 54"/>
                <p:cNvSpPr/>
                <p:nvPr/>
              </p:nvSpPr>
              <p:spPr>
                <a:xfrm>
                  <a:off x="5436890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3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6" name="직사각형 55"/>
                <p:cNvSpPr/>
                <p:nvPr/>
              </p:nvSpPr>
              <p:spPr>
                <a:xfrm>
                  <a:off x="291550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10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7" name="직사각형 56"/>
                <p:cNvSpPr/>
                <p:nvPr/>
              </p:nvSpPr>
              <p:spPr>
                <a:xfrm>
                  <a:off x="507574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4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8" name="직사각형 57"/>
                <p:cNvSpPr/>
                <p:nvPr/>
              </p:nvSpPr>
              <p:spPr>
                <a:xfrm>
                  <a:off x="3277208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9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9" name="직사각형 58"/>
                <p:cNvSpPr/>
                <p:nvPr/>
              </p:nvSpPr>
              <p:spPr>
                <a:xfrm>
                  <a:off x="3637248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8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60" name="직사각형 59"/>
                <p:cNvSpPr/>
                <p:nvPr/>
              </p:nvSpPr>
              <p:spPr>
                <a:xfrm>
                  <a:off x="399562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7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61" name="직사각형 60"/>
                <p:cNvSpPr/>
                <p:nvPr/>
              </p:nvSpPr>
              <p:spPr>
                <a:xfrm>
                  <a:off x="435566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6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62" name="직사각형 61"/>
                <p:cNvSpPr/>
                <p:nvPr/>
              </p:nvSpPr>
              <p:spPr>
                <a:xfrm>
                  <a:off x="471570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5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</p:grpSp>
          <p:grpSp>
            <p:nvGrpSpPr>
              <p:cNvPr id="125" name="그룹 124"/>
              <p:cNvGrpSpPr/>
              <p:nvPr/>
            </p:nvGrpSpPr>
            <p:grpSpPr>
              <a:xfrm>
                <a:off x="1845308" y="3789038"/>
                <a:ext cx="5040870" cy="360041"/>
                <a:chOff x="1845308" y="3789038"/>
                <a:chExt cx="5040870" cy="360041"/>
              </a:xfrm>
            </p:grpSpPr>
            <p:cxnSp>
              <p:nvCxnSpPr>
                <p:cNvPr id="96" name="직선 연결선 95"/>
                <p:cNvCxnSpPr/>
                <p:nvPr/>
              </p:nvCxnSpPr>
              <p:spPr>
                <a:xfrm>
                  <a:off x="2200635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직선 연결선 99"/>
                <p:cNvCxnSpPr/>
                <p:nvPr/>
              </p:nvCxnSpPr>
              <p:spPr>
                <a:xfrm>
                  <a:off x="2554672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직선 연결선 100"/>
                <p:cNvCxnSpPr/>
                <p:nvPr/>
              </p:nvCxnSpPr>
              <p:spPr>
                <a:xfrm>
                  <a:off x="2914712" y="3789039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직선 연결선 101"/>
                <p:cNvCxnSpPr/>
                <p:nvPr/>
              </p:nvCxnSpPr>
              <p:spPr>
                <a:xfrm>
                  <a:off x="3276414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직선 연결선 102"/>
                <p:cNvCxnSpPr/>
                <p:nvPr/>
              </p:nvCxnSpPr>
              <p:spPr>
                <a:xfrm>
                  <a:off x="3636454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직선 연결선 103"/>
                <p:cNvCxnSpPr/>
                <p:nvPr/>
              </p:nvCxnSpPr>
              <p:spPr>
                <a:xfrm flipH="1">
                  <a:off x="3994832" y="3789040"/>
                  <a:ext cx="2022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직선 연결선 104"/>
                <p:cNvCxnSpPr>
                  <a:endCxn id="94" idx="2"/>
                </p:cNvCxnSpPr>
                <p:nvPr/>
              </p:nvCxnSpPr>
              <p:spPr>
                <a:xfrm>
                  <a:off x="4365743" y="3789038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직선 연결선 105"/>
                <p:cNvCxnSpPr/>
                <p:nvPr/>
              </p:nvCxnSpPr>
              <p:spPr>
                <a:xfrm>
                  <a:off x="4721622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직선 연결선 106"/>
                <p:cNvCxnSpPr/>
                <p:nvPr/>
              </p:nvCxnSpPr>
              <p:spPr>
                <a:xfrm>
                  <a:off x="5076056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직선 연결선 107"/>
                <p:cNvCxnSpPr/>
                <p:nvPr/>
              </p:nvCxnSpPr>
              <p:spPr>
                <a:xfrm flipH="1">
                  <a:off x="5434992" y="3789040"/>
                  <a:ext cx="1464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직선 연결선 108"/>
                <p:cNvCxnSpPr/>
                <p:nvPr/>
              </p:nvCxnSpPr>
              <p:spPr>
                <a:xfrm>
                  <a:off x="5796136" y="3789039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직선 연결선 109"/>
                <p:cNvCxnSpPr/>
                <p:nvPr/>
              </p:nvCxnSpPr>
              <p:spPr>
                <a:xfrm>
                  <a:off x="6156176" y="3789039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직선 연결선 110"/>
                <p:cNvCxnSpPr/>
                <p:nvPr/>
              </p:nvCxnSpPr>
              <p:spPr>
                <a:xfrm>
                  <a:off x="6516216" y="3798566"/>
                  <a:ext cx="0" cy="350513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4" name="직사각형 93"/>
                <p:cNvSpPr/>
                <p:nvPr/>
              </p:nvSpPr>
              <p:spPr>
                <a:xfrm>
                  <a:off x="1845308" y="3789039"/>
                  <a:ext cx="5040870" cy="360039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252000" rtlCol="0" anchor="ctr">
                  <a:noAutofit/>
                </a:bodyPr>
                <a:lstStyle/>
                <a:p>
                  <a:pPr algn="ctr"/>
                  <a:endParaRPr lang="ko-KR" altLang="en-US" sz="1600" dirty="0">
                    <a:solidFill>
                      <a:prstClr val="black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</p:grpSp>
        </p:grpSp>
        <p:sp>
          <p:nvSpPr>
            <p:cNvPr id="131" name="TextBox 130"/>
            <p:cNvSpPr txBox="1"/>
            <p:nvPr/>
          </p:nvSpPr>
          <p:spPr>
            <a:xfrm>
              <a:off x="1485064" y="2833191"/>
              <a:ext cx="1432904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Segment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136" name="그룹 135"/>
            <p:cNvGrpSpPr/>
            <p:nvPr/>
          </p:nvGrpSpPr>
          <p:grpSpPr>
            <a:xfrm>
              <a:off x="2575309" y="2520004"/>
              <a:ext cx="4310869" cy="304518"/>
              <a:chOff x="2575309" y="2576978"/>
              <a:chExt cx="4310869" cy="304518"/>
            </a:xfrm>
          </p:grpSpPr>
          <p:sp>
            <p:nvSpPr>
              <p:cNvPr id="130" name="왼쪽 대괄호 129"/>
              <p:cNvSpPr/>
              <p:nvPr/>
            </p:nvSpPr>
            <p:spPr>
              <a:xfrm rot="16200000">
                <a:off x="4636213" y="516074"/>
                <a:ext cx="189061" cy="4310869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3" name="직선 연결선 132"/>
              <p:cNvCxnSpPr/>
              <p:nvPr/>
            </p:nvCxnSpPr>
            <p:spPr>
              <a:xfrm>
                <a:off x="4559784" y="2766040"/>
                <a:ext cx="0" cy="115456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그룹 137"/>
            <p:cNvGrpSpPr/>
            <p:nvPr/>
          </p:nvGrpSpPr>
          <p:grpSpPr>
            <a:xfrm>
              <a:off x="1851398" y="2520005"/>
              <a:ext cx="700237" cy="304517"/>
              <a:chOff x="1851398" y="2576979"/>
              <a:chExt cx="700237" cy="304517"/>
            </a:xfrm>
          </p:grpSpPr>
          <p:sp>
            <p:nvSpPr>
              <p:cNvPr id="129" name="왼쪽 대괄호 128"/>
              <p:cNvSpPr/>
              <p:nvPr/>
            </p:nvSpPr>
            <p:spPr>
              <a:xfrm rot="16200000">
                <a:off x="2106986" y="2321391"/>
                <a:ext cx="189061" cy="700237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7" name="직선 연결선 136"/>
              <p:cNvCxnSpPr/>
              <p:nvPr/>
            </p:nvCxnSpPr>
            <p:spPr>
              <a:xfrm>
                <a:off x="2201516" y="2766040"/>
                <a:ext cx="0" cy="115456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9" name="TextBox 138"/>
            <p:cNvSpPr txBox="1"/>
            <p:nvPr/>
          </p:nvSpPr>
          <p:spPr>
            <a:xfrm>
              <a:off x="3843332" y="2833191"/>
              <a:ext cx="1432904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Offset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95" name="그룹 194"/>
          <p:cNvGrpSpPr/>
          <p:nvPr/>
        </p:nvGrpSpPr>
        <p:grpSpPr>
          <a:xfrm>
            <a:off x="2970279" y="4485722"/>
            <a:ext cx="5418145" cy="1353118"/>
            <a:chOff x="1608808" y="3501008"/>
            <a:chExt cx="5418145" cy="1353118"/>
          </a:xfrm>
        </p:grpSpPr>
        <p:grpSp>
          <p:nvGrpSpPr>
            <p:cNvPr id="141" name="그룹 140"/>
            <p:cNvGrpSpPr/>
            <p:nvPr/>
          </p:nvGrpSpPr>
          <p:grpSpPr>
            <a:xfrm>
              <a:off x="1608808" y="3501008"/>
              <a:ext cx="5401114" cy="1353118"/>
              <a:chOff x="1485064" y="1787850"/>
              <a:chExt cx="5401114" cy="1353118"/>
            </a:xfrm>
          </p:grpSpPr>
          <p:grpSp>
            <p:nvGrpSpPr>
              <p:cNvPr id="142" name="그룹 141"/>
              <p:cNvGrpSpPr/>
              <p:nvPr/>
            </p:nvGrpSpPr>
            <p:grpSpPr>
              <a:xfrm>
                <a:off x="1831554" y="1787850"/>
                <a:ext cx="5054624" cy="648071"/>
                <a:chOff x="1831554" y="3501008"/>
                <a:chExt cx="5054624" cy="648071"/>
              </a:xfrm>
            </p:grpSpPr>
            <p:grpSp>
              <p:nvGrpSpPr>
                <p:cNvPr id="151" name="그룹 150"/>
                <p:cNvGrpSpPr/>
                <p:nvPr/>
              </p:nvGrpSpPr>
              <p:grpSpPr>
                <a:xfrm>
                  <a:off x="1831554" y="3501008"/>
                  <a:ext cx="5044702" cy="360040"/>
                  <a:chOff x="1831554" y="3501008"/>
                  <a:chExt cx="5044702" cy="360040"/>
                </a:xfrm>
              </p:grpSpPr>
              <p:sp>
                <p:nvSpPr>
                  <p:cNvPr id="167" name="직사각형 166"/>
                  <p:cNvSpPr/>
                  <p:nvPr/>
                </p:nvSpPr>
                <p:spPr>
                  <a:xfrm>
                    <a:off x="651621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0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68" name="직사각형 167"/>
                  <p:cNvSpPr/>
                  <p:nvPr/>
                </p:nvSpPr>
                <p:spPr>
                  <a:xfrm>
                    <a:off x="1831554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13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69" name="직사각형 168"/>
                  <p:cNvSpPr/>
                  <p:nvPr/>
                </p:nvSpPr>
                <p:spPr>
                  <a:xfrm>
                    <a:off x="6156970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0" name="직사각형 169"/>
                  <p:cNvSpPr/>
                  <p:nvPr/>
                </p:nvSpPr>
                <p:spPr>
                  <a:xfrm>
                    <a:off x="2191594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12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1" name="직사각형 170"/>
                  <p:cNvSpPr/>
                  <p:nvPr/>
                </p:nvSpPr>
                <p:spPr>
                  <a:xfrm>
                    <a:off x="5796930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2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2" name="직사각형 171"/>
                  <p:cNvSpPr/>
                  <p:nvPr/>
                </p:nvSpPr>
                <p:spPr>
                  <a:xfrm>
                    <a:off x="255546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11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3" name="직사각형 172"/>
                  <p:cNvSpPr/>
                  <p:nvPr/>
                </p:nvSpPr>
                <p:spPr>
                  <a:xfrm>
                    <a:off x="5436890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3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4" name="직사각형 173"/>
                  <p:cNvSpPr/>
                  <p:nvPr/>
                </p:nvSpPr>
                <p:spPr>
                  <a:xfrm>
                    <a:off x="291550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10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5" name="직사각형 174"/>
                  <p:cNvSpPr/>
                  <p:nvPr/>
                </p:nvSpPr>
                <p:spPr>
                  <a:xfrm>
                    <a:off x="507574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4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6" name="직사각형 175"/>
                  <p:cNvSpPr/>
                  <p:nvPr/>
                </p:nvSpPr>
                <p:spPr>
                  <a:xfrm>
                    <a:off x="3277208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9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7" name="직사각형 176"/>
                  <p:cNvSpPr/>
                  <p:nvPr/>
                </p:nvSpPr>
                <p:spPr>
                  <a:xfrm>
                    <a:off x="3637248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8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8" name="직사각형 177"/>
                  <p:cNvSpPr/>
                  <p:nvPr/>
                </p:nvSpPr>
                <p:spPr>
                  <a:xfrm>
                    <a:off x="399562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7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9" name="직사각형 178"/>
                  <p:cNvSpPr/>
                  <p:nvPr/>
                </p:nvSpPr>
                <p:spPr>
                  <a:xfrm>
                    <a:off x="435566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6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80" name="직사각형 179"/>
                  <p:cNvSpPr/>
                  <p:nvPr/>
                </p:nvSpPr>
                <p:spPr>
                  <a:xfrm>
                    <a:off x="471570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5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</p:grpSp>
            <p:grpSp>
              <p:nvGrpSpPr>
                <p:cNvPr id="152" name="그룹 151"/>
                <p:cNvGrpSpPr/>
                <p:nvPr/>
              </p:nvGrpSpPr>
              <p:grpSpPr>
                <a:xfrm>
                  <a:off x="1845308" y="3789038"/>
                  <a:ext cx="5040870" cy="360041"/>
                  <a:chOff x="1845308" y="3789038"/>
                  <a:chExt cx="5040870" cy="360041"/>
                </a:xfrm>
              </p:grpSpPr>
              <p:cxnSp>
                <p:nvCxnSpPr>
                  <p:cNvPr id="153" name="직선 연결선 152"/>
                  <p:cNvCxnSpPr/>
                  <p:nvPr/>
                </p:nvCxnSpPr>
                <p:spPr>
                  <a:xfrm>
                    <a:off x="2200635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직선 연결선 153"/>
                  <p:cNvCxnSpPr/>
                  <p:nvPr/>
                </p:nvCxnSpPr>
                <p:spPr>
                  <a:xfrm>
                    <a:off x="2554672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직선 연결선 154"/>
                  <p:cNvCxnSpPr/>
                  <p:nvPr/>
                </p:nvCxnSpPr>
                <p:spPr>
                  <a:xfrm>
                    <a:off x="2914712" y="3789039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직선 연결선 155"/>
                  <p:cNvCxnSpPr/>
                  <p:nvPr/>
                </p:nvCxnSpPr>
                <p:spPr>
                  <a:xfrm>
                    <a:off x="3276414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직선 연결선 156"/>
                  <p:cNvCxnSpPr/>
                  <p:nvPr/>
                </p:nvCxnSpPr>
                <p:spPr>
                  <a:xfrm>
                    <a:off x="3636454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직선 연결선 157"/>
                  <p:cNvCxnSpPr/>
                  <p:nvPr/>
                </p:nvCxnSpPr>
                <p:spPr>
                  <a:xfrm flipH="1">
                    <a:off x="3994832" y="3789040"/>
                    <a:ext cx="2022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직선 연결선 158"/>
                  <p:cNvCxnSpPr>
                    <a:endCxn id="166" idx="2"/>
                  </p:cNvCxnSpPr>
                  <p:nvPr/>
                </p:nvCxnSpPr>
                <p:spPr>
                  <a:xfrm>
                    <a:off x="4365743" y="3789038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직선 연결선 159"/>
                  <p:cNvCxnSpPr/>
                  <p:nvPr/>
                </p:nvCxnSpPr>
                <p:spPr>
                  <a:xfrm>
                    <a:off x="4721622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직선 연결선 160"/>
                  <p:cNvCxnSpPr/>
                  <p:nvPr/>
                </p:nvCxnSpPr>
                <p:spPr>
                  <a:xfrm>
                    <a:off x="5076056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직선 연결선 161"/>
                  <p:cNvCxnSpPr/>
                  <p:nvPr/>
                </p:nvCxnSpPr>
                <p:spPr>
                  <a:xfrm flipH="1">
                    <a:off x="5434992" y="3789040"/>
                    <a:ext cx="1464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직선 연결선 162"/>
                  <p:cNvCxnSpPr/>
                  <p:nvPr/>
                </p:nvCxnSpPr>
                <p:spPr>
                  <a:xfrm>
                    <a:off x="5796136" y="3789039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직선 연결선 163"/>
                  <p:cNvCxnSpPr/>
                  <p:nvPr/>
                </p:nvCxnSpPr>
                <p:spPr>
                  <a:xfrm>
                    <a:off x="6156176" y="3789039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직선 연결선 164"/>
                  <p:cNvCxnSpPr/>
                  <p:nvPr/>
                </p:nvCxnSpPr>
                <p:spPr>
                  <a:xfrm>
                    <a:off x="6516216" y="3798566"/>
                    <a:ext cx="0" cy="350513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6" name="직사각형 165"/>
                  <p:cNvSpPr/>
                  <p:nvPr/>
                </p:nvSpPr>
                <p:spPr>
                  <a:xfrm>
                    <a:off x="1845308" y="3789039"/>
                    <a:ext cx="5040870" cy="360039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252000" rtlCol="0" anchor="ctr">
                    <a:noAutofit/>
                  </a:bodyPr>
                  <a:lstStyle/>
                  <a:p>
                    <a:pPr algn="ctr"/>
                    <a:endParaRPr lang="ko-KR" altLang="en-US" sz="1600" dirty="0">
                      <a:solidFill>
                        <a:prstClr val="black"/>
                      </a:solidFill>
                      <a:latin typeface="Courier New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</p:grpSp>
          </p:grpSp>
          <p:sp>
            <p:nvSpPr>
              <p:cNvPr id="143" name="TextBox 142"/>
              <p:cNvSpPr txBox="1"/>
              <p:nvPr/>
            </p:nvSpPr>
            <p:spPr>
              <a:xfrm>
                <a:off x="1485064" y="2833191"/>
                <a:ext cx="1432904" cy="307777"/>
              </a:xfrm>
              <a:prstGeom prst="rect">
                <a:avLst/>
              </a:prstGeom>
              <a:noFill/>
              <a:ln>
                <a:noFill/>
                <a:tailEnd type="stealt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Segment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grpSp>
            <p:nvGrpSpPr>
              <p:cNvPr id="144" name="그룹 143"/>
              <p:cNvGrpSpPr/>
              <p:nvPr/>
            </p:nvGrpSpPr>
            <p:grpSpPr>
              <a:xfrm>
                <a:off x="2575309" y="2520004"/>
                <a:ext cx="4310869" cy="304518"/>
                <a:chOff x="2575309" y="2576978"/>
                <a:chExt cx="4310869" cy="304518"/>
              </a:xfrm>
            </p:grpSpPr>
            <p:sp>
              <p:nvSpPr>
                <p:cNvPr id="149" name="왼쪽 대괄호 148"/>
                <p:cNvSpPr/>
                <p:nvPr/>
              </p:nvSpPr>
              <p:spPr>
                <a:xfrm rot="16200000">
                  <a:off x="4636213" y="516074"/>
                  <a:ext cx="189061" cy="4310869"/>
                </a:xfrm>
                <a:prstGeom prst="leftBracket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150" name="직선 연결선 149"/>
                <p:cNvCxnSpPr/>
                <p:nvPr/>
              </p:nvCxnSpPr>
              <p:spPr>
                <a:xfrm>
                  <a:off x="4559784" y="2766040"/>
                  <a:ext cx="0" cy="11545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5" name="그룹 144"/>
              <p:cNvGrpSpPr/>
              <p:nvPr/>
            </p:nvGrpSpPr>
            <p:grpSpPr>
              <a:xfrm>
                <a:off x="1851398" y="2520005"/>
                <a:ext cx="700237" cy="304517"/>
                <a:chOff x="1851398" y="2576979"/>
                <a:chExt cx="700237" cy="304517"/>
              </a:xfrm>
            </p:grpSpPr>
            <p:sp>
              <p:nvSpPr>
                <p:cNvPr id="147" name="왼쪽 대괄호 146"/>
                <p:cNvSpPr/>
                <p:nvPr/>
              </p:nvSpPr>
              <p:spPr>
                <a:xfrm rot="16200000">
                  <a:off x="2106986" y="2321391"/>
                  <a:ext cx="189061" cy="700237"/>
                </a:xfrm>
                <a:prstGeom prst="leftBracket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148" name="직선 연결선 147"/>
                <p:cNvCxnSpPr/>
                <p:nvPr/>
              </p:nvCxnSpPr>
              <p:spPr>
                <a:xfrm>
                  <a:off x="2201516" y="2766040"/>
                  <a:ext cx="0" cy="11545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6" name="TextBox 145"/>
              <p:cNvSpPr txBox="1"/>
              <p:nvPr/>
            </p:nvSpPr>
            <p:spPr>
              <a:xfrm>
                <a:off x="3843332" y="2833191"/>
                <a:ext cx="1432904" cy="307777"/>
              </a:xfrm>
              <a:prstGeom prst="rect">
                <a:avLst/>
              </a:prstGeom>
              <a:noFill/>
              <a:ln>
                <a:noFill/>
                <a:tailEnd type="stealt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Offset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181" name="직사각형 180"/>
            <p:cNvSpPr/>
            <p:nvPr/>
          </p:nvSpPr>
          <p:spPr>
            <a:xfrm>
              <a:off x="666691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2" name="직사각형 181"/>
            <p:cNvSpPr/>
            <p:nvPr/>
          </p:nvSpPr>
          <p:spPr>
            <a:xfrm>
              <a:off x="1982251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3" name="직사각형 182"/>
            <p:cNvSpPr/>
            <p:nvPr/>
          </p:nvSpPr>
          <p:spPr>
            <a:xfrm>
              <a:off x="6307667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4" name="직사각형 183"/>
            <p:cNvSpPr/>
            <p:nvPr/>
          </p:nvSpPr>
          <p:spPr>
            <a:xfrm>
              <a:off x="2342291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5" name="직사각형 184"/>
            <p:cNvSpPr/>
            <p:nvPr/>
          </p:nvSpPr>
          <p:spPr>
            <a:xfrm>
              <a:off x="5947627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6" name="직사각형 185"/>
            <p:cNvSpPr/>
            <p:nvPr/>
          </p:nvSpPr>
          <p:spPr>
            <a:xfrm>
              <a:off x="270616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7" name="직사각형 186"/>
            <p:cNvSpPr/>
            <p:nvPr/>
          </p:nvSpPr>
          <p:spPr>
            <a:xfrm>
              <a:off x="5587587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8" name="직사각형 187"/>
            <p:cNvSpPr/>
            <p:nvPr/>
          </p:nvSpPr>
          <p:spPr>
            <a:xfrm>
              <a:off x="306620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9" name="직사각형 188"/>
            <p:cNvSpPr/>
            <p:nvPr/>
          </p:nvSpPr>
          <p:spPr>
            <a:xfrm>
              <a:off x="522644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0" name="직사각형 189"/>
            <p:cNvSpPr/>
            <p:nvPr/>
          </p:nvSpPr>
          <p:spPr>
            <a:xfrm>
              <a:off x="3427905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1" name="직사각형 190"/>
            <p:cNvSpPr/>
            <p:nvPr/>
          </p:nvSpPr>
          <p:spPr>
            <a:xfrm>
              <a:off x="3787945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2" name="직사각형 191"/>
            <p:cNvSpPr/>
            <p:nvPr/>
          </p:nvSpPr>
          <p:spPr>
            <a:xfrm>
              <a:off x="414632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3" name="직사각형 192"/>
            <p:cNvSpPr/>
            <p:nvPr/>
          </p:nvSpPr>
          <p:spPr>
            <a:xfrm>
              <a:off x="450636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4" name="직사각형 193"/>
            <p:cNvSpPr/>
            <p:nvPr/>
          </p:nvSpPr>
          <p:spPr>
            <a:xfrm>
              <a:off x="486640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grpSp>
        <p:nvGrpSpPr>
          <p:cNvPr id="204" name="그룹 203"/>
          <p:cNvGrpSpPr/>
          <p:nvPr/>
        </p:nvGrpSpPr>
        <p:grpSpPr>
          <a:xfrm>
            <a:off x="395536" y="4490528"/>
            <a:ext cx="2219995" cy="1386744"/>
            <a:chOff x="395536" y="3698440"/>
            <a:chExt cx="2219995" cy="1386744"/>
          </a:xfrm>
        </p:grpSpPr>
        <p:sp>
          <p:nvSpPr>
            <p:cNvPr id="197" name="직사각형 196"/>
            <p:cNvSpPr/>
            <p:nvPr/>
          </p:nvSpPr>
          <p:spPr>
            <a:xfrm>
              <a:off x="395536" y="3698440"/>
              <a:ext cx="2219995" cy="1386744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bits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Code	  00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Heap	  01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Stack	  10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-	  11</a:t>
              </a:r>
            </a:p>
          </p:txBody>
        </p:sp>
        <p:cxnSp>
          <p:nvCxnSpPr>
            <p:cNvPr id="198" name="직선 연결선 197"/>
            <p:cNvCxnSpPr/>
            <p:nvPr/>
          </p:nvCxnSpPr>
          <p:spPr>
            <a:xfrm>
              <a:off x="576064" y="4016738"/>
              <a:ext cx="1858937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1244220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110011</TotalTime>
  <Words>1077</Words>
  <Application>Microsoft Office PowerPoint</Application>
  <PresentationFormat>화면 슬라이드 쇼(4:3)</PresentationFormat>
  <Paragraphs>304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7" baseType="lpstr">
      <vt:lpstr>Adobe Arabic</vt:lpstr>
      <vt:lpstr>Adobe 고딕 Std B</vt:lpstr>
      <vt:lpstr>HY견고딕</vt:lpstr>
      <vt:lpstr>굴림</vt:lpstr>
      <vt:lpstr>맑은 고딕</vt:lpstr>
      <vt:lpstr>Arial</vt:lpstr>
      <vt:lpstr>Cambria Math</vt:lpstr>
      <vt:lpstr>Courier New</vt:lpstr>
      <vt:lpstr>Wingdings</vt:lpstr>
      <vt:lpstr>양식_공청회_발표자료-총괄-양식</vt:lpstr>
      <vt:lpstr>Operating Systems </vt:lpstr>
      <vt:lpstr>PowerPoint 프레젠테이션</vt:lpstr>
      <vt:lpstr>Inefficiency of the Base and Bound Approach</vt:lpstr>
      <vt:lpstr>Segmentation</vt:lpstr>
      <vt:lpstr>Placing Segment In Physical Memory</vt:lpstr>
      <vt:lpstr>Address Translation on Segmentation: code</vt:lpstr>
      <vt:lpstr>Address Translation on Segmentation: heap</vt:lpstr>
      <vt:lpstr>Segmentation Fault or Violation</vt:lpstr>
      <vt:lpstr>Referring to Segment</vt:lpstr>
      <vt:lpstr>Segment selection</vt:lpstr>
      <vt:lpstr>Referring to Stack Segment</vt:lpstr>
      <vt:lpstr>Support for Sharing</vt:lpstr>
      <vt:lpstr>Fine-Grained and Coarse-Grained segmentation</vt:lpstr>
      <vt:lpstr>OS support: Fragmentation</vt:lpstr>
      <vt:lpstr>Memory Compaction</vt:lpstr>
      <vt:lpstr>History of segmentation</vt:lpstr>
      <vt:lpstr>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유승원</cp:lastModifiedBy>
  <cp:revision>4150</cp:revision>
  <cp:lastPrinted>2019-09-09T02:10:38Z</cp:lastPrinted>
  <dcterms:created xsi:type="dcterms:W3CDTF">2011-05-01T06:09:10Z</dcterms:created>
  <dcterms:modified xsi:type="dcterms:W3CDTF">2022-04-13T22:39:51Z</dcterms:modified>
  <cp:category/>
</cp:coreProperties>
</file>