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24"/>
  </p:notesMasterIdLst>
  <p:sldIdLst>
    <p:sldId id="2877" r:id="rId2"/>
    <p:sldId id="2737" r:id="rId3"/>
    <p:sldId id="2879" r:id="rId4"/>
    <p:sldId id="2884" r:id="rId5"/>
    <p:sldId id="2738" r:id="rId6"/>
    <p:sldId id="2739" r:id="rId7"/>
    <p:sldId id="2740" r:id="rId8"/>
    <p:sldId id="2741" r:id="rId9"/>
    <p:sldId id="2742" r:id="rId10"/>
    <p:sldId id="2743" r:id="rId11"/>
    <p:sldId id="2744" r:id="rId12"/>
    <p:sldId id="2745" r:id="rId13"/>
    <p:sldId id="2746" r:id="rId14"/>
    <p:sldId id="2878" r:id="rId15"/>
    <p:sldId id="2748" r:id="rId16"/>
    <p:sldId id="2750" r:id="rId17"/>
    <p:sldId id="2749" r:id="rId18"/>
    <p:sldId id="2752" r:id="rId19"/>
    <p:sldId id="2753" r:id="rId20"/>
    <p:sldId id="2882" r:id="rId21"/>
    <p:sldId id="2881" r:id="rId22"/>
    <p:sldId id="2883" r:id="rId23"/>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im"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6699FF"/>
    <a:srgbClr val="FF66CC"/>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75" autoAdjust="0"/>
    <p:restoredTop sz="91766" autoAdjust="0"/>
  </p:normalViewPr>
  <p:slideViewPr>
    <p:cSldViewPr>
      <p:cViewPr varScale="1">
        <p:scale>
          <a:sx n="72" d="100"/>
          <a:sy n="72" d="100"/>
        </p:scale>
        <p:origin x="78" y="79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p:cViewPr varScale="1">
        <p:scale>
          <a:sx n="115" d="100"/>
          <a:sy n="115" d="100"/>
        </p:scale>
        <p:origin x="5178" y="120"/>
      </p:cViewPr>
      <p:guideLst>
        <p:guide orient="horz" pos="2880"/>
        <p:guide pos="2160"/>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45659" cy="496411"/>
          </a:xfrm>
          <a:prstGeom prst="rect">
            <a:avLst/>
          </a:prstGeom>
        </p:spPr>
        <p:txBody>
          <a:bodyPr vert="horz" lIns="91433" tIns="45717" rIns="91433" bIns="45717" rtlCol="0"/>
          <a:lstStyle>
            <a:lvl1pPr algn="l">
              <a:defRPr sz="1200"/>
            </a:lvl1pPr>
          </a:lstStyle>
          <a:p>
            <a:endParaRPr lang="ko-KR" altLang="en-US"/>
          </a:p>
        </p:txBody>
      </p:sp>
      <p:sp>
        <p:nvSpPr>
          <p:cNvPr id="3" name="날짜 개체 틀 2"/>
          <p:cNvSpPr>
            <a:spLocks noGrp="1"/>
          </p:cNvSpPr>
          <p:nvPr>
            <p:ph type="dt" idx="1"/>
          </p:nvPr>
        </p:nvSpPr>
        <p:spPr>
          <a:xfrm>
            <a:off x="3850444" y="1"/>
            <a:ext cx="2945659" cy="496411"/>
          </a:xfrm>
          <a:prstGeom prst="rect">
            <a:avLst/>
          </a:prstGeom>
        </p:spPr>
        <p:txBody>
          <a:bodyPr vert="horz" lIns="91433" tIns="45717" rIns="91433" bIns="45717" rtlCol="0"/>
          <a:lstStyle>
            <a:lvl1pPr algn="r">
              <a:defRPr sz="1200"/>
            </a:lvl1pPr>
          </a:lstStyle>
          <a:p>
            <a:fld id="{050F0499-AE52-4672-879B-3107B2FC2A9F}" type="datetimeFigureOut">
              <a:rPr lang="ko-KR" altLang="en-US" smtClean="0"/>
              <a:t>2022-04-14</a:t>
            </a:fld>
            <a:endParaRPr lang="ko-KR" altLang="en-US"/>
          </a:p>
        </p:txBody>
      </p:sp>
      <p:sp>
        <p:nvSpPr>
          <p:cNvPr id="4" name="슬라이드 이미지 개체 틀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33" tIns="45717" rIns="91433" bIns="45717" rtlCol="0" anchor="ctr"/>
          <a:lstStyle/>
          <a:p>
            <a:endParaRPr lang="ko-KR" altLang="en-US"/>
          </a:p>
        </p:txBody>
      </p:sp>
      <p:sp>
        <p:nvSpPr>
          <p:cNvPr id="6" name="바닥글 개체 틀 5"/>
          <p:cNvSpPr>
            <a:spLocks noGrp="1"/>
          </p:cNvSpPr>
          <p:nvPr>
            <p:ph type="ftr" sz="quarter" idx="4"/>
          </p:nvPr>
        </p:nvSpPr>
        <p:spPr>
          <a:xfrm>
            <a:off x="1" y="9430091"/>
            <a:ext cx="2945659" cy="496411"/>
          </a:xfrm>
          <a:prstGeom prst="rect">
            <a:avLst/>
          </a:prstGeom>
        </p:spPr>
        <p:txBody>
          <a:bodyPr vert="horz" lIns="91433" tIns="45717" rIns="91433" bIns="45717"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30091"/>
            <a:ext cx="2945659" cy="496411"/>
          </a:xfrm>
          <a:prstGeom prst="rect">
            <a:avLst/>
          </a:prstGeom>
        </p:spPr>
        <p:txBody>
          <a:bodyPr vert="horz" lIns="91433" tIns="45717" rIns="91433" bIns="45717" rtlCol="0" anchor="b"/>
          <a:lstStyle>
            <a:lvl1pPr algn="r">
              <a:defRPr sz="1200"/>
            </a:lvl1pPr>
          </a:lstStyle>
          <a:p>
            <a:fld id="{E9CED1A8-8C93-4BD0-9402-1D92621696DA}" type="slidenum">
              <a:rPr lang="ko-KR" altLang="en-US" smtClean="0"/>
              <a:t>‹#›</a:t>
            </a:fld>
            <a:endParaRPr lang="ko-KR" altLang="en-US"/>
          </a:p>
        </p:txBody>
      </p:sp>
    </p:spTree>
    <p:extLst>
      <p:ext uri="{BB962C8B-B14F-4D97-AF65-F5344CB8AC3E}">
        <p14:creationId xmlns:p14="http://schemas.microsoft.com/office/powerpoint/2010/main" val="207523290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In</a:t>
            </a:r>
            <a:r>
              <a:rPr lang="en-US" baseline="0" dirty="0"/>
              <a:t> this lecture, we will explain the basic API’s that deal with the virtual memory.</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2</a:t>
            </a:fld>
            <a:endParaRPr lang="ko-KR" altLang="en-US"/>
          </a:p>
        </p:txBody>
      </p:sp>
    </p:spTree>
    <p:extLst>
      <p:ext uri="{BB962C8B-B14F-4D97-AF65-F5344CB8AC3E}">
        <p14:creationId xmlns:p14="http://schemas.microsoft.com/office/powerpoint/2010/main" val="325421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The second</a:t>
            </a:r>
            <a:r>
              <a:rPr lang="en-US" baseline="0" dirty="0"/>
              <a:t> frequent mistake is not allocating enough memory. In this example, we copy hello string to the destination as before. This time, the pointer </a:t>
            </a:r>
            <a:r>
              <a:rPr lang="en-US" baseline="0" dirty="0" err="1"/>
              <a:t>dst</a:t>
            </a:r>
            <a:r>
              <a:rPr lang="en-US" baseline="0" dirty="0"/>
              <a:t> points to the valid memory chunk. There is one important mistake.</a:t>
            </a:r>
          </a:p>
          <a:p>
            <a:r>
              <a:rPr lang="en-US" baseline="0" dirty="0"/>
              <a:t>The length of the hello string is 6 characters. At the end of five character string, hello, there adds one null character to denote the end of the string. However, </a:t>
            </a:r>
            <a:r>
              <a:rPr lang="en-US" baseline="0" dirty="0" err="1"/>
              <a:t>dst</a:t>
            </a:r>
            <a:r>
              <a:rPr lang="en-US" baseline="0" dirty="0"/>
              <a:t> gets allocated only for five character memory chunk. The </a:t>
            </a:r>
            <a:r>
              <a:rPr lang="en-US" baseline="0" dirty="0" err="1"/>
              <a:t>programmar</a:t>
            </a:r>
            <a:r>
              <a:rPr lang="en-US" baseline="0" dirty="0"/>
              <a:t> forgot to allocate one more byte in addition to the length of the string. Null character will be copied from </a:t>
            </a:r>
            <a:r>
              <a:rPr lang="en-US" baseline="0" dirty="0" err="1"/>
              <a:t>src</a:t>
            </a:r>
            <a:r>
              <a:rPr lang="en-US" baseline="0" dirty="0"/>
              <a:t> to </a:t>
            </a:r>
            <a:r>
              <a:rPr lang="en-US" baseline="0" dirty="0" err="1"/>
              <a:t>dst</a:t>
            </a:r>
            <a:r>
              <a:rPr lang="en-US" baseline="0" dirty="0"/>
              <a:t>. However, the null character of </a:t>
            </a:r>
            <a:r>
              <a:rPr lang="en-US" baseline="0" dirty="0" err="1"/>
              <a:t>dst</a:t>
            </a:r>
            <a:r>
              <a:rPr lang="en-US" baseline="0" dirty="0"/>
              <a:t> can be overwritten if the program calls </a:t>
            </a:r>
            <a:r>
              <a:rPr lang="en-US" baseline="0" dirty="0" err="1"/>
              <a:t>malloc</a:t>
            </a:r>
            <a:r>
              <a:rPr lang="en-US" baseline="0" dirty="0"/>
              <a:t> to allocate a new memory chunk and writes some contents to the newly allocated memory chunk. The null character of the </a:t>
            </a:r>
            <a:r>
              <a:rPr lang="en-US" baseline="0" dirty="0" err="1"/>
              <a:t>dst</a:t>
            </a:r>
            <a:r>
              <a:rPr lang="en-US" baseline="0" dirty="0"/>
              <a:t> can be overwritten to the other character value. This can potentially destroy the character string pointed by </a:t>
            </a:r>
            <a:r>
              <a:rPr lang="en-US" baseline="0" dirty="0" err="1"/>
              <a:t>dst</a:t>
            </a:r>
            <a:r>
              <a:rPr lang="en-US" baseline="0" dirty="0"/>
              <a:t>.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12</a:t>
            </a:fld>
            <a:endParaRPr lang="ko-KR" altLang="en-US"/>
          </a:p>
        </p:txBody>
      </p:sp>
    </p:spTree>
    <p:extLst>
      <p:ext uri="{BB962C8B-B14F-4D97-AF65-F5344CB8AC3E}">
        <p14:creationId xmlns:p14="http://schemas.microsoft.com/office/powerpoint/2010/main" val="12193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Third mistake is to forget</a:t>
            </a:r>
            <a:r>
              <a:rPr lang="en-US" baseline="0" dirty="0"/>
              <a:t> to initialize when allocating a memory. One should initialize memory before accessing it. </a:t>
            </a:r>
            <a:r>
              <a:rPr lang="en-US" baseline="0" dirty="0" err="1"/>
              <a:t>Malloc</a:t>
            </a:r>
            <a:r>
              <a:rPr lang="en-US" baseline="0" dirty="0"/>
              <a:t> is not an exception, In this code, the application attempts to print the contents of uninitialized memory region. At best, it is meaningless. Or, it intentionally tries to read the memory content that has been written by another process. This is typical malicious hacking attack.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13</a:t>
            </a:fld>
            <a:endParaRPr lang="ko-KR" altLang="en-US"/>
          </a:p>
        </p:txBody>
      </p:sp>
    </p:spTree>
    <p:extLst>
      <p:ext uri="{BB962C8B-B14F-4D97-AF65-F5344CB8AC3E}">
        <p14:creationId xmlns:p14="http://schemas.microsoft.com/office/powerpoint/2010/main" val="772068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Fourth mistake is “memory leak”. Every memory allocation should have</a:t>
            </a:r>
            <a:r>
              <a:rPr lang="en-US" baseline="0" dirty="0"/>
              <a:t> matching free() function call. Otherwise, it causes a program to allocate memory but does not return it when it finishes using it. This is called memory leak. Memory leak can be a serious issue if a program in concern is some kind of daemon that runs for months. Then, it may keep asking for a new memory </a:t>
            </a:r>
            <a:r>
              <a:rPr lang="en-US" baseline="0" dirty="0" err="1"/>
              <a:t>chucnk</a:t>
            </a:r>
            <a:r>
              <a:rPr lang="en-US" baseline="0" dirty="0"/>
              <a:t>. Eventually, it will run out of memory. The operating system will kill this process for excessive memory consumption.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14</a:t>
            </a:fld>
            <a:endParaRPr lang="ko-KR" altLang="en-US"/>
          </a:p>
        </p:txBody>
      </p:sp>
    </p:spTree>
    <p:extLst>
      <p:ext uri="{BB962C8B-B14F-4D97-AF65-F5344CB8AC3E}">
        <p14:creationId xmlns:p14="http://schemas.microsoft.com/office/powerpoint/2010/main" val="6983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15</a:t>
            </a:fld>
            <a:endParaRPr lang="ko-KR" altLang="en-US"/>
          </a:p>
        </p:txBody>
      </p:sp>
    </p:spTree>
    <p:extLst>
      <p:ext uri="{BB962C8B-B14F-4D97-AF65-F5344CB8AC3E}">
        <p14:creationId xmlns:p14="http://schemas.microsoft.com/office/powerpoint/2010/main" val="242821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The API’s we are going to explain in this </a:t>
            </a:r>
            <a:r>
              <a:rPr lang="en-US" dirty="0" err="1"/>
              <a:t>lsecture</a:t>
            </a:r>
            <a:r>
              <a:rPr lang="en-US" baseline="0" dirty="0"/>
              <a:t> is </a:t>
            </a:r>
            <a:r>
              <a:rPr lang="mr-IN" baseline="0" dirty="0"/>
              <a:t>…</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3</a:t>
            </a:fld>
            <a:endParaRPr lang="ko-KR" altLang="en-US"/>
          </a:p>
        </p:txBody>
      </p:sp>
    </p:spTree>
    <p:extLst>
      <p:ext uri="{BB962C8B-B14F-4D97-AF65-F5344CB8AC3E}">
        <p14:creationId xmlns:p14="http://schemas.microsoft.com/office/powerpoint/2010/main" val="1533362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When</a:t>
            </a:r>
            <a:r>
              <a:rPr lang="en-US" baseline="0" dirty="0"/>
              <a:t> a process is first created, it allocates the virtual address space for code, data heap and stack. In this picture, OS allocated 4 Kbyte pages for stack and heap respectively. A program uses </a:t>
            </a:r>
            <a:r>
              <a:rPr lang="en-US" baseline="0" dirty="0" err="1"/>
              <a:t>malloc</a:t>
            </a:r>
            <a:r>
              <a:rPr lang="en-US" baseline="0" dirty="0"/>
              <a:t>, free, </a:t>
            </a:r>
            <a:r>
              <a:rPr lang="en-US" baseline="0" dirty="0" err="1"/>
              <a:t>calloc</a:t>
            </a:r>
            <a:r>
              <a:rPr lang="en-US" baseline="0" dirty="0"/>
              <a:t> or </a:t>
            </a:r>
            <a:r>
              <a:rPr lang="en-US" baseline="0" dirty="0" err="1"/>
              <a:t>realloc</a:t>
            </a:r>
            <a:r>
              <a:rPr lang="en-US" baseline="0" dirty="0"/>
              <a:t> to manage the memory chunks within a heap. These functions are defined in </a:t>
            </a:r>
            <a:r>
              <a:rPr lang="en-US" baseline="0" dirty="0" err="1"/>
              <a:t>libc</a:t>
            </a:r>
            <a:r>
              <a:rPr lang="en-US" baseline="0" dirty="0"/>
              <a:t>. These functions are responsible for managing the virtual memory areas in the heap. There are a number of system calls that are used to adjust the </a:t>
            </a:r>
            <a:r>
              <a:rPr lang="en-US" baseline="0" dirty="0" err="1"/>
              <a:t>isze</a:t>
            </a:r>
            <a:r>
              <a:rPr lang="en-US" baseline="0" dirty="0"/>
              <a:t> of the virtual memory allocated to the process. These are system calls. They are </a:t>
            </a:r>
            <a:r>
              <a:rPr lang="en-US" baseline="0" dirty="0" err="1"/>
              <a:t>brk</a:t>
            </a:r>
            <a:r>
              <a:rPr lang="en-US" baseline="0" dirty="0"/>
              <a:t>/</a:t>
            </a:r>
            <a:r>
              <a:rPr lang="en-US" baseline="0" dirty="0" err="1"/>
              <a:t>sbrk</a:t>
            </a:r>
            <a:r>
              <a:rPr lang="en-US" baseline="0" dirty="0"/>
              <a:t> and </a:t>
            </a:r>
            <a:r>
              <a:rPr lang="en-US" baseline="0" dirty="0" err="1"/>
              <a:t>mmap</a:t>
            </a:r>
            <a:r>
              <a:rPr lang="en-US" baseline="0" dirty="0"/>
              <a:t>. </a:t>
            </a:r>
            <a:r>
              <a:rPr lang="en-US" baseline="0" dirty="0" err="1"/>
              <a:t>Brk</a:t>
            </a:r>
            <a:r>
              <a:rPr lang="en-US" baseline="0" dirty="0"/>
              <a:t> and </a:t>
            </a:r>
            <a:r>
              <a:rPr lang="en-US" baseline="0" dirty="0" err="1"/>
              <a:t>sbrk</a:t>
            </a:r>
            <a:r>
              <a:rPr lang="en-US" baseline="0" dirty="0"/>
              <a:t> are used to adjust the “break” point. “break” point is a end address of the heap.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4</a:t>
            </a:fld>
            <a:endParaRPr lang="ko-KR" altLang="en-US"/>
          </a:p>
        </p:txBody>
      </p:sp>
    </p:spTree>
    <p:extLst>
      <p:ext uri="{BB962C8B-B14F-4D97-AF65-F5344CB8AC3E}">
        <p14:creationId xmlns:p14="http://schemas.microsoft.com/office/powerpoint/2010/main" val="1413509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err="1"/>
              <a:t>Malloc</a:t>
            </a:r>
            <a:r>
              <a:rPr lang="en-US" baseline="0" dirty="0"/>
              <a:t> is defined in a </a:t>
            </a:r>
            <a:r>
              <a:rPr lang="en-US" baseline="0" dirty="0" err="1"/>
              <a:t>libc</a:t>
            </a:r>
            <a:r>
              <a:rPr lang="en-US" baseline="0" dirty="0"/>
              <a:t> library. It allocates a </a:t>
            </a:r>
            <a:r>
              <a:rPr lang="en-US" baseline="0" dirty="0" err="1"/>
              <a:t>memorh</a:t>
            </a:r>
            <a:r>
              <a:rPr lang="en-US" baseline="0" dirty="0"/>
              <a:t> region on the heap. It takes the size of a memory chunk that needs to allocated. When it succeeds, it returns the pointer to a memory chunk.</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5</a:t>
            </a:fld>
            <a:endParaRPr lang="ko-KR" altLang="en-US"/>
          </a:p>
        </p:txBody>
      </p:sp>
    </p:spTree>
    <p:extLst>
      <p:ext uri="{BB962C8B-B14F-4D97-AF65-F5344CB8AC3E}">
        <p14:creationId xmlns:p14="http://schemas.microsoft.com/office/powerpoint/2010/main" val="37546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err="1"/>
              <a:t>Sizeof</a:t>
            </a:r>
            <a:r>
              <a:rPr lang="en-US" dirty="0"/>
              <a:t> returns the size of a variable</a:t>
            </a:r>
            <a:r>
              <a:rPr lang="en-US" baseline="0" dirty="0"/>
              <a:t> or the size of an object. There are two distinct usage as below. First, the </a:t>
            </a:r>
            <a:r>
              <a:rPr lang="en-US" baseline="0" dirty="0" err="1"/>
              <a:t>sizeof</a:t>
            </a:r>
            <a:r>
              <a:rPr lang="en-US" baseline="0" dirty="0"/>
              <a:t> function is used to return the size of an array. The return value of a </a:t>
            </a:r>
            <a:r>
              <a:rPr lang="en-US" baseline="0" dirty="0" err="1"/>
              <a:t>sizeof</a:t>
            </a:r>
            <a:r>
              <a:rPr lang="en-US" baseline="0" dirty="0"/>
              <a:t> function is determined at run time. Second, the size of ‘x’ is known at compile-time.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6</a:t>
            </a:fld>
            <a:endParaRPr lang="ko-KR" altLang="en-US"/>
          </a:p>
        </p:txBody>
      </p:sp>
    </p:spTree>
    <p:extLst>
      <p:ext uri="{BB962C8B-B14F-4D97-AF65-F5344CB8AC3E}">
        <p14:creationId xmlns:p14="http://schemas.microsoft.com/office/powerpoint/2010/main" val="278080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The</a:t>
            </a:r>
            <a:r>
              <a:rPr lang="en-US" baseline="0" dirty="0"/>
              <a:t> free() deallocates the memory chunk pointed by </a:t>
            </a:r>
            <a:r>
              <a:rPr lang="en-US" baseline="0" dirty="0" err="1"/>
              <a:t>ptr</a:t>
            </a:r>
            <a:r>
              <a:rPr lang="en-US" baseline="0" dirty="0"/>
              <a:t>. The </a:t>
            </a:r>
            <a:r>
              <a:rPr lang="en-US" baseline="0" dirty="0" err="1"/>
              <a:t>ptr</a:t>
            </a:r>
            <a:r>
              <a:rPr lang="en-US" baseline="0" dirty="0"/>
              <a:t> pointer should point to the address of the memory chunk allocated by </a:t>
            </a:r>
            <a:r>
              <a:rPr lang="en-US" baseline="0" dirty="0" err="1"/>
              <a:t>malloc</a:t>
            </a:r>
            <a:r>
              <a:rPr lang="en-US" baseline="0" dirty="0"/>
              <a:t>.</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7</a:t>
            </a:fld>
            <a:endParaRPr lang="ko-KR" altLang="en-US"/>
          </a:p>
        </p:txBody>
      </p:sp>
    </p:spTree>
    <p:extLst>
      <p:ext uri="{BB962C8B-B14F-4D97-AF65-F5344CB8AC3E}">
        <p14:creationId xmlns:p14="http://schemas.microsoft.com/office/powerpoint/2010/main" val="276323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 us look at the </a:t>
            </a:r>
            <a:r>
              <a:rPr lang="en-US" dirty="0" err="1"/>
              <a:t>exmaple</a:t>
            </a:r>
            <a:r>
              <a:rPr lang="en-US" dirty="0"/>
              <a:t>. In this example,</a:t>
            </a:r>
            <a:r>
              <a:rPr lang="en-US" baseline="0" dirty="0"/>
              <a:t> the stack starts from 16KByte and heap starts from 2 Kbyte.  </a:t>
            </a:r>
            <a:r>
              <a:rPr lang="en-US" dirty="0"/>
              <a:t>A program</a:t>
            </a:r>
            <a:r>
              <a:rPr lang="en-US" baseline="0" dirty="0"/>
              <a:t> defines a local variable pi that is a pointer to integer. This pointer variable resides at the stack region.</a:t>
            </a:r>
          </a:p>
          <a:p>
            <a:r>
              <a:rPr lang="en-US" baseline="0" dirty="0"/>
              <a:t>The program called </a:t>
            </a:r>
            <a:r>
              <a:rPr lang="en-US" baseline="0" dirty="0" err="1"/>
              <a:t>malloc</a:t>
            </a:r>
            <a:r>
              <a:rPr lang="en-US" baseline="0" dirty="0"/>
              <a:t> (16). Then, the </a:t>
            </a:r>
            <a:r>
              <a:rPr lang="en-US" baseline="0" dirty="0" err="1"/>
              <a:t>malloc</a:t>
            </a:r>
            <a:r>
              <a:rPr lang="en-US" baseline="0" dirty="0"/>
              <a:t> function of </a:t>
            </a:r>
            <a:r>
              <a:rPr lang="en-US" baseline="0" dirty="0" err="1"/>
              <a:t>libc</a:t>
            </a:r>
            <a:r>
              <a:rPr lang="en-US" baseline="0" dirty="0"/>
              <a:t> allocates 16 byte from the heap. The </a:t>
            </a:r>
            <a:r>
              <a:rPr lang="en-US" baseline="0" dirty="0" err="1"/>
              <a:t>malloc</a:t>
            </a:r>
            <a:r>
              <a:rPr lang="en-US" baseline="0" dirty="0"/>
              <a:t> returns the address of the memory </a:t>
            </a:r>
            <a:r>
              <a:rPr lang="en-US" baseline="0" dirty="0" err="1"/>
              <a:t>chunck</a:t>
            </a:r>
            <a:r>
              <a:rPr lang="en-US" baseline="0" dirty="0"/>
              <a:t> it has allocated, 2 Kbyte.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8</a:t>
            </a:fld>
            <a:endParaRPr lang="ko-KR" altLang="en-US"/>
          </a:p>
        </p:txBody>
      </p:sp>
    </p:spTree>
    <p:extLst>
      <p:ext uri="{BB962C8B-B14F-4D97-AF65-F5344CB8AC3E}">
        <p14:creationId xmlns:p14="http://schemas.microsoft.com/office/powerpoint/2010/main" val="270576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Now, we call free(pi).</a:t>
            </a:r>
          </a:p>
          <a:p>
            <a:r>
              <a:rPr lang="en-US" dirty="0"/>
              <a:t>Then, the</a:t>
            </a:r>
            <a:r>
              <a:rPr lang="en-US" baseline="0" dirty="0"/>
              <a:t> function free deallocates the memory object pointed by pi from the heap.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9</a:t>
            </a:fld>
            <a:endParaRPr lang="ko-KR" altLang="en-US"/>
          </a:p>
        </p:txBody>
      </p:sp>
    </p:spTree>
    <p:extLst>
      <p:ext uri="{BB962C8B-B14F-4D97-AF65-F5344CB8AC3E}">
        <p14:creationId xmlns:p14="http://schemas.microsoft.com/office/powerpoint/2010/main" val="467087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 us list</a:t>
            </a:r>
            <a:r>
              <a:rPr lang="en-US" baseline="0" dirty="0"/>
              <a:t> up the important mistakes we make when we use </a:t>
            </a:r>
            <a:r>
              <a:rPr lang="en-US" baseline="0" dirty="0" err="1"/>
              <a:t>malloc</a:t>
            </a:r>
            <a:r>
              <a:rPr lang="en-US" baseline="0" dirty="0"/>
              <a:t>. The first frequent mistake is forgetting to allocate memory. In the example below, we copy a string pointed by </a:t>
            </a:r>
            <a:r>
              <a:rPr lang="en-US" baseline="0" dirty="0" err="1"/>
              <a:t>src</a:t>
            </a:r>
            <a:r>
              <a:rPr lang="en-US" baseline="0" dirty="0"/>
              <a:t> to the </a:t>
            </a:r>
            <a:r>
              <a:rPr lang="en-US" baseline="0" dirty="0" err="1"/>
              <a:t>dst</a:t>
            </a:r>
            <a:r>
              <a:rPr lang="en-US" baseline="0" dirty="0"/>
              <a:t> pointer. However, </a:t>
            </a:r>
            <a:r>
              <a:rPr lang="en-US" baseline="0" dirty="0" err="1"/>
              <a:t>dst</a:t>
            </a:r>
            <a:r>
              <a:rPr lang="en-US" baseline="0" dirty="0"/>
              <a:t> pointer does not have any allocated memory address. As a result, the string “hello” will be copied to whatever address region the </a:t>
            </a:r>
            <a:r>
              <a:rPr lang="en-US" baseline="0" dirty="0" err="1"/>
              <a:t>dst</a:t>
            </a:r>
            <a:r>
              <a:rPr lang="en-US" baseline="0" dirty="0"/>
              <a:t> pointer points to. If the pointer </a:t>
            </a:r>
            <a:r>
              <a:rPr lang="en-US" baseline="0" dirty="0" err="1"/>
              <a:t>dst</a:t>
            </a:r>
            <a:r>
              <a:rPr lang="en-US" baseline="0" dirty="0"/>
              <a:t> contains some weird value that can be wrong address space outside the valid address region, the OS will intervene when this program makes a copy and will abort the process with ‘segmentation fault” message. This is the lucky case since at least you know that there was something wrong and the program gets killed. The worst thing is that as a result of executing </a:t>
            </a:r>
            <a:r>
              <a:rPr lang="en-US" baseline="0" dirty="0" err="1"/>
              <a:t>strcpy</a:t>
            </a:r>
            <a:r>
              <a:rPr lang="en-US" baseline="0" dirty="0"/>
              <a:t> function, the program executes just fine except it silently returns totally incorrect result. In this case, it is very difficult to find the cause of the incorrect behavior.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10</a:t>
            </a:fld>
            <a:endParaRPr lang="ko-KR" altLang="en-US"/>
          </a:p>
        </p:txBody>
      </p:sp>
    </p:spTree>
    <p:extLst>
      <p:ext uri="{BB962C8B-B14F-4D97-AF65-F5344CB8AC3E}">
        <p14:creationId xmlns:p14="http://schemas.microsoft.com/office/powerpoint/2010/main" val="71584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18" name="부제목 2"/>
          <p:cNvSpPr>
            <a:spLocks noGrp="1"/>
          </p:cNvSpPr>
          <p:nvPr>
            <p:ph type="subTitle" idx="1"/>
          </p:nvPr>
        </p:nvSpPr>
        <p:spPr>
          <a:xfrm>
            <a:off x="251520" y="78531"/>
            <a:ext cx="8640960" cy="576065"/>
          </a:xfrm>
        </p:spPr>
        <p:txBody>
          <a:bodyPr anchor="ctr"/>
          <a:lstStyle>
            <a:lvl1pPr marL="0" indent="0" algn="ctr" rtl="0" fontAlgn="base" latinLnBrk="1">
              <a:spcBef>
                <a:spcPct val="0"/>
              </a:spcBef>
              <a:spcAft>
                <a:spcPct val="0"/>
              </a:spcAft>
              <a:buNone/>
              <a:defRPr kumimoji="1" lang="ko-KR" altLang="en-US" sz="2400" b="1" kern="1200" cap="none" spc="0" dirty="0">
                <a:ln>
                  <a:noFill/>
                </a:ln>
                <a:solidFill>
                  <a:schemeClr val="bg1"/>
                </a:solidFill>
                <a:effectLst>
                  <a:outerShdw blurRad="38100" dist="38100" dir="2700000" algn="tl">
                    <a:srgbClr val="000000">
                      <a:alpha val="43137"/>
                    </a:srgbClr>
                  </a:outerShdw>
                </a:effectLst>
                <a:latin typeface="+mj-lt"/>
                <a:ea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a:t>마스터 부제목 스타일 편집</a:t>
            </a:r>
          </a:p>
        </p:txBody>
      </p:sp>
      <p:sp>
        <p:nvSpPr>
          <p:cNvPr id="19" name="제목 1"/>
          <p:cNvSpPr>
            <a:spLocks noGrp="1"/>
          </p:cNvSpPr>
          <p:nvPr>
            <p:ph type="ctrTitle"/>
          </p:nvPr>
        </p:nvSpPr>
        <p:spPr>
          <a:xfrm>
            <a:off x="685800" y="1772816"/>
            <a:ext cx="7772400" cy="1542033"/>
          </a:xfrm>
          <a:effectLst>
            <a:outerShdw dist="17780" dir="2700000" algn="ctr" rotWithShape="0">
              <a:srgbClr val="000000"/>
            </a:outerShdw>
          </a:effectLst>
        </p:spPr>
        <p:txBody>
          <a:bodyPr/>
          <a:lstStyle>
            <a:lvl1pPr algn="ctr" rtl="0" fontAlgn="base" latinLnBrk="1">
              <a:spcBef>
                <a:spcPct val="0"/>
              </a:spcBef>
              <a:spcAft>
                <a:spcPct val="0"/>
              </a:spcAft>
              <a:defRPr kumimoji="1" lang="ko-KR" altLang="en-US" sz="4400" b="1" kern="1200" dirty="0">
                <a:solidFill>
                  <a:schemeClr val="tx2">
                    <a:lumMod val="75000"/>
                  </a:schemeClr>
                </a:solidFill>
                <a:latin typeface="Adobe 고딕 Std B" pitchFamily="34" charset="-127"/>
                <a:ea typeface="Adobe 고딕 Std B" pitchFamily="34" charset="-127"/>
                <a:cs typeface="Adobe Arabic" pitchFamily="18" charset="-78"/>
              </a:defRPr>
            </a:lvl1pPr>
          </a:lstStyle>
          <a:p>
            <a:r>
              <a:rPr lang="ko-KR" altLang="en-US" dirty="0"/>
              <a:t>마스터 제목 스타일 편집</a:t>
            </a:r>
          </a:p>
        </p:txBody>
      </p:sp>
      <p:grpSp>
        <p:nvGrpSpPr>
          <p:cNvPr id="36" name="그룹 35"/>
          <p:cNvGrpSpPr/>
          <p:nvPr userDrawn="1"/>
        </p:nvGrpSpPr>
        <p:grpSpPr>
          <a:xfrm>
            <a:off x="-3579" y="3573016"/>
            <a:ext cx="9147579" cy="64193"/>
            <a:chOff x="-3579" y="3356992"/>
            <a:chExt cx="9147579" cy="64193"/>
          </a:xfrm>
        </p:grpSpPr>
        <p:cxnSp>
          <p:nvCxnSpPr>
            <p:cNvPr id="31" name="직선 연결선 30"/>
            <p:cNvCxnSpPr/>
            <p:nvPr userDrawn="1"/>
          </p:nvCxnSpPr>
          <p:spPr>
            <a:xfrm>
              <a:off x="0" y="3356992"/>
              <a:ext cx="9144000" cy="0"/>
            </a:xfrm>
            <a:prstGeom prst="line">
              <a:avLst/>
            </a:prstGeom>
            <a:ln w="63500">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userDrawn="1"/>
          </p:nvCxnSpPr>
          <p:spPr>
            <a:xfrm>
              <a:off x="-3579" y="3421185"/>
              <a:ext cx="9144000" cy="0"/>
            </a:xfrm>
            <a:prstGeom prst="line">
              <a:avLst/>
            </a:prstGeom>
            <a:ln w="31750">
              <a:solidFill>
                <a:schemeClr val="accent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userDrawn="1"/>
        </p:nvSpPr>
        <p:spPr>
          <a:xfrm>
            <a:off x="3347864" y="4030167"/>
            <a:ext cx="2448272" cy="461665"/>
          </a:xfrm>
          <a:prstGeom prst="rect">
            <a:avLst/>
          </a:prstGeom>
          <a:noFill/>
        </p:spPr>
        <p:txBody>
          <a:bodyPr wrap="square" rtlCol="0">
            <a:spAutoFit/>
          </a:bodyPr>
          <a:lstStyle/>
          <a:p>
            <a:pPr algn="ctr" fontAlgn="base">
              <a:spcBef>
                <a:spcPct val="0"/>
              </a:spcBef>
              <a:spcAft>
                <a:spcPts val="600"/>
              </a:spcAft>
            </a:pPr>
            <a:r>
              <a:rPr kumimoji="1" lang="en-US" altLang="ko-KR" sz="2400" b="1" dirty="0" err="1">
                <a:solidFill>
                  <a:prstClr val="black"/>
                </a:solidFill>
                <a:latin typeface="맑은 고딕" pitchFamily="50" charset="-127"/>
                <a:ea typeface="맑은 고딕" pitchFamily="50" charset="-127"/>
              </a:rPr>
              <a:t>Youjip</a:t>
            </a:r>
            <a:r>
              <a:rPr kumimoji="1" lang="en-US" altLang="ko-KR" sz="2400" b="1" baseline="0" dirty="0">
                <a:solidFill>
                  <a:prstClr val="black"/>
                </a:solidFill>
                <a:latin typeface="맑은 고딕" pitchFamily="50" charset="-127"/>
                <a:ea typeface="맑은 고딕" pitchFamily="50" charset="-127"/>
              </a:rPr>
              <a:t> Won</a:t>
            </a:r>
            <a:endParaRPr kumimoji="1" lang="en-US" altLang="ko-KR" sz="2400" b="1" dirty="0">
              <a:solidFill>
                <a:prstClr val="black"/>
              </a:solidFill>
              <a:latin typeface="맑은 고딕" pitchFamily="50" charset="-127"/>
              <a:ea typeface="맑은 고딕" pitchFamily="50" charset="-127"/>
            </a:endParaRPr>
          </a:p>
        </p:txBody>
      </p:sp>
      <p:pic>
        <p:nvPicPr>
          <p:cNvPr id="2" name="그림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52786" y="5013176"/>
            <a:ext cx="2638429" cy="753613"/>
          </a:xfrm>
          <a:prstGeom prst="rect">
            <a:avLst/>
          </a:prstGeom>
        </p:spPr>
      </p:pic>
    </p:spTree>
    <p:extLst>
      <p:ext uri="{BB962C8B-B14F-4D97-AF65-F5344CB8AC3E}">
        <p14:creationId xmlns:p14="http://schemas.microsoft.com/office/powerpoint/2010/main" val="134957346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cxnSp>
        <p:nvCxnSpPr>
          <p:cNvPr id="4" name="직선 연결선 3"/>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p:txBody>
          <a:bodyPr/>
          <a:lstStyle>
            <a:lvl1pPr>
              <a:defRPr sz="2400">
                <a:solidFill>
                  <a:schemeClr val="bg1"/>
                </a:solidFill>
              </a:defRPr>
            </a:lvl1pPr>
          </a:lstStyle>
          <a:p>
            <a:r>
              <a:rPr lang="ko-KR" altLang="en-US" dirty="0"/>
              <a:t>마스터 제목 스타일 편집</a:t>
            </a:r>
          </a:p>
        </p:txBody>
      </p:sp>
      <p:sp>
        <p:nvSpPr>
          <p:cNvPr id="3" name="내용 개체 틀 2"/>
          <p:cNvSpPr>
            <a:spLocks noGrp="1"/>
          </p:cNvSpPr>
          <p:nvPr>
            <p:ph idx="1"/>
          </p:nvPr>
        </p:nvSpPr>
        <p:spPr>
          <a:xfrm>
            <a:off x="214313" y="880070"/>
            <a:ext cx="8786812" cy="5501258"/>
          </a:xfrm>
        </p:spPr>
        <p:txBody>
          <a:bodyPr/>
          <a:lstStyle>
            <a:lvl1pPr>
              <a:lnSpc>
                <a:spcPct val="150000"/>
              </a:lnSpc>
              <a:buClr>
                <a:srgbClr val="002060"/>
              </a:buClr>
              <a:defRPr sz="2000" b="0">
                <a:solidFill>
                  <a:schemeClr val="tx1"/>
                </a:solidFill>
              </a:defRPr>
            </a:lvl1pPr>
            <a:lvl2pPr>
              <a:lnSpc>
                <a:spcPct val="150000"/>
              </a:lnSpc>
              <a:buClr>
                <a:srgbClr val="002060"/>
              </a:buClr>
              <a:defRPr sz="1800">
                <a:solidFill>
                  <a:schemeClr val="tx1"/>
                </a:solidFill>
              </a:defRPr>
            </a:lvl2pPr>
            <a:lvl3pPr>
              <a:lnSpc>
                <a:spcPct val="150000"/>
              </a:lnSpc>
              <a:buClr>
                <a:srgbClr val="002060"/>
              </a:buClr>
              <a:defRPr sz="1600">
                <a:solidFill>
                  <a:schemeClr val="tx1"/>
                </a:solidFill>
              </a:defRPr>
            </a:lvl3pPr>
            <a:lvl4pPr>
              <a:lnSpc>
                <a:spcPct val="150000"/>
              </a:lnSpc>
              <a:buClr>
                <a:srgbClr val="002060"/>
              </a:buClr>
              <a:defRPr sz="1400">
                <a:solidFill>
                  <a:schemeClr val="tx1"/>
                </a:solidFill>
              </a:defRPr>
            </a:lvl4pPr>
            <a:lvl5pPr>
              <a:lnSpc>
                <a:spcPct val="150000"/>
              </a:lnSpc>
              <a:buClr>
                <a:srgbClr val="002060"/>
              </a:buClr>
              <a:defRPr sz="1400">
                <a:solidFill>
                  <a:schemeClr val="tx1"/>
                </a:solidFill>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7"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0"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pic>
        <p:nvPicPr>
          <p:cNvPr id="9" name="그림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854" y="6593998"/>
            <a:ext cx="768052" cy="219378"/>
          </a:xfrm>
          <a:prstGeom prst="rect">
            <a:avLst/>
          </a:prstGeom>
        </p:spPr>
      </p:pic>
    </p:spTree>
    <p:extLst>
      <p:ext uri="{BB962C8B-B14F-4D97-AF65-F5344CB8AC3E}">
        <p14:creationId xmlns:p14="http://schemas.microsoft.com/office/powerpoint/2010/main" val="3201735396"/>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cxnSp>
        <p:nvCxnSpPr>
          <p:cNvPr id="4" name="직선 연결선 3"/>
          <p:cNvCxnSpPr/>
          <p:nvPr userDrawn="1"/>
        </p:nvCxnSpPr>
        <p:spPr>
          <a:xfrm>
            <a:off x="214313" y="4429125"/>
            <a:ext cx="8786812"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 name="텍스트 개체 틀 2"/>
          <p:cNvSpPr>
            <a:spLocks noGrp="1"/>
          </p:cNvSpPr>
          <p:nvPr>
            <p:ph type="body" idx="1"/>
          </p:nvPr>
        </p:nvSpPr>
        <p:spPr>
          <a:xfrm>
            <a:off x="891994" y="2906713"/>
            <a:ext cx="8072494" cy="1500187"/>
          </a:xfrm>
        </p:spPr>
        <p:txBody>
          <a:bodyPr anchor="b"/>
          <a:lstStyle>
            <a:lvl1pPr marL="0" indent="0" algn="r">
              <a:buNone/>
              <a:defRPr sz="3200" b="1">
                <a:solidFill>
                  <a:schemeClr val="tx2">
                    <a:lumMod val="50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dirty="0"/>
              <a:t>마스터 텍스트 스타일을 편집합니다</a:t>
            </a:r>
          </a:p>
        </p:txBody>
      </p:sp>
      <p:cxnSp>
        <p:nvCxnSpPr>
          <p:cNvPr id="9" name="직선 연결선 8"/>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5"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pic>
        <p:nvPicPr>
          <p:cNvPr id="10" name="그림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854" y="6593998"/>
            <a:ext cx="768052" cy="219378"/>
          </a:xfrm>
          <a:prstGeom prst="rect">
            <a:avLst/>
          </a:prstGeom>
        </p:spPr>
      </p:pic>
    </p:spTree>
    <p:extLst>
      <p:ext uri="{BB962C8B-B14F-4D97-AF65-F5344CB8AC3E}">
        <p14:creationId xmlns:p14="http://schemas.microsoft.com/office/powerpoint/2010/main" val="1725305002"/>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oslab.kaist.ac.kr/"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직사각형 4"/>
          <p:cNvSpPr/>
          <p:nvPr userDrawn="1"/>
        </p:nvSpPr>
        <p:spPr>
          <a:xfrm>
            <a:off x="0" y="-611"/>
            <a:ext cx="9144000" cy="706619"/>
          </a:xfrm>
          <a:prstGeom prst="rect">
            <a:avLst/>
          </a:prstGeom>
          <a:solidFill>
            <a:schemeClr val="tx2">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 name="Rectangle 2"/>
          <p:cNvSpPr>
            <a:spLocks noGrp="1" noChangeArrowheads="1"/>
          </p:cNvSpPr>
          <p:nvPr>
            <p:ph type="title"/>
          </p:nvPr>
        </p:nvSpPr>
        <p:spPr bwMode="auto">
          <a:xfrm>
            <a:off x="214313" y="55563"/>
            <a:ext cx="8786812" cy="585787"/>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ko-KR" altLang="en-US" dirty="0"/>
              <a:t>마스터 제목 스타일 편집</a:t>
            </a:r>
          </a:p>
        </p:txBody>
      </p:sp>
      <p:sp>
        <p:nvSpPr>
          <p:cNvPr id="1028" name="Rectangle 3"/>
          <p:cNvSpPr>
            <a:spLocks noGrp="1" noChangeArrowheads="1"/>
          </p:cNvSpPr>
          <p:nvPr>
            <p:ph type="body" idx="1"/>
          </p:nvPr>
        </p:nvSpPr>
        <p:spPr bwMode="auto">
          <a:xfrm>
            <a:off x="214313" y="1000125"/>
            <a:ext cx="8786812" cy="5429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1030" name="Rectangle 6"/>
          <p:cNvSpPr>
            <a:spLocks noGrp="1" noChangeArrowheads="1"/>
          </p:cNvSpPr>
          <p:nvPr>
            <p:ph type="sldNum" sz="quarter" idx="4"/>
          </p:nvPr>
        </p:nvSpPr>
        <p:spPr bwMode="auto">
          <a:xfrm>
            <a:off x="7500938" y="6562725"/>
            <a:ext cx="1071562" cy="220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chemeClr val="tx2">
                    <a:lumMod val="50000"/>
                  </a:schemeClr>
                </a:solidFill>
                <a:latin typeface="굴림" pitchFamily="50" charset="-127"/>
                <a:ea typeface="굴림" pitchFamily="50" charset="-127"/>
              </a:defRPr>
            </a:lvl1pPr>
          </a:lstStyle>
          <a:p>
            <a:pPr fontAlgn="base">
              <a:spcBef>
                <a:spcPct val="0"/>
              </a:spcBef>
              <a:spcAft>
                <a:spcPct val="0"/>
              </a:spcAft>
              <a:defRPr/>
            </a:pPr>
            <a:fld id="{85A0C360-F875-469D-A977-82806D0D3C5E}" type="slidenum">
              <a:rPr kumimoji="1" lang="en-US" altLang="ko-KR">
                <a:solidFill>
                  <a:srgbClr val="1F497D">
                    <a:lumMod val="50000"/>
                  </a:srgbClr>
                </a:solidFill>
              </a:rPr>
              <a:pPr fontAlgn="base">
                <a:spcBef>
                  <a:spcPct val="0"/>
                </a:spcBef>
                <a:spcAft>
                  <a:spcPct val="0"/>
                </a:spcAft>
                <a:defRPr/>
              </a:pPr>
              <a:t>‹#›</a:t>
            </a:fld>
            <a:endParaRPr kumimoji="1" lang="en-US" altLang="ko-KR">
              <a:solidFill>
                <a:srgbClr val="1F497D">
                  <a:lumMod val="50000"/>
                </a:srgbClr>
              </a:solidFill>
            </a:endParaRPr>
          </a:p>
        </p:txBody>
      </p:sp>
      <p:sp>
        <p:nvSpPr>
          <p:cNvPr id="8" name="Rectangle 5"/>
          <p:cNvSpPr>
            <a:spLocks noGrp="1" noChangeArrowheads="1"/>
          </p:cNvSpPr>
          <p:nvPr>
            <p:ph type="ftr" sz="quarter" idx="3"/>
          </p:nvPr>
        </p:nvSpPr>
        <p:spPr>
          <a:xfrm>
            <a:off x="3033713" y="6559550"/>
            <a:ext cx="3038475" cy="220663"/>
          </a:xfrm>
          <a:prstGeom prst="rect">
            <a:avLst/>
          </a:prstGeom>
        </p:spPr>
        <p:txBody>
          <a:bodyPr/>
          <a:lstStyle>
            <a:lvl1pPr algn="ctr">
              <a:defRPr sz="11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
        <p:nvSpPr>
          <p:cNvPr id="10" name="직사각형 9"/>
          <p:cNvSpPr/>
          <p:nvPr userDrawn="1"/>
        </p:nvSpPr>
        <p:spPr>
          <a:xfrm>
            <a:off x="0" y="706008"/>
            <a:ext cx="9144000" cy="45719"/>
          </a:xfrm>
          <a:prstGeom prst="rect">
            <a:avLst/>
          </a:prstGeom>
          <a:solidFill>
            <a:schemeClr val="accent1">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9" name="Picture 2">
            <a:hlinkClick r:id="rId5"/>
            <a:extLst>
              <a:ext uri="{FF2B5EF4-FFF2-40B4-BE49-F238E27FC236}">
                <a16:creationId xmlns:a16="http://schemas.microsoft.com/office/drawing/2014/main" id="{02C5B705-6683-0E42-9CAB-8553C64C4F59}"/>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439" y="6441219"/>
            <a:ext cx="2429396" cy="504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9193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ransition>
    <p:zoom/>
  </p:transition>
  <p:hf hdr="0" dt="0"/>
  <p:txStyles>
    <p:titleStyle>
      <a:lvl1pPr algn="l" rtl="0" eaLnBrk="0" fontAlgn="base" latinLnBrk="1" hangingPunct="0">
        <a:spcBef>
          <a:spcPct val="0"/>
        </a:spcBef>
        <a:spcAft>
          <a:spcPct val="0"/>
        </a:spcAft>
        <a:defRPr kumimoji="1" sz="2400">
          <a:solidFill>
            <a:schemeClr val="bg1"/>
          </a:solidFill>
          <a:latin typeface="+mj-lt"/>
          <a:ea typeface="+mj-ea"/>
          <a:cs typeface="+mj-cs"/>
        </a:defRPr>
      </a:lvl1pPr>
      <a:lvl2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2pPr>
      <a:lvl3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3pPr>
      <a:lvl4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4pPr>
      <a:lvl5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5pPr>
      <a:lvl6pPr marL="4572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6pPr>
      <a:lvl7pPr marL="9144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7pPr>
      <a:lvl8pPr marL="13716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8pPr>
      <a:lvl9pPr marL="18288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9pPr>
    </p:titleStyle>
    <p:bodyStyle>
      <a:lvl1pPr marL="342900" indent="-342900" algn="l" rtl="0" eaLnBrk="0" fontAlgn="base" latinLnBrk="1" hangingPunct="0">
        <a:spcBef>
          <a:spcPct val="20000"/>
        </a:spcBef>
        <a:spcAft>
          <a:spcPct val="0"/>
        </a:spcAft>
        <a:buClr>
          <a:srgbClr val="002060"/>
        </a:buClr>
        <a:buSzPct val="65000"/>
        <a:buFont typeface="Wingdings" pitchFamily="2" charset="2"/>
        <a:buChar char=""/>
        <a:defRPr kumimoji="1" sz="2000">
          <a:solidFill>
            <a:srgbClr val="10253F"/>
          </a:solidFill>
          <a:latin typeface="맑은 고딕" pitchFamily="50" charset="-127"/>
          <a:ea typeface="맑은 고딕" pitchFamily="50" charset="-127"/>
          <a:cs typeface="+mn-cs"/>
        </a:defRPr>
      </a:lvl1pPr>
      <a:lvl2pPr marL="742950" indent="-285750" algn="l" rtl="0" eaLnBrk="0" fontAlgn="base" latinLnBrk="1" hangingPunct="0">
        <a:spcBef>
          <a:spcPct val="20000"/>
        </a:spcBef>
        <a:spcAft>
          <a:spcPct val="0"/>
        </a:spcAft>
        <a:buClr>
          <a:srgbClr val="007E3C"/>
        </a:buClr>
        <a:buSzPct val="100000"/>
        <a:buFont typeface="Wingdings" pitchFamily="2" charset="2"/>
        <a:buChar char=""/>
        <a:defRPr kumimoji="1">
          <a:solidFill>
            <a:srgbClr val="10253F"/>
          </a:solidFill>
          <a:latin typeface="맑은 고딕" pitchFamily="50" charset="-127"/>
          <a:ea typeface="맑은 고딕" pitchFamily="50" charset="-127"/>
        </a:defRPr>
      </a:lvl2pPr>
      <a:lvl3pPr marL="1143000" indent="-228600" algn="l" rtl="0" eaLnBrk="0" fontAlgn="base" latinLnBrk="1" hangingPunct="0">
        <a:spcBef>
          <a:spcPct val="20000"/>
        </a:spcBef>
        <a:spcAft>
          <a:spcPct val="0"/>
        </a:spcAft>
        <a:buClr>
          <a:srgbClr val="002060"/>
        </a:buClr>
        <a:buSzPct val="65000"/>
        <a:buFont typeface="Wingdings" pitchFamily="2" charset="2"/>
        <a:buChar char=""/>
        <a:defRPr kumimoji="1" sz="1600">
          <a:solidFill>
            <a:srgbClr val="10253F"/>
          </a:solidFill>
          <a:latin typeface="맑은 고딕" pitchFamily="50" charset="-127"/>
          <a:ea typeface="맑은 고딕" pitchFamily="50" charset="-127"/>
        </a:defRPr>
      </a:lvl3pPr>
      <a:lvl4pPr marL="1600200" indent="-228600" algn="l" rtl="0" eaLnBrk="0" fontAlgn="base" latinLnBrk="1" hangingPunct="0">
        <a:spcBef>
          <a:spcPct val="20000"/>
        </a:spcBef>
        <a:spcAft>
          <a:spcPct val="0"/>
        </a:spcAft>
        <a:buClr>
          <a:srgbClr val="00B03C"/>
        </a:buClr>
        <a:buSzPct val="65000"/>
        <a:buFont typeface="Wingdings" pitchFamily="2" charset="2"/>
        <a:buChar char=""/>
        <a:defRPr kumimoji="1" sz="1400">
          <a:solidFill>
            <a:srgbClr val="10253F"/>
          </a:solidFill>
          <a:latin typeface="맑은 고딕" pitchFamily="50" charset="-127"/>
          <a:ea typeface="맑은 고딕" pitchFamily="50" charset="-127"/>
        </a:defRPr>
      </a:lvl4pPr>
      <a:lvl5pPr marL="2057400" indent="-228600" algn="l" rtl="0" eaLnBrk="0" fontAlgn="base" latinLnBrk="1" hangingPunct="0">
        <a:spcBef>
          <a:spcPct val="20000"/>
        </a:spcBef>
        <a:spcAft>
          <a:spcPct val="0"/>
        </a:spcAft>
        <a:buClr>
          <a:srgbClr val="002060"/>
        </a:buClr>
        <a:buFont typeface="Wingdings" pitchFamily="2" charset="2"/>
        <a:buChar char=""/>
        <a:defRPr kumimoji="1" sz="1400">
          <a:solidFill>
            <a:srgbClr val="10253F"/>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683568" y="1484784"/>
            <a:ext cx="7772400" cy="1326009"/>
          </a:xfrm>
        </p:spPr>
        <p:txBody>
          <a:bodyPr/>
          <a:lstStyle/>
          <a:p>
            <a:r>
              <a:rPr lang="en-US" sz="3600" dirty="0"/>
              <a:t>Operating Systems</a:t>
            </a:r>
            <a:br>
              <a:rPr lang="en-US" sz="3600" dirty="0"/>
            </a:br>
            <a:endParaRPr lang="en-US" sz="1600" b="0" dirty="0"/>
          </a:p>
        </p:txBody>
      </p:sp>
    </p:spTree>
    <p:extLst>
      <p:ext uri="{BB962C8B-B14F-4D97-AF65-F5344CB8AC3E}">
        <p14:creationId xmlns:p14="http://schemas.microsoft.com/office/powerpoint/2010/main" val="3918690818"/>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Forgetting To Allocate Memory</a:t>
            </a:r>
            <a:endParaRPr lang="ko-KR" altLang="en-US" dirty="0"/>
          </a:p>
        </p:txBody>
      </p:sp>
      <p:sp>
        <p:nvSpPr>
          <p:cNvPr id="3" name="내용 개체 틀 2"/>
          <p:cNvSpPr>
            <a:spLocks noGrp="1"/>
          </p:cNvSpPr>
          <p:nvPr>
            <p:ph idx="1"/>
          </p:nvPr>
        </p:nvSpPr>
        <p:spPr>
          <a:xfrm>
            <a:off x="142844" y="908720"/>
            <a:ext cx="8786812" cy="5501258"/>
          </a:xfrm>
        </p:spPr>
        <p:txBody>
          <a:bodyPr/>
          <a:lstStyle/>
          <a:p>
            <a:r>
              <a:rPr lang="en-US" altLang="ko-KR" dirty="0"/>
              <a:t>Incorrect code</a:t>
            </a:r>
          </a:p>
          <a:p>
            <a:endParaRPr lang="en-US" altLang="ko-KR" sz="1800" dirty="0"/>
          </a:p>
          <a:p>
            <a:pPr>
              <a:buNone/>
            </a:pPr>
            <a:endParaRPr lang="en-US" altLang="ko-KR" sz="1800" dirty="0"/>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42" name="직사각형 41"/>
          <p:cNvSpPr/>
          <p:nvPr/>
        </p:nvSpPr>
        <p:spPr>
          <a:xfrm>
            <a:off x="642910" y="1445875"/>
            <a:ext cx="7429552" cy="83099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*src = “hello”; </a:t>
            </a:r>
            <a:r>
              <a:rPr lang="en-US" altLang="ko-KR" sz="1600" dirty="0">
                <a:solidFill>
                  <a:srgbClr val="00B0F0"/>
                </a:solidFill>
                <a:latin typeface="Courier New" pitchFamily="49" charset="0"/>
                <a:ea typeface="맑은 고딕" pitchFamily="50" charset="-127"/>
                <a:cs typeface="Courier New" pitchFamily="49" charset="0"/>
              </a:rPr>
              <a:t>//character string constant </a:t>
            </a:r>
          </a:p>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*dst;	      </a:t>
            </a:r>
            <a:r>
              <a:rPr lang="en-US" altLang="ko-KR" sz="1600" dirty="0">
                <a:solidFill>
                  <a:srgbClr val="00B0F0"/>
                </a:solidFill>
                <a:latin typeface="Courier New" pitchFamily="49" charset="0"/>
                <a:ea typeface="맑은 고딕" pitchFamily="50" charset="-127"/>
                <a:cs typeface="Courier New" pitchFamily="49" charset="0"/>
              </a:rPr>
              <a:t>//unallocated</a:t>
            </a:r>
          </a:p>
          <a:p>
            <a:r>
              <a:rPr lang="en-US" altLang="ko-KR" sz="1600" dirty="0">
                <a:solidFill>
                  <a:prstClr val="black"/>
                </a:solidFill>
                <a:latin typeface="Courier New" pitchFamily="49" charset="0"/>
                <a:ea typeface="맑은 고딕" pitchFamily="50" charset="-127"/>
                <a:cs typeface="Courier New" pitchFamily="49" charset="0"/>
              </a:rPr>
              <a:t>strcpy(dst,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F0"/>
                </a:solidFill>
                <a:latin typeface="Courier New" pitchFamily="49" charset="0"/>
                <a:ea typeface="맑은 고딕" pitchFamily="50" charset="-127"/>
                <a:cs typeface="Courier New" pitchFamily="49" charset="0"/>
              </a:rPr>
              <a:t>//segfault and die</a:t>
            </a:r>
          </a:p>
        </p:txBody>
      </p:sp>
      <p:sp>
        <p:nvSpPr>
          <p:cNvPr id="49" name="직사각형 48"/>
          <p:cNvSpPr/>
          <p:nvPr/>
        </p:nvSpPr>
        <p:spPr>
          <a:xfrm>
            <a:off x="4166742" y="3303794"/>
            <a:ext cx="1413369" cy="1785950"/>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0" name="직사각형 49"/>
          <p:cNvSpPr/>
          <p:nvPr/>
        </p:nvSpPr>
        <p:spPr>
          <a:xfrm>
            <a:off x="4166742" y="5089744"/>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dst</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51" name="TextBox 50"/>
          <p:cNvSpPr txBox="1"/>
          <p:nvPr/>
        </p:nvSpPr>
        <p:spPr>
          <a:xfrm>
            <a:off x="4582378" y="4347639"/>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52" name="TextBox 51"/>
          <p:cNvSpPr txBox="1"/>
          <p:nvPr/>
        </p:nvSpPr>
        <p:spPr>
          <a:xfrm>
            <a:off x="4583480" y="3669329"/>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53" name="직선 화살표 연결선 52"/>
          <p:cNvCxnSpPr>
            <a:stCxn id="49" idx="0"/>
          </p:cNvCxnSpPr>
          <p:nvPr/>
        </p:nvCxnSpPr>
        <p:spPr>
          <a:xfrm flipH="1">
            <a:off x="4872870" y="3303794"/>
            <a:ext cx="557" cy="41297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a:stCxn id="50" idx="0"/>
          </p:cNvCxnSpPr>
          <p:nvPr/>
        </p:nvCxnSpPr>
        <p:spPr>
          <a:xfrm flipH="1" flipV="1">
            <a:off x="4872868" y="4725144"/>
            <a:ext cx="559" cy="3646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1" name="직사각형 60"/>
          <p:cNvSpPr/>
          <p:nvPr/>
        </p:nvSpPr>
        <p:spPr>
          <a:xfrm>
            <a:off x="4166183" y="5375496"/>
            <a:ext cx="141392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src</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68" name="직사각형 67"/>
          <p:cNvSpPr/>
          <p:nvPr/>
        </p:nvSpPr>
        <p:spPr>
          <a:xfrm>
            <a:off x="4166742" y="2662649"/>
            <a:ext cx="1413369" cy="450858"/>
          </a:xfrm>
          <a:prstGeom prst="rect">
            <a:avLst/>
          </a:prstGeom>
          <a:solidFill>
            <a:schemeClr val="accent3">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hello\0</a:t>
            </a:r>
          </a:p>
        </p:txBody>
      </p:sp>
      <p:cxnSp>
        <p:nvCxnSpPr>
          <p:cNvPr id="9" name="꺾인 연결선 8"/>
          <p:cNvCxnSpPr>
            <a:stCxn id="61" idx="3"/>
            <a:endCxn id="68" idx="3"/>
          </p:cNvCxnSpPr>
          <p:nvPr/>
        </p:nvCxnSpPr>
        <p:spPr>
          <a:xfrm flipH="1" flipV="1">
            <a:off x="5580111" y="2888078"/>
            <a:ext cx="1" cy="2630294"/>
          </a:xfrm>
          <a:prstGeom prst="bentConnector3">
            <a:avLst>
              <a:gd name="adj1" fmla="val -228600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85" name="직사각형 84"/>
          <p:cNvSpPr/>
          <p:nvPr/>
        </p:nvSpPr>
        <p:spPr>
          <a:xfrm>
            <a:off x="251520" y="3936657"/>
            <a:ext cx="2448272" cy="338554"/>
          </a:xfrm>
          <a:prstGeom prst="rect">
            <a:avLst/>
          </a:prstGeom>
          <a:noFill/>
          <a:ln w="12700">
            <a:no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err="1">
                <a:solidFill>
                  <a:prstClr val="black"/>
                </a:solidFill>
                <a:latin typeface="Courier New" pitchFamily="49" charset="0"/>
                <a:ea typeface="맑은 고딕" pitchFamily="50" charset="-127"/>
                <a:cs typeface="Courier New" pitchFamily="49" charset="0"/>
              </a:rPr>
              <a:t>strcpy</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dst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endParaRPr lang="en-US" altLang="ko-KR" sz="1600" dirty="0">
              <a:solidFill>
                <a:srgbClr val="0070C0"/>
              </a:solidFill>
              <a:latin typeface="Courier New" pitchFamily="49" charset="0"/>
              <a:ea typeface="맑은 고딕" pitchFamily="50" charset="-127"/>
              <a:cs typeface="Courier New" pitchFamily="49" charset="0"/>
            </a:endParaRPr>
          </a:p>
        </p:txBody>
      </p:sp>
      <p:cxnSp>
        <p:nvCxnSpPr>
          <p:cNvPr id="22" name="꺾인 연결선 21"/>
          <p:cNvCxnSpPr>
            <a:endCxn id="61" idx="1"/>
          </p:cNvCxnSpPr>
          <p:nvPr/>
        </p:nvCxnSpPr>
        <p:spPr>
          <a:xfrm>
            <a:off x="2195736" y="4196769"/>
            <a:ext cx="1970447" cy="1321603"/>
          </a:xfrm>
          <a:prstGeom prst="bentConnector3">
            <a:avLst>
              <a:gd name="adj1" fmla="val 211"/>
            </a:avLst>
          </a:prstGeom>
          <a:ln w="12700">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cxnSp>
        <p:nvCxnSpPr>
          <p:cNvPr id="25" name="꺾인 연결선 24"/>
          <p:cNvCxnSpPr>
            <a:stCxn id="85" idx="2"/>
            <a:endCxn id="50" idx="1"/>
          </p:cNvCxnSpPr>
          <p:nvPr/>
        </p:nvCxnSpPr>
        <p:spPr>
          <a:xfrm rot="16200000" flipH="1">
            <a:off x="2342495" y="3408372"/>
            <a:ext cx="957409" cy="2691086"/>
          </a:xfrm>
          <a:prstGeom prst="bentConnector2">
            <a:avLst/>
          </a:prstGeom>
          <a:ln w="12700">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cxnSp>
        <p:nvCxnSpPr>
          <p:cNvPr id="27" name="꺾인 연결선 26"/>
          <p:cNvCxnSpPr>
            <a:stCxn id="50" idx="3"/>
            <a:endCxn id="94" idx="2"/>
          </p:cNvCxnSpPr>
          <p:nvPr/>
        </p:nvCxnSpPr>
        <p:spPr>
          <a:xfrm flipV="1">
            <a:off x="5580111" y="4265522"/>
            <a:ext cx="1008113" cy="967098"/>
          </a:xfrm>
          <a:prstGeom prst="bentConnector2">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969517" y="3957745"/>
            <a:ext cx="1237414" cy="307777"/>
          </a:xfrm>
          <a:prstGeom prst="rect">
            <a:avLst/>
          </a:prstGeom>
          <a:noFill/>
          <a:ln>
            <a:noFill/>
            <a:tailEnd type="stealth"/>
          </a:ln>
        </p:spPr>
        <p:txBody>
          <a:bodyPr wrap="square" rtlCol="0">
            <a:spAutoFit/>
          </a:bodyPr>
          <a:lstStyle/>
          <a:p>
            <a:pPr algn="ctr"/>
            <a:r>
              <a:rPr lang="en-US" altLang="ko-KR" sz="1400" dirty="0">
                <a:solidFill>
                  <a:prstClr val="black"/>
                </a:solidFill>
                <a:latin typeface="맑은 고딕" pitchFamily="50" charset="-127"/>
                <a:ea typeface="맑은 고딕" pitchFamily="50" charset="-127"/>
              </a:rPr>
              <a:t>unallocated</a:t>
            </a:r>
          </a:p>
        </p:txBody>
      </p:sp>
      <p:sp>
        <p:nvSpPr>
          <p:cNvPr id="102" name="TextBox 101"/>
          <p:cNvSpPr txBox="1"/>
          <p:nvPr/>
        </p:nvSpPr>
        <p:spPr>
          <a:xfrm>
            <a:off x="4166183" y="5661248"/>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103" name="직사각형 102"/>
          <p:cNvSpPr/>
          <p:nvPr/>
        </p:nvSpPr>
        <p:spPr>
          <a:xfrm>
            <a:off x="4166743" y="3113507"/>
            <a:ext cx="1413369" cy="190287"/>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10</a:t>
            </a:fld>
            <a:r>
              <a:rPr lang="en-US" altLang="ko-KR">
                <a:solidFill>
                  <a:srgbClr val="1F497D">
                    <a:lumMod val="50000"/>
                  </a:srgbClr>
                </a:solidFill>
              </a:rPr>
              <a:t> </a:t>
            </a:r>
          </a:p>
        </p:txBody>
      </p:sp>
    </p:spTree>
    <p:extLst>
      <p:ext uri="{BB962C8B-B14F-4D97-AF65-F5344CB8AC3E}">
        <p14:creationId xmlns:p14="http://schemas.microsoft.com/office/powerpoint/2010/main" val="4149745388"/>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Forgetting To Allocate Memory(Cont.)</a:t>
            </a:r>
            <a:endParaRPr lang="ko-KR" altLang="en-US" dirty="0"/>
          </a:p>
        </p:txBody>
      </p:sp>
      <p:sp>
        <p:nvSpPr>
          <p:cNvPr id="3" name="내용 개체 틀 2"/>
          <p:cNvSpPr>
            <a:spLocks noGrp="1"/>
          </p:cNvSpPr>
          <p:nvPr>
            <p:ph idx="1"/>
          </p:nvPr>
        </p:nvSpPr>
        <p:spPr>
          <a:xfrm>
            <a:off x="142844" y="908720"/>
            <a:ext cx="8786812" cy="5501258"/>
          </a:xfrm>
        </p:spPr>
        <p:txBody>
          <a:bodyPr/>
          <a:lstStyle/>
          <a:p>
            <a:r>
              <a:rPr lang="en-US" altLang="ko-KR" dirty="0"/>
              <a:t>Correct code</a:t>
            </a:r>
          </a:p>
          <a:p>
            <a:endParaRPr lang="en-US" altLang="ko-KR" sz="1800" dirty="0"/>
          </a:p>
          <a:p>
            <a:pPr>
              <a:buNone/>
            </a:pPr>
            <a:endParaRPr lang="en-US" altLang="ko-KR" sz="1800" dirty="0"/>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42" name="직사각형 41"/>
          <p:cNvSpPr/>
          <p:nvPr/>
        </p:nvSpPr>
        <p:spPr>
          <a:xfrm>
            <a:off x="642910" y="1445874"/>
            <a:ext cx="7429552" cy="83099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*src = “hello”;	</a:t>
            </a:r>
            <a:r>
              <a:rPr lang="en-US" altLang="ko-KR" sz="1600" dirty="0">
                <a:solidFill>
                  <a:srgbClr val="00B0F0"/>
                </a:solidFill>
                <a:latin typeface="Courier New" pitchFamily="49" charset="0"/>
                <a:ea typeface="맑은 고딕" pitchFamily="50" charset="-127"/>
                <a:cs typeface="Courier New" pitchFamily="49" charset="0"/>
              </a:rPr>
              <a:t>//character string constant </a:t>
            </a:r>
          </a:p>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dst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malloc</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strlen</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+ 1 ); </a:t>
            </a:r>
            <a:r>
              <a:rPr lang="en-US" altLang="ko-KR" sz="1600" dirty="0">
                <a:solidFill>
                  <a:srgbClr val="00B0F0"/>
                </a:solidFill>
                <a:latin typeface="Courier New" pitchFamily="49" charset="0"/>
                <a:ea typeface="맑은 고딕" pitchFamily="50" charset="-127"/>
                <a:cs typeface="Courier New" pitchFamily="49" charset="0"/>
              </a:rPr>
              <a:t>// allocated</a:t>
            </a:r>
          </a:p>
          <a:p>
            <a:r>
              <a:rPr lang="en-US" altLang="ko-KR" sz="1600" dirty="0" err="1">
                <a:solidFill>
                  <a:prstClr val="black"/>
                </a:solidFill>
                <a:latin typeface="Courier New" pitchFamily="49" charset="0"/>
                <a:ea typeface="맑은 고딕" pitchFamily="50" charset="-127"/>
                <a:cs typeface="Courier New" pitchFamily="49" charset="0"/>
              </a:rPr>
              <a:t>strcpy</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dst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F0"/>
                </a:solidFill>
                <a:latin typeface="Courier New" pitchFamily="49" charset="0"/>
                <a:ea typeface="맑은 고딕" pitchFamily="50" charset="-127"/>
                <a:cs typeface="Courier New" pitchFamily="49" charset="0"/>
              </a:rPr>
              <a:t>//work properly</a:t>
            </a:r>
          </a:p>
        </p:txBody>
      </p:sp>
      <p:sp>
        <p:nvSpPr>
          <p:cNvPr id="49" name="직사각형 48"/>
          <p:cNvSpPr/>
          <p:nvPr/>
        </p:nvSpPr>
        <p:spPr>
          <a:xfrm>
            <a:off x="2662164" y="3754652"/>
            <a:ext cx="1413369" cy="133509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0" name="직사각형 49"/>
          <p:cNvSpPr/>
          <p:nvPr/>
        </p:nvSpPr>
        <p:spPr>
          <a:xfrm>
            <a:off x="2662164" y="5089744"/>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dst</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51" name="TextBox 50"/>
          <p:cNvSpPr txBox="1"/>
          <p:nvPr/>
        </p:nvSpPr>
        <p:spPr>
          <a:xfrm>
            <a:off x="3086805" y="4548132"/>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52" name="TextBox 51"/>
          <p:cNvSpPr txBox="1"/>
          <p:nvPr/>
        </p:nvSpPr>
        <p:spPr>
          <a:xfrm>
            <a:off x="3068524" y="3995155"/>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53" name="직선 화살표 연결선 52"/>
          <p:cNvCxnSpPr>
            <a:stCxn id="49" idx="0"/>
          </p:cNvCxnSpPr>
          <p:nvPr/>
        </p:nvCxnSpPr>
        <p:spPr>
          <a:xfrm>
            <a:off x="3368849" y="3754652"/>
            <a:ext cx="550" cy="250412"/>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a:stCxn id="50" idx="0"/>
          </p:cNvCxnSpPr>
          <p:nvPr/>
        </p:nvCxnSpPr>
        <p:spPr>
          <a:xfrm flipH="1" flipV="1">
            <a:off x="3368289" y="4857570"/>
            <a:ext cx="560" cy="23217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1" name="직사각형 60"/>
          <p:cNvSpPr/>
          <p:nvPr/>
        </p:nvSpPr>
        <p:spPr>
          <a:xfrm>
            <a:off x="2661605" y="5375496"/>
            <a:ext cx="141392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src</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68" name="직사각형 67"/>
          <p:cNvSpPr/>
          <p:nvPr/>
        </p:nvSpPr>
        <p:spPr>
          <a:xfrm>
            <a:off x="2661606" y="2852936"/>
            <a:ext cx="1413369" cy="450858"/>
          </a:xfrm>
          <a:prstGeom prst="rect">
            <a:avLst/>
          </a:prstGeom>
          <a:solidFill>
            <a:schemeClr val="accent3">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hello\0</a:t>
            </a:r>
          </a:p>
        </p:txBody>
      </p:sp>
      <p:cxnSp>
        <p:nvCxnSpPr>
          <p:cNvPr id="9" name="꺾인 연결선 8"/>
          <p:cNvCxnSpPr>
            <a:stCxn id="61" idx="3"/>
            <a:endCxn id="68" idx="3"/>
          </p:cNvCxnSpPr>
          <p:nvPr/>
        </p:nvCxnSpPr>
        <p:spPr>
          <a:xfrm flipH="1" flipV="1">
            <a:off x="4074975" y="3078365"/>
            <a:ext cx="559" cy="2440007"/>
          </a:xfrm>
          <a:prstGeom prst="bentConnector3">
            <a:avLst>
              <a:gd name="adj1" fmla="val -68157424"/>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85" name="직사각형 84"/>
          <p:cNvSpPr/>
          <p:nvPr/>
        </p:nvSpPr>
        <p:spPr>
          <a:xfrm>
            <a:off x="-36512" y="3948775"/>
            <a:ext cx="2448272" cy="338554"/>
          </a:xfrm>
          <a:prstGeom prst="rect">
            <a:avLst/>
          </a:prstGeom>
          <a:noFill/>
          <a:ln w="12700">
            <a:no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err="1">
                <a:solidFill>
                  <a:prstClr val="black"/>
                </a:solidFill>
                <a:latin typeface="Courier New" pitchFamily="49" charset="0"/>
                <a:ea typeface="맑은 고딕" pitchFamily="50" charset="-127"/>
                <a:cs typeface="Courier New" pitchFamily="49" charset="0"/>
              </a:rPr>
              <a:t>strcpy</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dst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endParaRPr lang="en-US" altLang="ko-KR" sz="1600" dirty="0">
              <a:solidFill>
                <a:srgbClr val="0070C0"/>
              </a:solidFill>
              <a:latin typeface="Courier New" pitchFamily="49" charset="0"/>
              <a:ea typeface="맑은 고딕" pitchFamily="50" charset="-127"/>
              <a:cs typeface="Courier New" pitchFamily="49" charset="0"/>
            </a:endParaRPr>
          </a:p>
        </p:txBody>
      </p:sp>
      <p:cxnSp>
        <p:nvCxnSpPr>
          <p:cNvPr id="22" name="꺾인 연결선 21"/>
          <p:cNvCxnSpPr>
            <a:stCxn id="85" idx="2"/>
            <a:endCxn id="50" idx="1"/>
          </p:cNvCxnSpPr>
          <p:nvPr/>
        </p:nvCxnSpPr>
        <p:spPr>
          <a:xfrm rot="16200000" flipH="1">
            <a:off x="1452249" y="4022704"/>
            <a:ext cx="945291" cy="1474540"/>
          </a:xfrm>
          <a:prstGeom prst="bentConnector2">
            <a:avLst/>
          </a:prstGeom>
          <a:ln w="15875">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cxnSp>
        <p:nvCxnSpPr>
          <p:cNvPr id="25" name="꺾인 연결선 24"/>
          <p:cNvCxnSpPr>
            <a:endCxn id="61" idx="1"/>
          </p:cNvCxnSpPr>
          <p:nvPr/>
        </p:nvCxnSpPr>
        <p:spPr>
          <a:xfrm rot="16200000" flipH="1">
            <a:off x="1632450" y="4489217"/>
            <a:ext cx="1321602" cy="736708"/>
          </a:xfrm>
          <a:prstGeom prst="bentConnector2">
            <a:avLst/>
          </a:prstGeom>
          <a:ln w="15875">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cxnSp>
        <p:nvCxnSpPr>
          <p:cNvPr id="27" name="꺾인 연결선 26"/>
          <p:cNvCxnSpPr>
            <a:stCxn id="50" idx="3"/>
            <a:endCxn id="20" idx="3"/>
          </p:cNvCxnSpPr>
          <p:nvPr/>
        </p:nvCxnSpPr>
        <p:spPr>
          <a:xfrm flipH="1" flipV="1">
            <a:off x="4074974" y="3529223"/>
            <a:ext cx="559" cy="1703397"/>
          </a:xfrm>
          <a:prstGeom prst="bentConnector3">
            <a:avLst>
              <a:gd name="adj1" fmla="val -37486583"/>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20" name="직사각형 19"/>
          <p:cNvSpPr/>
          <p:nvPr/>
        </p:nvSpPr>
        <p:spPr>
          <a:xfrm>
            <a:off x="2661605" y="3303794"/>
            <a:ext cx="1413369" cy="45085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sp>
        <p:nvSpPr>
          <p:cNvPr id="34" name="직사각형 33"/>
          <p:cNvSpPr/>
          <p:nvPr/>
        </p:nvSpPr>
        <p:spPr>
          <a:xfrm>
            <a:off x="6163766" y="3754652"/>
            <a:ext cx="1413369" cy="133509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35" name="직사각형 34"/>
          <p:cNvSpPr/>
          <p:nvPr/>
        </p:nvSpPr>
        <p:spPr>
          <a:xfrm>
            <a:off x="6163766" y="5089744"/>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dst</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36" name="TextBox 35"/>
          <p:cNvSpPr txBox="1"/>
          <p:nvPr/>
        </p:nvSpPr>
        <p:spPr>
          <a:xfrm>
            <a:off x="6588407" y="4548132"/>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37" name="TextBox 36"/>
          <p:cNvSpPr txBox="1"/>
          <p:nvPr/>
        </p:nvSpPr>
        <p:spPr>
          <a:xfrm>
            <a:off x="6570126" y="3995155"/>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38" name="직선 화살표 연결선 37"/>
          <p:cNvCxnSpPr>
            <a:stCxn id="34" idx="0"/>
          </p:cNvCxnSpPr>
          <p:nvPr/>
        </p:nvCxnSpPr>
        <p:spPr>
          <a:xfrm>
            <a:off x="6870451" y="3754652"/>
            <a:ext cx="550" cy="250412"/>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a:stCxn id="35" idx="0"/>
          </p:cNvCxnSpPr>
          <p:nvPr/>
        </p:nvCxnSpPr>
        <p:spPr>
          <a:xfrm flipH="1" flipV="1">
            <a:off x="6869891" y="4857570"/>
            <a:ext cx="560" cy="23217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0" name="직사각형 39"/>
          <p:cNvSpPr/>
          <p:nvPr/>
        </p:nvSpPr>
        <p:spPr>
          <a:xfrm>
            <a:off x="6163207" y="5375496"/>
            <a:ext cx="141392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src</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41" name="직사각형 40"/>
          <p:cNvSpPr/>
          <p:nvPr/>
        </p:nvSpPr>
        <p:spPr>
          <a:xfrm>
            <a:off x="6163208" y="2852936"/>
            <a:ext cx="1413369" cy="450858"/>
          </a:xfrm>
          <a:prstGeom prst="rect">
            <a:avLst/>
          </a:prstGeom>
          <a:solidFill>
            <a:schemeClr val="accent3">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hello\0</a:t>
            </a:r>
          </a:p>
        </p:txBody>
      </p:sp>
      <p:cxnSp>
        <p:nvCxnSpPr>
          <p:cNvPr id="43" name="꺾인 연결선 42"/>
          <p:cNvCxnSpPr>
            <a:stCxn id="40" idx="3"/>
            <a:endCxn id="41" idx="3"/>
          </p:cNvCxnSpPr>
          <p:nvPr/>
        </p:nvCxnSpPr>
        <p:spPr>
          <a:xfrm flipH="1" flipV="1">
            <a:off x="7576577" y="3078365"/>
            <a:ext cx="559" cy="2440007"/>
          </a:xfrm>
          <a:prstGeom prst="bentConnector3">
            <a:avLst>
              <a:gd name="adj1" fmla="val -68157424"/>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44" name="꺾인 연결선 43"/>
          <p:cNvCxnSpPr>
            <a:stCxn id="35" idx="3"/>
            <a:endCxn id="45" idx="3"/>
          </p:cNvCxnSpPr>
          <p:nvPr/>
        </p:nvCxnSpPr>
        <p:spPr>
          <a:xfrm flipH="1" flipV="1">
            <a:off x="7576576" y="3529223"/>
            <a:ext cx="559" cy="1703397"/>
          </a:xfrm>
          <a:prstGeom prst="bentConnector3">
            <a:avLst>
              <a:gd name="adj1" fmla="val -37486583"/>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45" name="직사각형 44"/>
          <p:cNvSpPr/>
          <p:nvPr/>
        </p:nvSpPr>
        <p:spPr>
          <a:xfrm>
            <a:off x="6163207" y="3303794"/>
            <a:ext cx="1413369" cy="45085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hello\0</a:t>
            </a:r>
          </a:p>
        </p:txBody>
      </p:sp>
      <p:sp>
        <p:nvSpPr>
          <p:cNvPr id="48" name="TextBox 47"/>
          <p:cNvSpPr txBox="1"/>
          <p:nvPr/>
        </p:nvSpPr>
        <p:spPr>
          <a:xfrm>
            <a:off x="2638576" y="5661248"/>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55" name="TextBox 54"/>
          <p:cNvSpPr txBox="1"/>
          <p:nvPr/>
        </p:nvSpPr>
        <p:spPr>
          <a:xfrm>
            <a:off x="6163207" y="5661247"/>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cxnSp>
        <p:nvCxnSpPr>
          <p:cNvPr id="46" name="직선 화살표 연결선 45"/>
          <p:cNvCxnSpPr/>
          <p:nvPr/>
        </p:nvCxnSpPr>
        <p:spPr>
          <a:xfrm>
            <a:off x="4895802" y="4202029"/>
            <a:ext cx="827858"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11</a:t>
            </a:fld>
            <a:r>
              <a:rPr lang="en-US" altLang="ko-KR">
                <a:solidFill>
                  <a:srgbClr val="1F497D">
                    <a:lumMod val="50000"/>
                  </a:srgbClr>
                </a:solidFill>
              </a:rPr>
              <a:t> </a:t>
            </a:r>
          </a:p>
        </p:txBody>
      </p:sp>
    </p:spTree>
    <p:extLst>
      <p:ext uri="{BB962C8B-B14F-4D97-AF65-F5344CB8AC3E}">
        <p14:creationId xmlns:p14="http://schemas.microsoft.com/office/powerpoint/2010/main" val="3866261548"/>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Not Allocating Enough Memory</a:t>
            </a:r>
            <a:endParaRPr lang="ko-KR" altLang="en-US" dirty="0"/>
          </a:p>
        </p:txBody>
      </p:sp>
      <p:sp>
        <p:nvSpPr>
          <p:cNvPr id="3" name="내용 개체 틀 2"/>
          <p:cNvSpPr>
            <a:spLocks noGrp="1"/>
          </p:cNvSpPr>
          <p:nvPr>
            <p:ph idx="1"/>
          </p:nvPr>
        </p:nvSpPr>
        <p:spPr>
          <a:xfrm>
            <a:off x="142844" y="928670"/>
            <a:ext cx="8786812" cy="5501258"/>
          </a:xfrm>
        </p:spPr>
        <p:txBody>
          <a:bodyPr/>
          <a:lstStyle/>
          <a:p>
            <a:r>
              <a:rPr lang="en-US" altLang="ko-KR" dirty="0"/>
              <a:t>Incorrect code, but work properly</a:t>
            </a:r>
          </a:p>
          <a:p>
            <a:endParaRPr lang="en-US" altLang="ko-KR" sz="1800" dirty="0"/>
          </a:p>
          <a:p>
            <a:pPr>
              <a:buNone/>
            </a:pPr>
            <a:endParaRPr lang="en-US" altLang="ko-KR" sz="1800" dirty="0"/>
          </a:p>
        </p:txBody>
      </p:sp>
      <p:sp>
        <p:nvSpPr>
          <p:cNvPr id="4" name="슬라이드 번호 개체 틀 3"/>
          <p:cNvSpPr>
            <a:spLocks noGrp="1"/>
          </p:cNvSpPr>
          <p:nvPr>
            <p:ph type="sldNum" sz="quarter" idx="11"/>
          </p:nvPr>
        </p:nvSpPr>
        <p:spPr>
          <a:xfrm>
            <a:off x="10059964" y="8459791"/>
            <a:ext cx="1071562" cy="220663"/>
          </a:xfrm>
        </p:spPr>
        <p:txBody>
          <a:bodyPr/>
          <a:lstStyle/>
          <a:p>
            <a:pPr>
              <a:defRPr/>
            </a:pPr>
            <a:fld id="{515CC4ED-1449-4712-AE45-EBC263B4DD26}" type="slidenum">
              <a:rPr lang="en-US" altLang="ko-KR" smtClean="0">
                <a:solidFill>
                  <a:srgbClr val="1F497D">
                    <a:lumMod val="50000"/>
                  </a:srgbClr>
                </a:solidFill>
              </a:rPr>
              <a:pPr>
                <a:defRPr/>
              </a:pPr>
              <a:t>12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43" name="직사각형 42"/>
          <p:cNvSpPr/>
          <p:nvPr/>
        </p:nvSpPr>
        <p:spPr>
          <a:xfrm>
            <a:off x="611560" y="1484784"/>
            <a:ext cx="7500990" cy="83099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*src = “hello”;</a:t>
            </a:r>
            <a:r>
              <a:rPr lang="en-US" altLang="ko-KR" sz="1600" dirty="0">
                <a:solidFill>
                  <a:srgbClr val="0070C0"/>
                </a:solidFill>
                <a:latin typeface="Courier New" pitchFamily="49" charset="0"/>
                <a:ea typeface="맑은 고딕" pitchFamily="50" charset="-127"/>
                <a:cs typeface="Courier New" pitchFamily="49" charset="0"/>
              </a:rPr>
              <a:t> </a:t>
            </a:r>
            <a:r>
              <a:rPr lang="en-US" altLang="ko-KR" sz="1600" dirty="0">
                <a:solidFill>
                  <a:srgbClr val="00B0F0"/>
                </a:solidFill>
                <a:latin typeface="Courier New" pitchFamily="49" charset="0"/>
                <a:ea typeface="맑은 고딕" pitchFamily="50" charset="-127"/>
                <a:cs typeface="Courier New" pitchFamily="49" charset="0"/>
              </a:rPr>
              <a:t>//character string constant </a:t>
            </a:r>
          </a:p>
          <a:p>
            <a:r>
              <a:rPr lang="en-US" altLang="ko-KR" sz="1600" dirty="0">
                <a:solidFill>
                  <a:srgbClr val="00B050"/>
                </a:solidFill>
                <a:latin typeface="Courier New" pitchFamily="49" charset="0"/>
                <a:ea typeface="맑은 고딕" pitchFamily="50" charset="-127"/>
                <a:cs typeface="Courier New" pitchFamily="49" charset="0"/>
              </a:rPr>
              <a:t>char</a:t>
            </a:r>
            <a:r>
              <a:rPr lang="en-US" altLang="ko-KR" sz="1600" dirty="0">
                <a:solidFill>
                  <a:prstClr val="black"/>
                </a:solidFill>
                <a:latin typeface="Courier New" pitchFamily="49" charset="0"/>
                <a:ea typeface="맑은 고딕" pitchFamily="50" charset="-127"/>
                <a:cs typeface="Courier New" pitchFamily="49" charset="0"/>
              </a:rPr>
              <a:t> *dst (char *)malloc(strlen(src)); </a:t>
            </a:r>
            <a:r>
              <a:rPr lang="en-US" altLang="ko-KR" sz="1600" dirty="0">
                <a:solidFill>
                  <a:srgbClr val="00B0F0"/>
                </a:solidFill>
                <a:latin typeface="Courier New" pitchFamily="49" charset="0"/>
                <a:ea typeface="맑은 고딕" pitchFamily="50" charset="-127"/>
                <a:cs typeface="Courier New" pitchFamily="49" charset="0"/>
              </a:rPr>
              <a:t>// too small</a:t>
            </a:r>
          </a:p>
          <a:p>
            <a:r>
              <a:rPr lang="en-US" altLang="ko-KR" sz="1600" dirty="0">
                <a:solidFill>
                  <a:prstClr val="black"/>
                </a:solidFill>
                <a:latin typeface="Courier New" pitchFamily="49" charset="0"/>
                <a:ea typeface="맑은 고딕" pitchFamily="50" charset="-127"/>
                <a:cs typeface="Courier New" pitchFamily="49" charset="0"/>
              </a:rPr>
              <a:t>strcpy(dst,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F0"/>
                </a:solidFill>
                <a:latin typeface="Courier New" pitchFamily="49" charset="0"/>
                <a:ea typeface="맑은 고딕" pitchFamily="50" charset="-127"/>
                <a:cs typeface="Courier New" pitchFamily="49" charset="0"/>
              </a:rPr>
              <a:t>//work properly</a:t>
            </a:r>
          </a:p>
        </p:txBody>
      </p:sp>
      <p:sp>
        <p:nvSpPr>
          <p:cNvPr id="39" name="직사각형 38"/>
          <p:cNvSpPr/>
          <p:nvPr/>
        </p:nvSpPr>
        <p:spPr>
          <a:xfrm>
            <a:off x="4662556" y="4042270"/>
            <a:ext cx="1413931" cy="1406883"/>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2" name="직사각형 41"/>
          <p:cNvSpPr/>
          <p:nvPr/>
        </p:nvSpPr>
        <p:spPr>
          <a:xfrm>
            <a:off x="4662558" y="5449153"/>
            <a:ext cx="1413931"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dst</a:t>
            </a: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44" name="TextBox 43"/>
          <p:cNvSpPr txBox="1"/>
          <p:nvPr/>
        </p:nvSpPr>
        <p:spPr>
          <a:xfrm>
            <a:off x="5056941" y="4926495"/>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45" name="TextBox 44"/>
          <p:cNvSpPr txBox="1"/>
          <p:nvPr/>
        </p:nvSpPr>
        <p:spPr>
          <a:xfrm>
            <a:off x="5056380" y="4331360"/>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49" name="직선 화살표 연결선 48"/>
          <p:cNvCxnSpPr>
            <a:stCxn id="60" idx="2"/>
          </p:cNvCxnSpPr>
          <p:nvPr/>
        </p:nvCxnSpPr>
        <p:spPr>
          <a:xfrm flipH="1">
            <a:off x="5367997" y="4042270"/>
            <a:ext cx="5" cy="22722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a:stCxn id="42" idx="0"/>
          </p:cNvCxnSpPr>
          <p:nvPr/>
        </p:nvCxnSpPr>
        <p:spPr>
          <a:xfrm flipV="1">
            <a:off x="5369524" y="5199121"/>
            <a:ext cx="830" cy="250032"/>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1" name="직사각형 50"/>
          <p:cNvSpPr/>
          <p:nvPr/>
        </p:nvSpPr>
        <p:spPr>
          <a:xfrm>
            <a:off x="4662558" y="5734905"/>
            <a:ext cx="141392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t>
            </a:r>
            <a:r>
              <a:rPr lang="en-US" altLang="ko-KR" sz="1400" dirty="0" err="1">
                <a:solidFill>
                  <a:prstClr val="black"/>
                </a:solidFill>
                <a:latin typeface="맑은 고딕" pitchFamily="50" charset="-127"/>
                <a:ea typeface="맑은 고딕" pitchFamily="50" charset="-127"/>
                <a:cs typeface="Courier New" pitchFamily="49" charset="0"/>
              </a:rPr>
              <a:t>src</a:t>
            </a:r>
            <a:endParaRPr lang="en-US" altLang="ko-KR" sz="1400" dirty="0">
              <a:solidFill>
                <a:prstClr val="black"/>
              </a:solidFill>
              <a:latin typeface="맑은 고딕" pitchFamily="50" charset="-127"/>
              <a:ea typeface="맑은 고딕" pitchFamily="50" charset="-127"/>
              <a:cs typeface="Courier New" pitchFamily="49" charset="0"/>
            </a:endParaRPr>
          </a:p>
        </p:txBody>
      </p:sp>
      <p:cxnSp>
        <p:nvCxnSpPr>
          <p:cNvPr id="53" name="꺾인 연결선 52"/>
          <p:cNvCxnSpPr>
            <a:stCxn id="51" idx="3"/>
            <a:endCxn id="66" idx="3"/>
          </p:cNvCxnSpPr>
          <p:nvPr/>
        </p:nvCxnSpPr>
        <p:spPr>
          <a:xfrm flipH="1" flipV="1">
            <a:off x="6074683" y="2656727"/>
            <a:ext cx="1804" cy="3221054"/>
          </a:xfrm>
          <a:prstGeom prst="bentConnector3">
            <a:avLst>
              <a:gd name="adj1" fmla="val -23231707"/>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58" name="꺾인 연결선 57"/>
          <p:cNvCxnSpPr>
            <a:stCxn id="42" idx="3"/>
            <a:endCxn id="60" idx="3"/>
          </p:cNvCxnSpPr>
          <p:nvPr/>
        </p:nvCxnSpPr>
        <p:spPr>
          <a:xfrm flipH="1" flipV="1">
            <a:off x="6074686" y="3749291"/>
            <a:ext cx="1803" cy="1842738"/>
          </a:xfrm>
          <a:prstGeom prst="bentConnector3">
            <a:avLst>
              <a:gd name="adj1" fmla="val -12678869"/>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60" name="직사각형 59"/>
          <p:cNvSpPr/>
          <p:nvPr/>
        </p:nvSpPr>
        <p:spPr>
          <a:xfrm>
            <a:off x="4661317" y="3456312"/>
            <a:ext cx="1413369" cy="58595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hello</a:t>
            </a:r>
            <a:r>
              <a:rPr lang="en-US" altLang="ko-KR" sz="1400" dirty="0">
                <a:solidFill>
                  <a:srgbClr val="FF0000"/>
                </a:solidFill>
                <a:latin typeface="맑은 고딕" pitchFamily="50" charset="-127"/>
                <a:ea typeface="맑은 고딕" pitchFamily="50" charset="-127"/>
                <a:cs typeface="Courier New" pitchFamily="49" charset="0"/>
              </a:rPr>
              <a:t>\0</a:t>
            </a:r>
          </a:p>
        </p:txBody>
      </p:sp>
      <p:sp>
        <p:nvSpPr>
          <p:cNvPr id="61" name="TextBox 60"/>
          <p:cNvSpPr txBox="1"/>
          <p:nvPr/>
        </p:nvSpPr>
        <p:spPr>
          <a:xfrm>
            <a:off x="4572000" y="6065273"/>
            <a:ext cx="1595045" cy="307777"/>
          </a:xfrm>
          <a:prstGeom prst="rect">
            <a:avLst/>
          </a:prstGeom>
          <a:noFill/>
        </p:spPr>
        <p:txBody>
          <a:bodyPr wrap="square" rtlCol="0">
            <a:spAutoFit/>
          </a:bodyPr>
          <a:lstStyle/>
          <a:p>
            <a:pPr algn="ctr"/>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66" name="직사각형 65"/>
          <p:cNvSpPr/>
          <p:nvPr/>
        </p:nvSpPr>
        <p:spPr>
          <a:xfrm>
            <a:off x="4661314" y="2583509"/>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h</a:t>
            </a:r>
          </a:p>
        </p:txBody>
      </p:sp>
      <p:sp>
        <p:nvSpPr>
          <p:cNvPr id="70" name="직사각형 69"/>
          <p:cNvSpPr/>
          <p:nvPr/>
        </p:nvSpPr>
        <p:spPr>
          <a:xfrm>
            <a:off x="4661314" y="2729944"/>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e</a:t>
            </a:r>
          </a:p>
        </p:txBody>
      </p:sp>
      <p:sp>
        <p:nvSpPr>
          <p:cNvPr id="71" name="직사각형 70"/>
          <p:cNvSpPr/>
          <p:nvPr/>
        </p:nvSpPr>
        <p:spPr>
          <a:xfrm>
            <a:off x="4661314" y="2876379"/>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l</a:t>
            </a:r>
          </a:p>
        </p:txBody>
      </p:sp>
      <p:sp>
        <p:nvSpPr>
          <p:cNvPr id="72" name="직사각형 71"/>
          <p:cNvSpPr/>
          <p:nvPr/>
        </p:nvSpPr>
        <p:spPr>
          <a:xfrm>
            <a:off x="4661314" y="3018591"/>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l</a:t>
            </a:r>
          </a:p>
        </p:txBody>
      </p:sp>
      <p:sp>
        <p:nvSpPr>
          <p:cNvPr id="73" name="직사각형 72"/>
          <p:cNvSpPr/>
          <p:nvPr/>
        </p:nvSpPr>
        <p:spPr>
          <a:xfrm>
            <a:off x="4661314" y="3164362"/>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o</a:t>
            </a:r>
          </a:p>
        </p:txBody>
      </p:sp>
      <p:sp>
        <p:nvSpPr>
          <p:cNvPr id="74" name="직사각형 73"/>
          <p:cNvSpPr/>
          <p:nvPr/>
        </p:nvSpPr>
        <p:spPr>
          <a:xfrm>
            <a:off x="4661314" y="3309877"/>
            <a:ext cx="1413369" cy="146435"/>
          </a:xfrm>
          <a:prstGeom prst="rect">
            <a:avLst/>
          </a:prstGeom>
          <a:solidFill>
            <a:schemeClr val="accent3">
              <a:lumMod val="20000"/>
              <a:lumOff val="8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200" dirty="0">
                <a:solidFill>
                  <a:prstClr val="black"/>
                </a:solidFill>
                <a:latin typeface="맑은 고딕" pitchFamily="50" charset="-127"/>
                <a:ea typeface="맑은 고딕" pitchFamily="50" charset="-127"/>
                <a:cs typeface="Courier New" pitchFamily="49" charset="0"/>
              </a:rPr>
              <a:t>\0</a:t>
            </a:r>
          </a:p>
        </p:txBody>
      </p:sp>
      <p:cxnSp>
        <p:nvCxnSpPr>
          <p:cNvPr id="80" name="직선 연결선 79"/>
          <p:cNvCxnSpPr/>
          <p:nvPr/>
        </p:nvCxnSpPr>
        <p:spPr>
          <a:xfrm>
            <a:off x="3851920" y="2575449"/>
            <a:ext cx="0" cy="877950"/>
          </a:xfrm>
          <a:prstGeom prst="line">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87" name="직선 연결선 86"/>
          <p:cNvCxnSpPr/>
          <p:nvPr/>
        </p:nvCxnSpPr>
        <p:spPr>
          <a:xfrm>
            <a:off x="3707901" y="2578362"/>
            <a:ext cx="953413" cy="0"/>
          </a:xfrm>
          <a:prstGeom prst="line">
            <a:avLst/>
          </a:prstGeom>
          <a:ln w="12700">
            <a:solidFill>
              <a:schemeClr val="tx1"/>
            </a:solidFill>
            <a:prstDash val="sysDash"/>
            <a:tailEnd type="none" w="lg" len="lg"/>
          </a:ln>
        </p:spPr>
        <p:style>
          <a:lnRef idx="1">
            <a:schemeClr val="accent1"/>
          </a:lnRef>
          <a:fillRef idx="0">
            <a:schemeClr val="accent1"/>
          </a:fillRef>
          <a:effectRef idx="0">
            <a:schemeClr val="accent1"/>
          </a:effectRef>
          <a:fontRef idx="minor">
            <a:schemeClr val="tx1"/>
          </a:fontRef>
        </p:style>
      </p:cxnSp>
      <p:cxnSp>
        <p:nvCxnSpPr>
          <p:cNvPr id="98" name="직선 연결선 97"/>
          <p:cNvCxnSpPr/>
          <p:nvPr/>
        </p:nvCxnSpPr>
        <p:spPr>
          <a:xfrm>
            <a:off x="3707904" y="3453399"/>
            <a:ext cx="953413" cy="0"/>
          </a:xfrm>
          <a:prstGeom prst="line">
            <a:avLst/>
          </a:prstGeom>
          <a:ln w="12700">
            <a:solidFill>
              <a:schemeClr val="tx1"/>
            </a:solidFill>
            <a:prstDash val="sysDash"/>
            <a:tailEnd type="none" w="lg" len="lg"/>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3131840" y="2863969"/>
            <a:ext cx="720080" cy="276999"/>
          </a:xfrm>
          <a:prstGeom prst="rect">
            <a:avLst/>
          </a:prstGeom>
          <a:noFill/>
          <a:ln>
            <a:noFill/>
            <a:tailEnd type="stealth"/>
          </a:ln>
        </p:spPr>
        <p:txBody>
          <a:bodyPr wrap="square" rtlCol="0">
            <a:spAutoFit/>
          </a:bodyPr>
          <a:lstStyle/>
          <a:p>
            <a:pPr algn="ctr"/>
            <a:r>
              <a:rPr lang="en-US" altLang="ko-KR" sz="1200" dirty="0">
                <a:solidFill>
                  <a:prstClr val="black"/>
                </a:solidFill>
                <a:latin typeface="맑은 고딕" pitchFamily="50" charset="-127"/>
                <a:ea typeface="맑은 고딕" pitchFamily="50" charset="-127"/>
              </a:rPr>
              <a:t>6 bytes</a:t>
            </a:r>
          </a:p>
        </p:txBody>
      </p:sp>
      <p:cxnSp>
        <p:nvCxnSpPr>
          <p:cNvPr id="100" name="직선 연결선 99"/>
          <p:cNvCxnSpPr/>
          <p:nvPr/>
        </p:nvCxnSpPr>
        <p:spPr>
          <a:xfrm>
            <a:off x="3995936" y="3310797"/>
            <a:ext cx="665381" cy="0"/>
          </a:xfrm>
          <a:prstGeom prst="line">
            <a:avLst/>
          </a:prstGeom>
          <a:ln w="12700">
            <a:solidFill>
              <a:schemeClr val="tx1"/>
            </a:solidFill>
            <a:prstDash val="sysDash"/>
            <a:tailEnd type="none" w="lg" len="lg"/>
          </a:ln>
        </p:spPr>
        <p:style>
          <a:lnRef idx="1">
            <a:schemeClr val="accent1"/>
          </a:lnRef>
          <a:fillRef idx="0">
            <a:schemeClr val="accent1"/>
          </a:fillRef>
          <a:effectRef idx="0">
            <a:schemeClr val="accent1"/>
          </a:effectRef>
          <a:fontRef idx="minor">
            <a:schemeClr val="tx1"/>
          </a:fontRef>
        </p:style>
      </p:cxnSp>
      <p:cxnSp>
        <p:nvCxnSpPr>
          <p:cNvPr id="103" name="직선 연결선 102"/>
          <p:cNvCxnSpPr/>
          <p:nvPr/>
        </p:nvCxnSpPr>
        <p:spPr>
          <a:xfrm>
            <a:off x="4499992" y="2583839"/>
            <a:ext cx="0" cy="717959"/>
          </a:xfrm>
          <a:prstGeom prst="line">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3808487" y="2777103"/>
            <a:ext cx="835920" cy="276999"/>
          </a:xfrm>
          <a:prstGeom prst="rect">
            <a:avLst/>
          </a:prstGeom>
          <a:noFill/>
          <a:ln>
            <a:noFill/>
            <a:tailEnd type="stealth"/>
          </a:ln>
        </p:spPr>
        <p:txBody>
          <a:bodyPr wrap="square" rtlCol="0" anchor="ctr">
            <a:spAutoFit/>
          </a:bodyPr>
          <a:lstStyle/>
          <a:p>
            <a:pPr algn="ctr"/>
            <a:r>
              <a:rPr lang="en-US" altLang="ko-KR" sz="1200" dirty="0" err="1">
                <a:solidFill>
                  <a:prstClr val="black"/>
                </a:solidFill>
                <a:latin typeface="맑은 고딕" pitchFamily="50" charset="-127"/>
                <a:ea typeface="맑은 고딕" pitchFamily="50" charset="-127"/>
              </a:rPr>
              <a:t>strlen</a:t>
            </a:r>
            <a:endParaRPr lang="en-US" altLang="ko-KR" sz="1200" dirty="0">
              <a:solidFill>
                <a:prstClr val="black"/>
              </a:solidFill>
              <a:latin typeface="맑은 고딕" pitchFamily="50" charset="-127"/>
              <a:ea typeface="맑은 고딕" pitchFamily="50" charset="-127"/>
            </a:endParaRPr>
          </a:p>
        </p:txBody>
      </p:sp>
      <p:cxnSp>
        <p:nvCxnSpPr>
          <p:cNvPr id="110" name="직선 연결선 109"/>
          <p:cNvCxnSpPr/>
          <p:nvPr/>
        </p:nvCxnSpPr>
        <p:spPr>
          <a:xfrm>
            <a:off x="3707900" y="4047417"/>
            <a:ext cx="953413" cy="0"/>
          </a:xfrm>
          <a:prstGeom prst="line">
            <a:avLst/>
          </a:prstGeom>
          <a:ln w="12700">
            <a:solidFill>
              <a:schemeClr val="tx1"/>
            </a:solidFill>
            <a:prstDash val="sysDash"/>
            <a:tailEnd type="none" w="lg" len="lg"/>
          </a:ln>
        </p:spPr>
        <p:style>
          <a:lnRef idx="1">
            <a:schemeClr val="accent1"/>
          </a:lnRef>
          <a:fillRef idx="0">
            <a:schemeClr val="accent1"/>
          </a:fillRef>
          <a:effectRef idx="0">
            <a:schemeClr val="accent1"/>
          </a:effectRef>
          <a:fontRef idx="minor">
            <a:schemeClr val="tx1"/>
          </a:fontRef>
        </p:style>
      </p:cxnSp>
      <p:cxnSp>
        <p:nvCxnSpPr>
          <p:cNvPr id="115" name="직선 연결선 114"/>
          <p:cNvCxnSpPr/>
          <p:nvPr/>
        </p:nvCxnSpPr>
        <p:spPr>
          <a:xfrm>
            <a:off x="4499992" y="3443068"/>
            <a:ext cx="0" cy="604349"/>
          </a:xfrm>
          <a:prstGeom prst="line">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3736080" y="3615407"/>
            <a:ext cx="835920" cy="461665"/>
          </a:xfrm>
          <a:prstGeom prst="rect">
            <a:avLst/>
          </a:prstGeom>
          <a:noFill/>
          <a:ln>
            <a:noFill/>
            <a:tailEnd type="stealth"/>
          </a:ln>
        </p:spPr>
        <p:txBody>
          <a:bodyPr wrap="square" rtlCol="0">
            <a:spAutoFit/>
          </a:bodyPr>
          <a:lstStyle/>
          <a:p>
            <a:pPr algn="ctr"/>
            <a:r>
              <a:rPr lang="en-US" altLang="ko-KR" sz="1200" dirty="0">
                <a:solidFill>
                  <a:prstClr val="black"/>
                </a:solidFill>
                <a:latin typeface="맑은 고딕" pitchFamily="50" charset="-127"/>
                <a:ea typeface="맑은 고딕" pitchFamily="50" charset="-127"/>
              </a:rPr>
              <a:t>5 bytes</a:t>
            </a:r>
          </a:p>
          <a:p>
            <a:pPr algn="ctr"/>
            <a:endParaRPr lang="en-US" altLang="ko-KR" sz="1200" dirty="0">
              <a:solidFill>
                <a:prstClr val="black"/>
              </a:solidFill>
              <a:latin typeface="맑은 고딕" pitchFamily="50" charset="-127"/>
              <a:ea typeface="맑은 고딕" pitchFamily="50" charset="-127"/>
            </a:endParaRPr>
          </a:p>
        </p:txBody>
      </p:sp>
      <p:sp>
        <p:nvSpPr>
          <p:cNvPr id="124" name="TextBox 123"/>
          <p:cNvSpPr txBox="1"/>
          <p:nvPr/>
        </p:nvSpPr>
        <p:spPr>
          <a:xfrm>
            <a:off x="2051720" y="3625279"/>
            <a:ext cx="1595045" cy="307777"/>
          </a:xfrm>
          <a:prstGeom prst="rect">
            <a:avLst/>
          </a:prstGeom>
          <a:noFill/>
        </p:spPr>
        <p:txBody>
          <a:bodyPr wrap="square" rtlCol="0">
            <a:spAutoFit/>
          </a:bodyPr>
          <a:lstStyle/>
          <a:p>
            <a:pPr algn="ctr"/>
            <a:r>
              <a:rPr lang="en-US" altLang="ko-KR" sz="1400" dirty="0">
                <a:solidFill>
                  <a:srgbClr val="FF0000"/>
                </a:solidFill>
                <a:latin typeface="맑은 고딕" pitchFamily="50" charset="-127"/>
                <a:ea typeface="맑은 고딕" pitchFamily="50" charset="-127"/>
              </a:rPr>
              <a:t>‘\0’ is omitted</a:t>
            </a:r>
            <a:endParaRPr lang="ko-KR" altLang="en-US" sz="1400" dirty="0">
              <a:solidFill>
                <a:srgbClr val="FF0000"/>
              </a:solidFill>
              <a:latin typeface="맑은 고딕" pitchFamily="50" charset="-127"/>
              <a:ea typeface="맑은 고딕" pitchFamily="50" charset="-127"/>
            </a:endParaRPr>
          </a:p>
        </p:txBody>
      </p:sp>
      <p:sp>
        <p:nvSpPr>
          <p:cNvPr id="125" name="직사각형 124"/>
          <p:cNvSpPr/>
          <p:nvPr/>
        </p:nvSpPr>
        <p:spPr>
          <a:xfrm>
            <a:off x="755576" y="4365104"/>
            <a:ext cx="2448272" cy="338554"/>
          </a:xfrm>
          <a:prstGeom prst="rect">
            <a:avLst/>
          </a:prstGeom>
          <a:noFill/>
          <a:ln w="12700">
            <a:noFill/>
          </a:ln>
          <a:effectLst>
            <a:outerShdw dist="25400"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err="1">
                <a:solidFill>
                  <a:prstClr val="black"/>
                </a:solidFill>
                <a:latin typeface="Courier New" pitchFamily="49" charset="0"/>
                <a:ea typeface="맑은 고딕" pitchFamily="50" charset="-127"/>
                <a:cs typeface="Courier New" pitchFamily="49" charset="0"/>
              </a:rPr>
              <a:t>strcpy</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prstClr val="black"/>
                </a:solidFill>
                <a:latin typeface="Courier New" pitchFamily="49" charset="0"/>
                <a:ea typeface="맑은 고딕" pitchFamily="50" charset="-127"/>
                <a:cs typeface="Courier New" pitchFamily="49" charset="0"/>
              </a:rPr>
              <a:t>dst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src</a:t>
            </a:r>
            <a:r>
              <a:rPr lang="en-US" altLang="ko-KR" sz="1600" dirty="0">
                <a:solidFill>
                  <a:prstClr val="black"/>
                </a:solidFill>
                <a:latin typeface="Courier New" pitchFamily="49" charset="0"/>
                <a:ea typeface="맑은 고딕" pitchFamily="50" charset="-127"/>
                <a:cs typeface="Courier New" pitchFamily="49" charset="0"/>
              </a:rPr>
              <a:t>);   </a:t>
            </a:r>
            <a:endParaRPr lang="en-US" altLang="ko-KR" sz="1600" dirty="0">
              <a:solidFill>
                <a:srgbClr val="0070C0"/>
              </a:solidFill>
              <a:latin typeface="Courier New" pitchFamily="49" charset="0"/>
              <a:ea typeface="맑은 고딕" pitchFamily="50" charset="-127"/>
              <a:cs typeface="Courier New" pitchFamily="49" charset="0"/>
            </a:endParaRPr>
          </a:p>
        </p:txBody>
      </p:sp>
      <p:cxnSp>
        <p:nvCxnSpPr>
          <p:cNvPr id="101" name="꺾인 연결선 100"/>
          <p:cNvCxnSpPr>
            <a:stCxn id="125" idx="2"/>
            <a:endCxn id="42" idx="1"/>
          </p:cNvCxnSpPr>
          <p:nvPr/>
        </p:nvCxnSpPr>
        <p:spPr>
          <a:xfrm rot="16200000" flipH="1">
            <a:off x="2876950" y="3806420"/>
            <a:ext cx="888371" cy="2682846"/>
          </a:xfrm>
          <a:prstGeom prst="bentConnector2">
            <a:avLst/>
          </a:prstGeom>
          <a:ln w="15875">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cxnSp>
        <p:nvCxnSpPr>
          <p:cNvPr id="126" name="꺾인 연결선 125"/>
          <p:cNvCxnSpPr>
            <a:endCxn id="51" idx="1"/>
          </p:cNvCxnSpPr>
          <p:nvPr/>
        </p:nvCxnSpPr>
        <p:spPr>
          <a:xfrm>
            <a:off x="2656376" y="4682918"/>
            <a:ext cx="2006182" cy="1194863"/>
          </a:xfrm>
          <a:prstGeom prst="bentConnector3">
            <a:avLst>
              <a:gd name="adj1" fmla="val 148"/>
            </a:avLst>
          </a:prstGeom>
          <a:ln w="15875">
            <a:solidFill>
              <a:schemeClr val="accent1"/>
            </a:solidFill>
            <a:prstDash val="dash"/>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8406600"/>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Forgetting to Initialize</a:t>
            </a:r>
            <a:endParaRPr lang="ko-KR" altLang="en-US" dirty="0"/>
          </a:p>
        </p:txBody>
      </p:sp>
      <p:sp>
        <p:nvSpPr>
          <p:cNvPr id="3" name="내용 개체 틀 2"/>
          <p:cNvSpPr>
            <a:spLocks noGrp="1"/>
          </p:cNvSpPr>
          <p:nvPr>
            <p:ph idx="1"/>
          </p:nvPr>
        </p:nvSpPr>
        <p:spPr/>
        <p:txBody>
          <a:bodyPr/>
          <a:lstStyle/>
          <a:p>
            <a:r>
              <a:rPr lang="en-US" altLang="ko-KR" dirty="0"/>
              <a:t>Encounter an uninitialized read</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직사각형 6"/>
          <p:cNvSpPr/>
          <p:nvPr/>
        </p:nvSpPr>
        <p:spPr>
          <a:xfrm>
            <a:off x="611560" y="1577515"/>
            <a:ext cx="7546726" cy="711733"/>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nSpc>
                <a:spcPct val="150000"/>
              </a:lnSpc>
            </a:pP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*x =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allocated	</a:t>
            </a:r>
          </a:p>
          <a:p>
            <a:pPr>
              <a:lnSpc>
                <a:spcPct val="150000"/>
              </a:lnSpc>
            </a:pPr>
            <a:r>
              <a:rPr lang="en-US" altLang="ko-KR" sz="1400" dirty="0" err="1">
                <a:solidFill>
                  <a:prstClr val="black"/>
                </a:solidFill>
                <a:latin typeface="Courier New" pitchFamily="49" charset="0"/>
                <a:ea typeface="맑은 고딕" pitchFamily="50" charset="-127"/>
                <a:cs typeface="Courier New" pitchFamily="49" charset="0"/>
              </a:rPr>
              <a:t>printf</a:t>
            </a:r>
            <a:r>
              <a:rPr lang="en-US" altLang="ko-KR" sz="1400" dirty="0">
                <a:solidFill>
                  <a:prstClr val="black"/>
                </a:solidFill>
                <a:latin typeface="Courier New" pitchFamily="49" charset="0"/>
                <a:ea typeface="맑은 고딕" pitchFamily="50" charset="-127"/>
                <a:cs typeface="Courier New" pitchFamily="49" charset="0"/>
              </a:rPr>
              <a:t>(“*x = %d\n”, *x); </a:t>
            </a:r>
            <a:r>
              <a:rPr lang="en-US" altLang="ko-KR" sz="1400" dirty="0">
                <a:solidFill>
                  <a:srgbClr val="00B0F0"/>
                </a:solidFill>
                <a:latin typeface="Courier New" pitchFamily="49" charset="0"/>
                <a:ea typeface="맑은 고딕" pitchFamily="50" charset="-127"/>
                <a:cs typeface="Courier New" pitchFamily="49" charset="0"/>
              </a:rPr>
              <a:t>// uninitialized memory access</a:t>
            </a:r>
          </a:p>
        </p:txBody>
      </p:sp>
      <p:sp>
        <p:nvSpPr>
          <p:cNvPr id="33" name="직사각형 32"/>
          <p:cNvSpPr/>
          <p:nvPr/>
        </p:nvSpPr>
        <p:spPr>
          <a:xfrm>
            <a:off x="5248275" y="3515356"/>
            <a:ext cx="1296145" cy="1979220"/>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34" name="직사각형 33"/>
          <p:cNvSpPr/>
          <p:nvPr/>
        </p:nvSpPr>
        <p:spPr>
          <a:xfrm>
            <a:off x="5248277" y="2666986"/>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35" name="TextBox 34"/>
          <p:cNvSpPr txBox="1"/>
          <p:nvPr/>
        </p:nvSpPr>
        <p:spPr>
          <a:xfrm>
            <a:off x="5584181" y="4748931"/>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36" name="TextBox 35"/>
          <p:cNvSpPr txBox="1"/>
          <p:nvPr/>
        </p:nvSpPr>
        <p:spPr>
          <a:xfrm>
            <a:off x="5589883" y="3985319"/>
            <a:ext cx="892771"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sp>
        <p:nvSpPr>
          <p:cNvPr id="37" name="직사각형 36"/>
          <p:cNvSpPr/>
          <p:nvPr/>
        </p:nvSpPr>
        <p:spPr>
          <a:xfrm>
            <a:off x="5248277" y="5494577"/>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*x</a:t>
            </a:r>
          </a:p>
        </p:txBody>
      </p:sp>
      <p:sp>
        <p:nvSpPr>
          <p:cNvPr id="38" name="직사각형 37"/>
          <p:cNvSpPr/>
          <p:nvPr/>
        </p:nvSpPr>
        <p:spPr>
          <a:xfrm>
            <a:off x="5248276" y="2858554"/>
            <a:ext cx="1296145" cy="65680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a:p>
            <a:pPr algn="ctr"/>
            <a:r>
              <a:rPr lang="en-US" altLang="ko-KR" sz="1400" dirty="0">
                <a:solidFill>
                  <a:prstClr val="black"/>
                </a:solidFill>
                <a:latin typeface="맑은 고딕" pitchFamily="50" charset="-127"/>
                <a:ea typeface="맑은 고딕" pitchFamily="50" charset="-127"/>
                <a:cs typeface="Courier New" pitchFamily="49" charset="0"/>
              </a:rPr>
              <a:t>with value used before</a:t>
            </a:r>
          </a:p>
        </p:txBody>
      </p:sp>
      <p:cxnSp>
        <p:nvCxnSpPr>
          <p:cNvPr id="39" name="직선 화살표 연결선 38"/>
          <p:cNvCxnSpPr>
            <a:stCxn id="38" idx="2"/>
          </p:cNvCxnSpPr>
          <p:nvPr/>
        </p:nvCxnSpPr>
        <p:spPr>
          <a:xfrm>
            <a:off x="5896349" y="3515356"/>
            <a:ext cx="1" cy="41466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직선 화살표 연결선 39"/>
          <p:cNvCxnSpPr>
            <a:stCxn id="37" idx="0"/>
          </p:cNvCxnSpPr>
          <p:nvPr/>
        </p:nvCxnSpPr>
        <p:spPr>
          <a:xfrm flipV="1">
            <a:off x="5896350" y="5060964"/>
            <a:ext cx="0" cy="433613"/>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20072" y="5713510"/>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cxnSp>
        <p:nvCxnSpPr>
          <p:cNvPr id="43" name="꺾인 연결선 42"/>
          <p:cNvCxnSpPr>
            <a:stCxn id="37" idx="3"/>
            <a:endCxn id="38" idx="3"/>
          </p:cNvCxnSpPr>
          <p:nvPr/>
        </p:nvCxnSpPr>
        <p:spPr>
          <a:xfrm flipH="1" flipV="1">
            <a:off x="6544421" y="3186955"/>
            <a:ext cx="1" cy="2417089"/>
          </a:xfrm>
          <a:prstGeom prst="bentConnector3">
            <a:avLst>
              <a:gd name="adj1" fmla="val -228600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53" name="직사각형 52"/>
          <p:cNvSpPr/>
          <p:nvPr/>
        </p:nvSpPr>
        <p:spPr>
          <a:xfrm>
            <a:off x="2213070" y="3515356"/>
            <a:ext cx="1296145" cy="1979220"/>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4" name="직사각형 53"/>
          <p:cNvSpPr/>
          <p:nvPr/>
        </p:nvSpPr>
        <p:spPr>
          <a:xfrm>
            <a:off x="2213072" y="2666986"/>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5" name="TextBox 54"/>
          <p:cNvSpPr txBox="1"/>
          <p:nvPr/>
        </p:nvSpPr>
        <p:spPr>
          <a:xfrm>
            <a:off x="2548976" y="4748931"/>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56" name="TextBox 55"/>
          <p:cNvSpPr txBox="1"/>
          <p:nvPr/>
        </p:nvSpPr>
        <p:spPr>
          <a:xfrm>
            <a:off x="2554678" y="3985319"/>
            <a:ext cx="892771"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sp>
        <p:nvSpPr>
          <p:cNvPr id="57" name="직사각형 56"/>
          <p:cNvSpPr/>
          <p:nvPr/>
        </p:nvSpPr>
        <p:spPr>
          <a:xfrm>
            <a:off x="2213072" y="5494577"/>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*x</a:t>
            </a:r>
          </a:p>
        </p:txBody>
      </p:sp>
      <p:sp>
        <p:nvSpPr>
          <p:cNvPr id="58" name="직사각형 57"/>
          <p:cNvSpPr/>
          <p:nvPr/>
        </p:nvSpPr>
        <p:spPr>
          <a:xfrm>
            <a:off x="2213071" y="2858554"/>
            <a:ext cx="1296145" cy="65680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value used before</a:t>
            </a:r>
          </a:p>
          <a:p>
            <a:pPr algn="ctr"/>
            <a:r>
              <a:rPr lang="en-US" altLang="ko-KR" sz="1400" dirty="0">
                <a:solidFill>
                  <a:prstClr val="black"/>
                </a:solidFill>
                <a:latin typeface="맑은 고딕" pitchFamily="50" charset="-127"/>
                <a:ea typeface="맑은 고딕" pitchFamily="50" charset="-127"/>
                <a:cs typeface="Courier New" pitchFamily="49" charset="0"/>
              </a:rPr>
              <a:t>(free)</a:t>
            </a:r>
          </a:p>
        </p:txBody>
      </p:sp>
      <p:cxnSp>
        <p:nvCxnSpPr>
          <p:cNvPr id="59" name="직선 화살표 연결선 58"/>
          <p:cNvCxnSpPr>
            <a:stCxn id="58" idx="2"/>
          </p:cNvCxnSpPr>
          <p:nvPr/>
        </p:nvCxnSpPr>
        <p:spPr>
          <a:xfrm>
            <a:off x="2861144" y="3515356"/>
            <a:ext cx="1" cy="41466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0" name="직선 화살표 연결선 59"/>
          <p:cNvCxnSpPr>
            <a:stCxn id="57" idx="0"/>
          </p:cNvCxnSpPr>
          <p:nvPr/>
        </p:nvCxnSpPr>
        <p:spPr>
          <a:xfrm flipV="1">
            <a:off x="2861145" y="5060964"/>
            <a:ext cx="0" cy="433613"/>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84867" y="5713510"/>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3175170964"/>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Memory Leak</a:t>
            </a:r>
          </a:p>
        </p:txBody>
      </p:sp>
      <p:sp>
        <p:nvSpPr>
          <p:cNvPr id="3" name="내용 개체 틀 2"/>
          <p:cNvSpPr>
            <a:spLocks noGrp="1"/>
          </p:cNvSpPr>
          <p:nvPr>
            <p:ph idx="1"/>
          </p:nvPr>
        </p:nvSpPr>
        <p:spPr>
          <a:xfrm>
            <a:off x="395535" y="789843"/>
            <a:ext cx="8605589" cy="5396312"/>
          </a:xfrm>
        </p:spPr>
        <p:txBody>
          <a:bodyPr/>
          <a:lstStyle/>
          <a:p>
            <a:pPr>
              <a:lnSpc>
                <a:spcPct val="100000"/>
              </a:lnSpc>
            </a:pPr>
            <a:r>
              <a:rPr lang="en-US" altLang="ko-KR" sz="1600" dirty="0"/>
              <a:t>A program keeps allocating memory without freeing it.</a:t>
            </a:r>
          </a:p>
          <a:p>
            <a:pPr>
              <a:lnSpc>
                <a:spcPct val="100000"/>
              </a:lnSpc>
            </a:pPr>
            <a:r>
              <a:rPr lang="en-US" altLang="ko-KR" sz="1600" dirty="0"/>
              <a:t>A program runs out of memory and eventually is killed by OS.</a:t>
            </a:r>
          </a:p>
          <a:p>
            <a:pPr marL="1314450" lvl="3" indent="0">
              <a:lnSpc>
                <a:spcPct val="100000"/>
              </a:lnSpc>
              <a:buNone/>
            </a:pPr>
            <a:r>
              <a:rPr lang="en-US" altLang="ko-KR" dirty="0">
                <a:latin typeface="Courier New" charset="0"/>
                <a:ea typeface="Courier New" charset="0"/>
                <a:cs typeface="Courier New" charset="0"/>
              </a:rPr>
              <a:t>while(1)</a:t>
            </a:r>
          </a:p>
          <a:p>
            <a:pPr marL="1828800" lvl="4" indent="0">
              <a:lnSpc>
                <a:spcPct val="100000"/>
              </a:lnSpc>
              <a:buNone/>
            </a:pPr>
            <a:r>
              <a:rPr lang="en-US" altLang="ko-KR" dirty="0" err="1">
                <a:latin typeface="Courier New" charset="0"/>
                <a:ea typeface="Courier New" charset="0"/>
                <a:cs typeface="Courier New" charset="0"/>
              </a:rPr>
              <a:t>malloc</a:t>
            </a:r>
            <a:r>
              <a:rPr lang="en-US" altLang="ko-KR" dirty="0">
                <a:latin typeface="Courier New" charset="0"/>
                <a:ea typeface="Courier New" charset="0"/>
                <a:cs typeface="Courier New" charset="0"/>
              </a:rPr>
              <a:t>(4) ;</a:t>
            </a:r>
            <a:endParaRPr lang="ko-KR" altLang="en-US" dirty="0">
              <a:latin typeface="Courier New" charset="0"/>
              <a:ea typeface="Courier New" charset="0"/>
              <a:cs typeface="Courier New" charset="0"/>
            </a:endParaRP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933596" y="3532190"/>
            <a:ext cx="1296145" cy="2198155"/>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8" name="직사각형 7"/>
          <p:cNvSpPr/>
          <p:nvPr/>
        </p:nvSpPr>
        <p:spPr>
          <a:xfrm>
            <a:off x="933598" y="2902755"/>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0" name="TextBox 9"/>
          <p:cNvSpPr txBox="1"/>
          <p:nvPr/>
        </p:nvSpPr>
        <p:spPr>
          <a:xfrm>
            <a:off x="1269502" y="4984700"/>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11" name="TextBox 10"/>
          <p:cNvSpPr txBox="1"/>
          <p:nvPr/>
        </p:nvSpPr>
        <p:spPr>
          <a:xfrm>
            <a:off x="1275204" y="4011896"/>
            <a:ext cx="892771"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sp>
        <p:nvSpPr>
          <p:cNvPr id="14" name="직사각형 13"/>
          <p:cNvSpPr/>
          <p:nvPr/>
        </p:nvSpPr>
        <p:spPr>
          <a:xfrm>
            <a:off x="933598" y="5730346"/>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a:t>
            </a:r>
          </a:p>
        </p:txBody>
      </p:sp>
      <p:sp>
        <p:nvSpPr>
          <p:cNvPr id="16" name="직사각형 15"/>
          <p:cNvSpPr/>
          <p:nvPr/>
        </p:nvSpPr>
        <p:spPr>
          <a:xfrm>
            <a:off x="933597" y="3094323"/>
            <a:ext cx="1296145" cy="43786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19" name="직선 화살표 연결선 18"/>
          <p:cNvCxnSpPr>
            <a:stCxn id="16" idx="2"/>
          </p:cNvCxnSpPr>
          <p:nvPr/>
        </p:nvCxnSpPr>
        <p:spPr>
          <a:xfrm flipH="1">
            <a:off x="1581668" y="3532191"/>
            <a:ext cx="2" cy="437866"/>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a:stCxn id="14" idx="0"/>
          </p:cNvCxnSpPr>
          <p:nvPr/>
        </p:nvCxnSpPr>
        <p:spPr>
          <a:xfrm flipV="1">
            <a:off x="1581671" y="5296733"/>
            <a:ext cx="0" cy="433613"/>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꺾인 연결선 29"/>
          <p:cNvCxnSpPr>
            <a:stCxn id="14" idx="3"/>
            <a:endCxn id="16" idx="3"/>
          </p:cNvCxnSpPr>
          <p:nvPr/>
        </p:nvCxnSpPr>
        <p:spPr>
          <a:xfrm flipH="1" flipV="1">
            <a:off x="2229742" y="3313257"/>
            <a:ext cx="1" cy="2526556"/>
          </a:xfrm>
          <a:prstGeom prst="bentConnector3">
            <a:avLst>
              <a:gd name="adj1" fmla="val -22860000000"/>
            </a:avLst>
          </a:prstGeom>
          <a:ln w="15875" cap="flat" cmpd="sng">
            <a:solidFill>
              <a:schemeClr val="tx1"/>
            </a:solidFill>
            <a:prstDash val="sysDash"/>
            <a:round/>
            <a:tailEnd type="stealth" w="lg" len="lg"/>
          </a:ln>
        </p:spPr>
        <p:style>
          <a:lnRef idx="1">
            <a:schemeClr val="accent1"/>
          </a:lnRef>
          <a:fillRef idx="0">
            <a:schemeClr val="accent1"/>
          </a:fillRef>
          <a:effectRef idx="0">
            <a:schemeClr val="accent1"/>
          </a:effectRef>
          <a:fontRef idx="minor">
            <a:schemeClr val="tx1"/>
          </a:fontRef>
        </p:style>
      </p:cxnSp>
      <p:sp>
        <p:nvSpPr>
          <p:cNvPr id="32" name="직사각형 31"/>
          <p:cNvSpPr/>
          <p:nvPr/>
        </p:nvSpPr>
        <p:spPr>
          <a:xfrm>
            <a:off x="3713703" y="3970057"/>
            <a:ext cx="1296145" cy="1541353"/>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33" name="직사각형 32"/>
          <p:cNvSpPr/>
          <p:nvPr/>
        </p:nvSpPr>
        <p:spPr>
          <a:xfrm>
            <a:off x="3713705" y="2902755"/>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34" name="TextBox 33"/>
          <p:cNvSpPr txBox="1"/>
          <p:nvPr/>
        </p:nvSpPr>
        <p:spPr>
          <a:xfrm>
            <a:off x="4063859" y="4894213"/>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35" name="TextBox 34"/>
          <p:cNvSpPr txBox="1"/>
          <p:nvPr/>
        </p:nvSpPr>
        <p:spPr>
          <a:xfrm>
            <a:off x="4063859" y="4264423"/>
            <a:ext cx="5958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sp>
        <p:nvSpPr>
          <p:cNvPr id="36" name="직사각형 35"/>
          <p:cNvSpPr/>
          <p:nvPr/>
        </p:nvSpPr>
        <p:spPr>
          <a:xfrm>
            <a:off x="3713705" y="5730345"/>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a:t>
            </a:r>
          </a:p>
        </p:txBody>
      </p:sp>
      <p:sp>
        <p:nvSpPr>
          <p:cNvPr id="37" name="직사각형 36"/>
          <p:cNvSpPr/>
          <p:nvPr/>
        </p:nvSpPr>
        <p:spPr>
          <a:xfrm>
            <a:off x="3713704" y="3094323"/>
            <a:ext cx="1296145" cy="437868"/>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unused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2" name="직사각형 41"/>
          <p:cNvSpPr/>
          <p:nvPr/>
        </p:nvSpPr>
        <p:spPr>
          <a:xfrm>
            <a:off x="3713702" y="3532190"/>
            <a:ext cx="1296145" cy="43786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3" name="직사각형 42"/>
          <p:cNvSpPr/>
          <p:nvPr/>
        </p:nvSpPr>
        <p:spPr>
          <a:xfrm>
            <a:off x="3713701" y="5511411"/>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*b</a:t>
            </a:r>
          </a:p>
        </p:txBody>
      </p:sp>
      <p:cxnSp>
        <p:nvCxnSpPr>
          <p:cNvPr id="38" name="직선 화살표 연결선 37"/>
          <p:cNvCxnSpPr>
            <a:stCxn id="32" idx="0"/>
          </p:cNvCxnSpPr>
          <p:nvPr/>
        </p:nvCxnSpPr>
        <p:spPr>
          <a:xfrm>
            <a:off x="4361776" y="3970057"/>
            <a:ext cx="1" cy="294366"/>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a:stCxn id="32" idx="2"/>
          </p:cNvCxnSpPr>
          <p:nvPr/>
        </p:nvCxnSpPr>
        <p:spPr>
          <a:xfrm flipH="1" flipV="1">
            <a:off x="4361773" y="5187266"/>
            <a:ext cx="3" cy="32414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6" name="꺾인 연결선 45"/>
          <p:cNvCxnSpPr>
            <a:stCxn id="43" idx="3"/>
            <a:endCxn id="42" idx="3"/>
          </p:cNvCxnSpPr>
          <p:nvPr/>
        </p:nvCxnSpPr>
        <p:spPr>
          <a:xfrm flipV="1">
            <a:off x="5009845" y="3751124"/>
            <a:ext cx="0" cy="1869754"/>
          </a:xfrm>
          <a:prstGeom prst="bentConnector3">
            <a:avLst>
              <a:gd name="adj1" fmla="val 228601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a:endCxn id="47" idx="1"/>
          </p:cNvCxnSpPr>
          <p:nvPr/>
        </p:nvCxnSpPr>
        <p:spPr>
          <a:xfrm>
            <a:off x="1269502" y="6259349"/>
            <a:ext cx="4592841" cy="16205"/>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0" name="직사각형 59"/>
          <p:cNvSpPr/>
          <p:nvPr/>
        </p:nvSpPr>
        <p:spPr>
          <a:xfrm>
            <a:off x="6660239" y="4845794"/>
            <a:ext cx="1296145" cy="232005"/>
          </a:xfrm>
          <a:prstGeom prst="rect">
            <a:avLst/>
          </a:prstGeom>
          <a:pattFill prst="ltUpDiag">
            <a:fgClr>
              <a:schemeClr val="tx2">
                <a:lumMod val="60000"/>
                <a:lumOff val="4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61" name="직사각형 60"/>
          <p:cNvSpPr/>
          <p:nvPr/>
        </p:nvSpPr>
        <p:spPr>
          <a:xfrm>
            <a:off x="6660239" y="2902755"/>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63" name="TextBox 62"/>
          <p:cNvSpPr txBox="1"/>
          <p:nvPr/>
        </p:nvSpPr>
        <p:spPr>
          <a:xfrm>
            <a:off x="6847589" y="3982875"/>
            <a:ext cx="892771"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sp>
        <p:nvSpPr>
          <p:cNvPr id="64" name="직사각형 63"/>
          <p:cNvSpPr/>
          <p:nvPr/>
        </p:nvSpPr>
        <p:spPr>
          <a:xfrm>
            <a:off x="6660239" y="5730345"/>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a:t>
            </a:r>
          </a:p>
        </p:txBody>
      </p:sp>
      <p:sp>
        <p:nvSpPr>
          <p:cNvPr id="65" name="직사각형 64"/>
          <p:cNvSpPr/>
          <p:nvPr/>
        </p:nvSpPr>
        <p:spPr>
          <a:xfrm>
            <a:off x="6660238" y="3094323"/>
            <a:ext cx="1296145" cy="437868"/>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unused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67" name="직사각형 66"/>
          <p:cNvSpPr/>
          <p:nvPr/>
        </p:nvSpPr>
        <p:spPr>
          <a:xfrm>
            <a:off x="6660235" y="5511411"/>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*b</a:t>
            </a:r>
          </a:p>
        </p:txBody>
      </p:sp>
      <p:sp>
        <p:nvSpPr>
          <p:cNvPr id="71" name="직사각형 70"/>
          <p:cNvSpPr/>
          <p:nvPr/>
        </p:nvSpPr>
        <p:spPr>
          <a:xfrm>
            <a:off x="6660239" y="3532189"/>
            <a:ext cx="1296145" cy="437868"/>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unused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72" name="직사각형 71"/>
          <p:cNvSpPr/>
          <p:nvPr/>
        </p:nvSpPr>
        <p:spPr>
          <a:xfrm>
            <a:off x="6660234" y="5292477"/>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*c</a:t>
            </a:r>
          </a:p>
        </p:txBody>
      </p:sp>
      <p:sp>
        <p:nvSpPr>
          <p:cNvPr id="73" name="직사각형 72"/>
          <p:cNvSpPr/>
          <p:nvPr/>
        </p:nvSpPr>
        <p:spPr>
          <a:xfrm>
            <a:off x="6660233" y="5077799"/>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*d</a:t>
            </a:r>
          </a:p>
        </p:txBody>
      </p:sp>
      <p:sp>
        <p:nvSpPr>
          <p:cNvPr id="74" name="직사각형 73"/>
          <p:cNvSpPr/>
          <p:nvPr/>
        </p:nvSpPr>
        <p:spPr>
          <a:xfrm>
            <a:off x="6660232" y="3970058"/>
            <a:ext cx="1296145" cy="437868"/>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unused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75" name="직사각형 74"/>
          <p:cNvSpPr/>
          <p:nvPr/>
        </p:nvSpPr>
        <p:spPr>
          <a:xfrm>
            <a:off x="6660239" y="4407926"/>
            <a:ext cx="1296145" cy="437868"/>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84" name="꺾인 연결선 83"/>
          <p:cNvCxnSpPr>
            <a:stCxn id="73" idx="3"/>
            <a:endCxn id="75" idx="3"/>
          </p:cNvCxnSpPr>
          <p:nvPr/>
        </p:nvCxnSpPr>
        <p:spPr>
          <a:xfrm flipV="1">
            <a:off x="7956378" y="4626860"/>
            <a:ext cx="6" cy="560406"/>
          </a:xfrm>
          <a:prstGeom prst="bentConnector3">
            <a:avLst>
              <a:gd name="adj1" fmla="val 38101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58" name="직사각형 57"/>
          <p:cNvSpPr/>
          <p:nvPr/>
        </p:nvSpPr>
        <p:spPr>
          <a:xfrm>
            <a:off x="933598" y="2247318"/>
            <a:ext cx="835894" cy="388211"/>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unused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9" name="TextBox 58"/>
          <p:cNvSpPr txBox="1"/>
          <p:nvPr/>
        </p:nvSpPr>
        <p:spPr>
          <a:xfrm>
            <a:off x="1763688" y="2272146"/>
            <a:ext cx="3816423" cy="338554"/>
          </a:xfrm>
          <a:prstGeom prst="rect">
            <a:avLst/>
          </a:prstGeom>
          <a:noFill/>
          <a:ln>
            <a:noFill/>
            <a:tailEnd type="stealth"/>
          </a:ln>
        </p:spPr>
        <p:txBody>
          <a:bodyPr wrap="square" rtlCol="0">
            <a:spAutoFit/>
          </a:bodyPr>
          <a:lstStyle/>
          <a:p>
            <a:r>
              <a:rPr lang="en-US" altLang="ko-KR" sz="1600" dirty="0">
                <a:solidFill>
                  <a:prstClr val="black"/>
                </a:solidFill>
                <a:latin typeface="맑은 고딕" pitchFamily="50" charset="-127"/>
                <a:ea typeface="맑은 고딕" pitchFamily="50" charset="-127"/>
              </a:rPr>
              <a:t>: allocated, but not freed </a:t>
            </a:r>
          </a:p>
        </p:txBody>
      </p:sp>
      <p:sp>
        <p:nvSpPr>
          <p:cNvPr id="47" name="모서리가 둥근 직사각형 46"/>
          <p:cNvSpPr/>
          <p:nvPr/>
        </p:nvSpPr>
        <p:spPr>
          <a:xfrm>
            <a:off x="5862343" y="6097772"/>
            <a:ext cx="2166041" cy="355563"/>
          </a:xfrm>
          <a:prstGeom prst="roundRect">
            <a:avLst/>
          </a:prstGeom>
          <a:solidFill>
            <a:srgbClr val="FFC000"/>
          </a:solidFill>
          <a:ln w="15875">
            <a:solidFill>
              <a:schemeClr val="accent6">
                <a:lumMod val="50000"/>
              </a:schemeClr>
            </a:solidFill>
          </a:ln>
          <a:effectLst/>
        </p:spPr>
        <p:style>
          <a:lnRef idx="3">
            <a:schemeClr val="lt1"/>
          </a:lnRef>
          <a:fillRef idx="1">
            <a:schemeClr val="accent1"/>
          </a:fillRef>
          <a:effectRef idx="1">
            <a:schemeClr val="accent1"/>
          </a:effectRef>
          <a:fontRef idx="minor">
            <a:schemeClr val="lt1"/>
          </a:fontRef>
        </p:style>
        <p:txBody>
          <a:bodyPr wrap="square" lIns="108000" rIns="108000" rtlCol="0" anchor="ctr">
            <a:noAutofit/>
          </a:bodyPr>
          <a:lstStyle/>
          <a:p>
            <a:pPr algn="ctr"/>
            <a:r>
              <a:rPr lang="en-US" altLang="ko-KR" sz="1600" dirty="0">
                <a:solidFill>
                  <a:prstClr val="black"/>
                </a:solidFill>
                <a:latin typeface="맑은 고딕" pitchFamily="50" charset="-127"/>
                <a:ea typeface="맑은 고딕" pitchFamily="50" charset="-127"/>
              </a:rPr>
              <a:t>run out of memory</a:t>
            </a:r>
          </a:p>
        </p:txBody>
      </p:sp>
      <p:cxnSp>
        <p:nvCxnSpPr>
          <p:cNvPr id="62" name="꺾인 연결선 61"/>
          <p:cNvCxnSpPr/>
          <p:nvPr/>
        </p:nvCxnSpPr>
        <p:spPr>
          <a:xfrm flipV="1">
            <a:off x="4998248" y="3190787"/>
            <a:ext cx="10495" cy="2623869"/>
          </a:xfrm>
          <a:prstGeom prst="bentConnector3">
            <a:avLst>
              <a:gd name="adj1" fmla="val 402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66" name="꺾인 연결선 65"/>
          <p:cNvCxnSpPr/>
          <p:nvPr/>
        </p:nvCxnSpPr>
        <p:spPr>
          <a:xfrm flipV="1">
            <a:off x="7955907" y="3190787"/>
            <a:ext cx="10495" cy="2623869"/>
          </a:xfrm>
          <a:prstGeom prst="bentConnector3">
            <a:avLst>
              <a:gd name="adj1" fmla="val 6615638"/>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68" name="꺾인 연결선 67"/>
          <p:cNvCxnSpPr/>
          <p:nvPr/>
        </p:nvCxnSpPr>
        <p:spPr>
          <a:xfrm flipV="1">
            <a:off x="7952046" y="3838859"/>
            <a:ext cx="8674" cy="1792137"/>
          </a:xfrm>
          <a:prstGeom prst="bentConnector3">
            <a:avLst>
              <a:gd name="adj1" fmla="val 6016644"/>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69" name="꺾인 연결선 68"/>
          <p:cNvCxnSpPr/>
          <p:nvPr/>
        </p:nvCxnSpPr>
        <p:spPr>
          <a:xfrm flipV="1">
            <a:off x="7965925" y="4198981"/>
            <a:ext cx="9541" cy="1224054"/>
          </a:xfrm>
          <a:prstGeom prst="bentConnector3">
            <a:avLst>
              <a:gd name="adj1" fmla="val 3687224"/>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133726"/>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내용 개체 틀 2"/>
          <p:cNvSpPr txBox="1">
            <a:spLocks/>
          </p:cNvSpPr>
          <p:nvPr/>
        </p:nvSpPr>
        <p:spPr bwMode="auto">
          <a:xfrm>
            <a:off x="286321" y="734238"/>
            <a:ext cx="8642796" cy="55012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r>
              <a:rPr lang="en-US" altLang="ko-KR" dirty="0">
                <a:solidFill>
                  <a:prstClr val="black"/>
                </a:solidFill>
              </a:rPr>
              <a:t>Freeing memory while it is </a:t>
            </a:r>
            <a:r>
              <a:rPr lang="en-US" altLang="ko-KR">
                <a:solidFill>
                  <a:prstClr val="black"/>
                </a:solidFill>
              </a:rPr>
              <a:t>being used.</a:t>
            </a:r>
            <a:endParaRPr lang="en-US" altLang="ko-KR" dirty="0">
              <a:solidFill>
                <a:prstClr val="black"/>
              </a:solidFill>
            </a:endParaRPr>
          </a:p>
          <a:p>
            <a:pPr lvl="1"/>
            <a:r>
              <a:rPr lang="en-US" altLang="ko-KR" dirty="0">
                <a:solidFill>
                  <a:prstClr val="black"/>
                </a:solidFill>
              </a:rPr>
              <a:t>A program accesses to memory with an invalid pointer</a:t>
            </a:r>
            <a:endParaRPr lang="ko-KR" altLang="en-US" dirty="0">
              <a:solidFill>
                <a:prstClr val="black"/>
              </a:solidFill>
            </a:endParaRPr>
          </a:p>
        </p:txBody>
      </p:sp>
      <p:sp>
        <p:nvSpPr>
          <p:cNvPr id="2" name="제목 1"/>
          <p:cNvSpPr>
            <a:spLocks noGrp="1"/>
          </p:cNvSpPr>
          <p:nvPr>
            <p:ph type="title"/>
          </p:nvPr>
        </p:nvSpPr>
        <p:spPr/>
        <p:txBody>
          <a:bodyPr/>
          <a:lstStyle/>
          <a:p>
            <a:r>
              <a:rPr lang="en-US" altLang="ko-KR" dirty="0"/>
              <a:t>Dangling Pointer</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44" name="직사각형 43"/>
          <p:cNvSpPr/>
          <p:nvPr/>
        </p:nvSpPr>
        <p:spPr>
          <a:xfrm>
            <a:off x="827586" y="2430761"/>
            <a:ext cx="437267" cy="28803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5" name="직사각형 44"/>
          <p:cNvSpPr/>
          <p:nvPr/>
        </p:nvSpPr>
        <p:spPr>
          <a:xfrm>
            <a:off x="1638620" y="2430761"/>
            <a:ext cx="437267" cy="28803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6" name="직사각형 45"/>
          <p:cNvSpPr/>
          <p:nvPr/>
        </p:nvSpPr>
        <p:spPr>
          <a:xfrm>
            <a:off x="2412459" y="2430761"/>
            <a:ext cx="437267" cy="28803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7" name="직사각형 46"/>
          <p:cNvSpPr/>
          <p:nvPr/>
        </p:nvSpPr>
        <p:spPr>
          <a:xfrm>
            <a:off x="3209069" y="2430761"/>
            <a:ext cx="437267" cy="28803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49" name="직선 화살표 연결선 48"/>
          <p:cNvCxnSpPr>
            <a:stCxn id="44" idx="3"/>
            <a:endCxn id="45" idx="1"/>
          </p:cNvCxnSpPr>
          <p:nvPr/>
        </p:nvCxnSpPr>
        <p:spPr>
          <a:xfrm>
            <a:off x="1264853" y="2574777"/>
            <a:ext cx="373767"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a:stCxn id="45" idx="3"/>
            <a:endCxn id="46" idx="1"/>
          </p:cNvCxnSpPr>
          <p:nvPr/>
        </p:nvCxnSpPr>
        <p:spPr>
          <a:xfrm>
            <a:off x="2075887" y="2574777"/>
            <a:ext cx="336572"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55" name="직선 화살표 연결선 54"/>
          <p:cNvCxnSpPr>
            <a:stCxn id="46" idx="3"/>
            <a:endCxn id="47" idx="1"/>
          </p:cNvCxnSpPr>
          <p:nvPr/>
        </p:nvCxnSpPr>
        <p:spPr>
          <a:xfrm>
            <a:off x="2849726" y="2574777"/>
            <a:ext cx="359343"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57" name="직사각형 56"/>
          <p:cNvSpPr/>
          <p:nvPr/>
        </p:nvSpPr>
        <p:spPr>
          <a:xfrm>
            <a:off x="827584" y="2060848"/>
            <a:ext cx="437267" cy="28803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*b</a:t>
            </a: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59" name="꺾인 연결선 58"/>
          <p:cNvCxnSpPr>
            <a:stCxn id="57" idx="3"/>
            <a:endCxn id="46" idx="0"/>
          </p:cNvCxnSpPr>
          <p:nvPr/>
        </p:nvCxnSpPr>
        <p:spPr>
          <a:xfrm>
            <a:off x="1264851" y="2204864"/>
            <a:ext cx="1366242" cy="225897"/>
          </a:xfrm>
          <a:prstGeom prst="bentConnector2">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103" name="직사각형 102"/>
          <p:cNvSpPr/>
          <p:nvPr/>
        </p:nvSpPr>
        <p:spPr>
          <a:xfrm>
            <a:off x="6416959" y="4554273"/>
            <a:ext cx="1296145" cy="1120434"/>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04" name="직사각형 103"/>
          <p:cNvSpPr/>
          <p:nvPr/>
        </p:nvSpPr>
        <p:spPr>
          <a:xfrm>
            <a:off x="6416949" y="3299245"/>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06" name="직사각형 105"/>
          <p:cNvSpPr/>
          <p:nvPr/>
        </p:nvSpPr>
        <p:spPr>
          <a:xfrm>
            <a:off x="6416961" y="5893641"/>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a:t>
            </a:r>
          </a:p>
        </p:txBody>
      </p:sp>
      <p:sp>
        <p:nvSpPr>
          <p:cNvPr id="107" name="직사각형 106"/>
          <p:cNvSpPr/>
          <p:nvPr/>
        </p:nvSpPr>
        <p:spPr>
          <a:xfrm>
            <a:off x="6416960" y="3487828"/>
            <a:ext cx="1296145" cy="218934"/>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srgbClr val="FF0000"/>
                </a:solidFill>
                <a:latin typeface="맑은 고딕" pitchFamily="50" charset="-127"/>
                <a:ea typeface="맑은 고딕" pitchFamily="50" charset="-127"/>
                <a:cs typeface="Courier New" pitchFamily="49" charset="0"/>
              </a:rPr>
              <a:t>3KB</a:t>
            </a:r>
            <a:endParaRPr lang="ko-KR" altLang="en-US" sz="1400" dirty="0">
              <a:solidFill>
                <a:srgbClr val="FF0000"/>
              </a:solidFill>
              <a:latin typeface="맑은 고딕" pitchFamily="50" charset="-127"/>
              <a:ea typeface="맑은 고딕" pitchFamily="50" charset="-127"/>
              <a:cs typeface="Courier New" pitchFamily="49" charset="0"/>
            </a:endParaRPr>
          </a:p>
        </p:txBody>
      </p:sp>
      <p:sp>
        <p:nvSpPr>
          <p:cNvPr id="110" name="직사각형 109"/>
          <p:cNvSpPr/>
          <p:nvPr/>
        </p:nvSpPr>
        <p:spPr>
          <a:xfrm>
            <a:off x="6416958" y="5674707"/>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3KB</a:t>
            </a:r>
          </a:p>
        </p:txBody>
      </p:sp>
      <p:cxnSp>
        <p:nvCxnSpPr>
          <p:cNvPr id="111" name="직선 화살표 연결선 110"/>
          <p:cNvCxnSpPr>
            <a:stCxn id="103" idx="2"/>
          </p:cNvCxnSpPr>
          <p:nvPr/>
        </p:nvCxnSpPr>
        <p:spPr>
          <a:xfrm flipV="1">
            <a:off x="7065032" y="5290775"/>
            <a:ext cx="699" cy="383932"/>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12" name="직사각형 111"/>
          <p:cNvSpPr/>
          <p:nvPr/>
        </p:nvSpPr>
        <p:spPr>
          <a:xfrm>
            <a:off x="6416951" y="4335339"/>
            <a:ext cx="1296145" cy="218934"/>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NULL</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13" name="직사각형 112"/>
          <p:cNvSpPr/>
          <p:nvPr/>
        </p:nvSpPr>
        <p:spPr>
          <a:xfrm>
            <a:off x="6416961" y="3918140"/>
            <a:ext cx="1296134" cy="218934"/>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14" name="직사각형 113"/>
          <p:cNvSpPr/>
          <p:nvPr/>
        </p:nvSpPr>
        <p:spPr>
          <a:xfrm>
            <a:off x="6416950" y="3706762"/>
            <a:ext cx="1296145" cy="21137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15" name="직사각형 114"/>
          <p:cNvSpPr/>
          <p:nvPr/>
        </p:nvSpPr>
        <p:spPr>
          <a:xfrm>
            <a:off x="6416951" y="4127115"/>
            <a:ext cx="1296145" cy="20822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118" name="직선 화살표 연결선 117"/>
          <p:cNvCxnSpPr>
            <a:stCxn id="112" idx="2"/>
          </p:cNvCxnSpPr>
          <p:nvPr/>
        </p:nvCxnSpPr>
        <p:spPr>
          <a:xfrm>
            <a:off x="7065024" y="4554273"/>
            <a:ext cx="707" cy="383985"/>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20" name="직사각형 119"/>
          <p:cNvSpPr/>
          <p:nvPr/>
        </p:nvSpPr>
        <p:spPr>
          <a:xfrm>
            <a:off x="5003669" y="2483296"/>
            <a:ext cx="437267" cy="28803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21" name="직사각형 120"/>
          <p:cNvSpPr/>
          <p:nvPr/>
        </p:nvSpPr>
        <p:spPr>
          <a:xfrm>
            <a:off x="5814703" y="2483296"/>
            <a:ext cx="437267" cy="28803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srgbClr val="FF0000"/>
              </a:solidFill>
              <a:latin typeface="맑은 고딕" pitchFamily="50" charset="-127"/>
              <a:ea typeface="맑은 고딕" pitchFamily="50" charset="-127"/>
              <a:cs typeface="Courier New" pitchFamily="49" charset="0"/>
            </a:endParaRPr>
          </a:p>
        </p:txBody>
      </p:sp>
      <p:sp>
        <p:nvSpPr>
          <p:cNvPr id="122" name="직사각형 121"/>
          <p:cNvSpPr/>
          <p:nvPr/>
        </p:nvSpPr>
        <p:spPr>
          <a:xfrm>
            <a:off x="6588542" y="2483296"/>
            <a:ext cx="437267" cy="288032"/>
          </a:xfrm>
          <a:prstGeom prst="rect">
            <a:avLst/>
          </a:prstGeom>
          <a:solidFill>
            <a:schemeClr val="accent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23" name="직사각형 122"/>
          <p:cNvSpPr/>
          <p:nvPr/>
        </p:nvSpPr>
        <p:spPr>
          <a:xfrm>
            <a:off x="7385152" y="2483296"/>
            <a:ext cx="437267" cy="28803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124" name="직선 화살표 연결선 123"/>
          <p:cNvCxnSpPr>
            <a:stCxn id="120" idx="3"/>
            <a:endCxn id="121" idx="1"/>
          </p:cNvCxnSpPr>
          <p:nvPr/>
        </p:nvCxnSpPr>
        <p:spPr>
          <a:xfrm>
            <a:off x="5440936" y="2627312"/>
            <a:ext cx="373767"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125" name="직선 화살표 연결선 124"/>
          <p:cNvCxnSpPr>
            <a:stCxn id="121" idx="3"/>
            <a:endCxn id="122" idx="1"/>
          </p:cNvCxnSpPr>
          <p:nvPr/>
        </p:nvCxnSpPr>
        <p:spPr>
          <a:xfrm>
            <a:off x="6251970" y="2627312"/>
            <a:ext cx="336572" cy="0"/>
          </a:xfrm>
          <a:prstGeom prst="straightConnector1">
            <a:avLst/>
          </a:prstGeom>
          <a:ln w="15875">
            <a:solidFill>
              <a:srgbClr val="FF0000"/>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127" name="직사각형 126"/>
          <p:cNvSpPr/>
          <p:nvPr/>
        </p:nvSpPr>
        <p:spPr>
          <a:xfrm>
            <a:off x="5003668" y="2072903"/>
            <a:ext cx="437267" cy="28803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*b</a:t>
            </a: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128" name="꺾인 연결선 127"/>
          <p:cNvCxnSpPr>
            <a:stCxn id="127" idx="3"/>
            <a:endCxn id="122" idx="0"/>
          </p:cNvCxnSpPr>
          <p:nvPr/>
        </p:nvCxnSpPr>
        <p:spPr>
          <a:xfrm>
            <a:off x="5440935" y="2216919"/>
            <a:ext cx="1366241" cy="266377"/>
          </a:xfrm>
          <a:prstGeom prst="bentConnector2">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6279817" y="1988840"/>
            <a:ext cx="925663" cy="307777"/>
          </a:xfrm>
          <a:prstGeom prst="rect">
            <a:avLst/>
          </a:prstGeom>
          <a:noFill/>
          <a:ln>
            <a:noFill/>
            <a:tailEnd type="stealth"/>
          </a:ln>
        </p:spPr>
        <p:txBody>
          <a:bodyPr wrap="square" rtlCol="0">
            <a:spAutoFit/>
          </a:bodyPr>
          <a:lstStyle/>
          <a:p>
            <a:r>
              <a:rPr lang="en-US" altLang="ko-KR" sz="1400" dirty="0">
                <a:solidFill>
                  <a:prstClr val="black"/>
                </a:solidFill>
                <a:latin typeface="Courier New" pitchFamily="49" charset="0"/>
                <a:ea typeface="맑은 고딕" pitchFamily="50" charset="-127"/>
                <a:cs typeface="Courier New" pitchFamily="49" charset="0"/>
              </a:rPr>
              <a:t>free()</a:t>
            </a:r>
            <a:endParaRPr lang="ko-KR" altLang="en-US" sz="1400" dirty="0">
              <a:solidFill>
                <a:prstClr val="black"/>
              </a:solidFill>
              <a:latin typeface="Courier New" pitchFamily="49" charset="0"/>
              <a:ea typeface="맑은 고딕" pitchFamily="50" charset="-127"/>
              <a:cs typeface="Courier New" pitchFamily="49" charset="0"/>
            </a:endParaRPr>
          </a:p>
        </p:txBody>
      </p:sp>
      <p:sp>
        <p:nvSpPr>
          <p:cNvPr id="144" name="모서리가 둥근 직사각형 143"/>
          <p:cNvSpPr/>
          <p:nvPr/>
        </p:nvSpPr>
        <p:spPr>
          <a:xfrm>
            <a:off x="5814703" y="2411288"/>
            <a:ext cx="773839" cy="433923"/>
          </a:xfrm>
          <a:prstGeom prst="roundRect">
            <a:avLst/>
          </a:prstGeom>
          <a:noFill/>
          <a:ln w="12700">
            <a:solidFill>
              <a:srgbClr val="FF0000"/>
            </a:solidFill>
            <a:prstDash val="sysDash"/>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45" name="TextBox 144"/>
          <p:cNvSpPr txBox="1"/>
          <p:nvPr/>
        </p:nvSpPr>
        <p:spPr>
          <a:xfrm>
            <a:off x="5597803" y="2845211"/>
            <a:ext cx="1768804"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dangling pointer</a:t>
            </a:r>
            <a:endParaRPr lang="ko-KR" altLang="en-US" sz="1400" dirty="0">
              <a:solidFill>
                <a:prstClr val="black"/>
              </a:solidFill>
              <a:latin typeface="맑은 고딕" pitchFamily="50" charset="-127"/>
              <a:ea typeface="맑은 고딕" pitchFamily="50" charset="-127"/>
            </a:endParaRPr>
          </a:p>
        </p:txBody>
      </p:sp>
      <p:sp>
        <p:nvSpPr>
          <p:cNvPr id="153" name="TextBox 152"/>
          <p:cNvSpPr txBox="1"/>
          <p:nvPr/>
        </p:nvSpPr>
        <p:spPr>
          <a:xfrm>
            <a:off x="4052915" y="4017648"/>
            <a:ext cx="827858" cy="307777"/>
          </a:xfrm>
          <a:prstGeom prst="rect">
            <a:avLst/>
          </a:prstGeom>
          <a:noFill/>
          <a:ln>
            <a:noFill/>
            <a:tailEnd type="stealth"/>
          </a:ln>
        </p:spPr>
        <p:txBody>
          <a:bodyPr wrap="square" rtlCol="0">
            <a:spAutoFit/>
          </a:bodyPr>
          <a:lstStyle/>
          <a:p>
            <a:r>
              <a:rPr lang="en-US" altLang="ko-KR" sz="1400" dirty="0">
                <a:solidFill>
                  <a:prstClr val="black"/>
                </a:solidFill>
                <a:latin typeface="Courier New" pitchFamily="49" charset="0"/>
                <a:ea typeface="맑은 고딕" pitchFamily="50" charset="-127"/>
                <a:cs typeface="Courier New" pitchFamily="49" charset="0"/>
              </a:rPr>
              <a:t>free(b)</a:t>
            </a:r>
            <a:endParaRPr lang="ko-KR" altLang="en-US" sz="1400" dirty="0">
              <a:solidFill>
                <a:prstClr val="black"/>
              </a:solidFill>
              <a:latin typeface="Courier New" pitchFamily="49" charset="0"/>
              <a:ea typeface="맑은 고딕" pitchFamily="50" charset="-127"/>
              <a:cs typeface="Courier New" pitchFamily="49" charset="0"/>
            </a:endParaRPr>
          </a:p>
        </p:txBody>
      </p:sp>
      <p:sp>
        <p:nvSpPr>
          <p:cNvPr id="161" name="TextBox 160"/>
          <p:cNvSpPr txBox="1"/>
          <p:nvPr/>
        </p:nvSpPr>
        <p:spPr>
          <a:xfrm>
            <a:off x="5642937" y="5630285"/>
            <a:ext cx="460719"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*b</a:t>
            </a:r>
            <a:endParaRPr lang="ko-KR" altLang="en-US" sz="1400" dirty="0">
              <a:solidFill>
                <a:prstClr val="black"/>
              </a:solidFill>
              <a:latin typeface="맑은 고딕" pitchFamily="50" charset="-127"/>
              <a:ea typeface="맑은 고딕" pitchFamily="50" charset="-127"/>
            </a:endParaRPr>
          </a:p>
        </p:txBody>
      </p:sp>
      <p:cxnSp>
        <p:nvCxnSpPr>
          <p:cNvPr id="162" name="직선 화살표 연결선 161"/>
          <p:cNvCxnSpPr>
            <a:stCxn id="161" idx="3"/>
          </p:cNvCxnSpPr>
          <p:nvPr/>
        </p:nvCxnSpPr>
        <p:spPr>
          <a:xfrm>
            <a:off x="6103656" y="5784174"/>
            <a:ext cx="318150" cy="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3" name="직선 화살표 연결선 162"/>
          <p:cNvCxnSpPr>
            <a:stCxn id="164" idx="3"/>
          </p:cNvCxnSpPr>
          <p:nvPr/>
        </p:nvCxnSpPr>
        <p:spPr>
          <a:xfrm>
            <a:off x="6107993" y="6003108"/>
            <a:ext cx="313816" cy="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5647274" y="5849219"/>
            <a:ext cx="460719"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*a</a:t>
            </a:r>
            <a:endParaRPr lang="ko-KR" altLang="en-US" sz="1400" dirty="0">
              <a:solidFill>
                <a:prstClr val="black"/>
              </a:solidFill>
              <a:latin typeface="맑은 고딕" pitchFamily="50" charset="-127"/>
              <a:ea typeface="맑은 고딕" pitchFamily="50" charset="-127"/>
            </a:endParaRPr>
          </a:p>
        </p:txBody>
      </p:sp>
      <p:cxnSp>
        <p:nvCxnSpPr>
          <p:cNvPr id="206" name="꺾인 연결선 205"/>
          <p:cNvCxnSpPr/>
          <p:nvPr/>
        </p:nvCxnSpPr>
        <p:spPr>
          <a:xfrm flipV="1">
            <a:off x="7719456" y="3617773"/>
            <a:ext cx="12700" cy="2385335"/>
          </a:xfrm>
          <a:prstGeom prst="bentConnector3">
            <a:avLst>
              <a:gd name="adj1" fmla="val 402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08" name="꺾인 연결선 207"/>
          <p:cNvCxnSpPr/>
          <p:nvPr/>
        </p:nvCxnSpPr>
        <p:spPr>
          <a:xfrm rot="10800000" flipH="1" flipV="1">
            <a:off x="6416959" y="3561545"/>
            <a:ext cx="1" cy="406660"/>
          </a:xfrm>
          <a:prstGeom prst="bentConnector3">
            <a:avLst>
              <a:gd name="adj1" fmla="val -22860000000"/>
            </a:avLst>
          </a:prstGeom>
          <a:ln w="15875">
            <a:solidFill>
              <a:srgbClr val="FF0000"/>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11" name="꺾인 연결선 210"/>
          <p:cNvCxnSpPr>
            <a:stCxn id="113" idx="1"/>
            <a:endCxn id="112" idx="1"/>
          </p:cNvCxnSpPr>
          <p:nvPr/>
        </p:nvCxnSpPr>
        <p:spPr>
          <a:xfrm rot="10800000" flipV="1">
            <a:off x="6416951" y="4027606"/>
            <a:ext cx="10" cy="417199"/>
          </a:xfrm>
          <a:prstGeom prst="bentConnector3">
            <a:avLst>
              <a:gd name="adj1" fmla="val 22861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17" name="직선 화살표 연결선 216"/>
          <p:cNvCxnSpPr>
            <a:stCxn id="122" idx="3"/>
            <a:endCxn id="123" idx="1"/>
          </p:cNvCxnSpPr>
          <p:nvPr/>
        </p:nvCxnSpPr>
        <p:spPr>
          <a:xfrm>
            <a:off x="7025809" y="2627312"/>
            <a:ext cx="359343"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20" name="꺾인 연결선 219"/>
          <p:cNvCxnSpPr>
            <a:stCxn id="110" idx="3"/>
            <a:endCxn id="113" idx="3"/>
          </p:cNvCxnSpPr>
          <p:nvPr/>
        </p:nvCxnSpPr>
        <p:spPr>
          <a:xfrm flipH="1" flipV="1">
            <a:off x="7713095" y="4027607"/>
            <a:ext cx="8" cy="1756567"/>
          </a:xfrm>
          <a:prstGeom prst="bentConnector3">
            <a:avLst>
              <a:gd name="adj1" fmla="val -28575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234" name="곱셈 기호 233"/>
          <p:cNvSpPr/>
          <p:nvPr/>
        </p:nvSpPr>
        <p:spPr>
          <a:xfrm>
            <a:off x="7089671" y="2500160"/>
            <a:ext cx="218633" cy="218633"/>
          </a:xfrm>
          <a:prstGeom prst="mathMultiply">
            <a:avLst/>
          </a:prstGeom>
          <a:solidFill>
            <a:srgbClr val="C00000"/>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36" name="곱셈 기호 235"/>
          <p:cNvSpPr/>
          <p:nvPr/>
        </p:nvSpPr>
        <p:spPr>
          <a:xfrm>
            <a:off x="6056922" y="4135000"/>
            <a:ext cx="288032" cy="218633"/>
          </a:xfrm>
          <a:prstGeom prst="mathMultiply">
            <a:avLst/>
          </a:prstGeom>
          <a:solidFill>
            <a:srgbClr val="C00000"/>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59" name="직사각형 258"/>
          <p:cNvSpPr/>
          <p:nvPr/>
        </p:nvSpPr>
        <p:spPr>
          <a:xfrm>
            <a:off x="1569888" y="4554273"/>
            <a:ext cx="1296145" cy="1120434"/>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0" name="직사각형 259"/>
          <p:cNvSpPr/>
          <p:nvPr/>
        </p:nvSpPr>
        <p:spPr>
          <a:xfrm>
            <a:off x="1569890" y="3284984"/>
            <a:ext cx="1296145" cy="19156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1" name="직사각형 260"/>
          <p:cNvSpPr/>
          <p:nvPr/>
        </p:nvSpPr>
        <p:spPr>
          <a:xfrm>
            <a:off x="1569890" y="5893641"/>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a:t>
            </a:r>
          </a:p>
        </p:txBody>
      </p:sp>
      <p:sp>
        <p:nvSpPr>
          <p:cNvPr id="262" name="직사각형 261"/>
          <p:cNvSpPr/>
          <p:nvPr/>
        </p:nvSpPr>
        <p:spPr>
          <a:xfrm>
            <a:off x="1569889" y="3479237"/>
            <a:ext cx="1296145" cy="218934"/>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3KB</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3" name="TextBox 262"/>
          <p:cNvSpPr txBox="1"/>
          <p:nvPr/>
        </p:nvSpPr>
        <p:spPr>
          <a:xfrm>
            <a:off x="827586" y="3345521"/>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264" name="직사각형 263"/>
          <p:cNvSpPr/>
          <p:nvPr/>
        </p:nvSpPr>
        <p:spPr>
          <a:xfrm>
            <a:off x="1569887" y="5674707"/>
            <a:ext cx="1296145" cy="21893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3KB</a:t>
            </a:r>
          </a:p>
        </p:txBody>
      </p:sp>
      <p:cxnSp>
        <p:nvCxnSpPr>
          <p:cNvPr id="265" name="직선 화살표 연결선 264"/>
          <p:cNvCxnSpPr>
            <a:stCxn id="259" idx="2"/>
          </p:cNvCxnSpPr>
          <p:nvPr/>
        </p:nvCxnSpPr>
        <p:spPr>
          <a:xfrm flipV="1">
            <a:off x="2217961" y="5290775"/>
            <a:ext cx="699" cy="383932"/>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66" name="직사각형 265"/>
          <p:cNvSpPr/>
          <p:nvPr/>
        </p:nvSpPr>
        <p:spPr>
          <a:xfrm>
            <a:off x="1569880" y="4335339"/>
            <a:ext cx="1296145" cy="218934"/>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NULL</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7" name="직사각형 266"/>
          <p:cNvSpPr/>
          <p:nvPr/>
        </p:nvSpPr>
        <p:spPr>
          <a:xfrm>
            <a:off x="1569890" y="3908181"/>
            <a:ext cx="1296145" cy="218934"/>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4KB</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8" name="직사각형 267"/>
          <p:cNvSpPr/>
          <p:nvPr/>
        </p:nvSpPr>
        <p:spPr>
          <a:xfrm>
            <a:off x="1569881" y="3696803"/>
            <a:ext cx="1296145" cy="211378"/>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269" name="직사각형 268"/>
          <p:cNvSpPr/>
          <p:nvPr/>
        </p:nvSpPr>
        <p:spPr>
          <a:xfrm>
            <a:off x="1569880" y="4127115"/>
            <a:ext cx="1296145" cy="208224"/>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cxnSp>
        <p:nvCxnSpPr>
          <p:cNvPr id="272" name="직선 화살표 연결선 271"/>
          <p:cNvCxnSpPr>
            <a:stCxn id="266" idx="2"/>
          </p:cNvCxnSpPr>
          <p:nvPr/>
        </p:nvCxnSpPr>
        <p:spPr>
          <a:xfrm>
            <a:off x="2217953" y="4554273"/>
            <a:ext cx="707" cy="383985"/>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73" name="TextBox 272"/>
          <p:cNvSpPr txBox="1"/>
          <p:nvPr/>
        </p:nvSpPr>
        <p:spPr>
          <a:xfrm>
            <a:off x="795866" y="5630285"/>
            <a:ext cx="460719"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*b</a:t>
            </a:r>
            <a:endParaRPr lang="ko-KR" altLang="en-US" sz="1400" dirty="0">
              <a:solidFill>
                <a:prstClr val="black"/>
              </a:solidFill>
              <a:latin typeface="맑은 고딕" pitchFamily="50" charset="-127"/>
              <a:ea typeface="맑은 고딕" pitchFamily="50" charset="-127"/>
            </a:endParaRPr>
          </a:p>
        </p:txBody>
      </p:sp>
      <p:cxnSp>
        <p:nvCxnSpPr>
          <p:cNvPr id="274" name="직선 화살표 연결선 273"/>
          <p:cNvCxnSpPr>
            <a:stCxn id="273" idx="3"/>
          </p:cNvCxnSpPr>
          <p:nvPr/>
        </p:nvCxnSpPr>
        <p:spPr>
          <a:xfrm>
            <a:off x="1256585" y="5784174"/>
            <a:ext cx="318150" cy="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5" name="직선 화살표 연결선 274"/>
          <p:cNvCxnSpPr>
            <a:stCxn id="276" idx="3"/>
          </p:cNvCxnSpPr>
          <p:nvPr/>
        </p:nvCxnSpPr>
        <p:spPr>
          <a:xfrm>
            <a:off x="1260922" y="6003108"/>
            <a:ext cx="313816" cy="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800203" y="5849219"/>
            <a:ext cx="460719"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*a</a:t>
            </a:r>
            <a:endParaRPr lang="ko-KR" altLang="en-US" sz="1400" dirty="0">
              <a:solidFill>
                <a:prstClr val="black"/>
              </a:solidFill>
              <a:latin typeface="맑은 고딕" pitchFamily="50" charset="-127"/>
              <a:ea typeface="맑은 고딕" pitchFamily="50" charset="-127"/>
            </a:endParaRPr>
          </a:p>
        </p:txBody>
      </p:sp>
      <p:cxnSp>
        <p:nvCxnSpPr>
          <p:cNvPr id="278" name="꺾인 연결선 277"/>
          <p:cNvCxnSpPr/>
          <p:nvPr/>
        </p:nvCxnSpPr>
        <p:spPr>
          <a:xfrm rot="10800000" flipH="1" flipV="1">
            <a:off x="1569888" y="3561545"/>
            <a:ext cx="1" cy="406660"/>
          </a:xfrm>
          <a:prstGeom prst="bentConnector3">
            <a:avLst>
              <a:gd name="adj1" fmla="val -228600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79" name="꺾인 연결선 278"/>
          <p:cNvCxnSpPr>
            <a:stCxn id="267" idx="1"/>
            <a:endCxn id="266" idx="1"/>
          </p:cNvCxnSpPr>
          <p:nvPr/>
        </p:nvCxnSpPr>
        <p:spPr>
          <a:xfrm rot="10800000" flipV="1">
            <a:off x="1569880" y="4017648"/>
            <a:ext cx="10" cy="427158"/>
          </a:xfrm>
          <a:prstGeom prst="bentConnector3">
            <a:avLst>
              <a:gd name="adj1" fmla="val 22861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80" name="꺾인 연결선 279"/>
          <p:cNvCxnSpPr>
            <a:stCxn id="264" idx="3"/>
            <a:endCxn id="267" idx="3"/>
          </p:cNvCxnSpPr>
          <p:nvPr/>
        </p:nvCxnSpPr>
        <p:spPr>
          <a:xfrm flipV="1">
            <a:off x="2866032" y="4017648"/>
            <a:ext cx="3" cy="1766526"/>
          </a:xfrm>
          <a:prstGeom prst="bentConnector3">
            <a:avLst>
              <a:gd name="adj1" fmla="val 76201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cxnSp>
        <p:nvCxnSpPr>
          <p:cNvPr id="295" name="꺾인 연결선 294"/>
          <p:cNvCxnSpPr/>
          <p:nvPr/>
        </p:nvCxnSpPr>
        <p:spPr>
          <a:xfrm flipV="1">
            <a:off x="2859675" y="3617773"/>
            <a:ext cx="12700" cy="2385335"/>
          </a:xfrm>
          <a:prstGeom prst="bentConnector3">
            <a:avLst>
              <a:gd name="adj1" fmla="val 402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297" name="모서리가 둥근 직사각형 296"/>
          <p:cNvSpPr/>
          <p:nvPr/>
        </p:nvSpPr>
        <p:spPr>
          <a:xfrm>
            <a:off x="7312007" y="2411288"/>
            <a:ext cx="572361" cy="433923"/>
          </a:xfrm>
          <a:prstGeom prst="roundRect">
            <a:avLst/>
          </a:prstGeom>
          <a:noFill/>
          <a:ln w="12700">
            <a:solidFill>
              <a:srgbClr val="FF0000"/>
            </a:solidFill>
            <a:prstDash val="sysDash"/>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98" name="TextBox 297"/>
          <p:cNvSpPr txBox="1"/>
          <p:nvPr/>
        </p:nvSpPr>
        <p:spPr>
          <a:xfrm>
            <a:off x="7305768" y="2122984"/>
            <a:ext cx="1768804"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unreachable</a:t>
            </a:r>
            <a:endParaRPr lang="ko-KR" altLang="en-US" sz="1400" dirty="0">
              <a:solidFill>
                <a:prstClr val="black"/>
              </a:solidFill>
              <a:latin typeface="맑은 고딕" pitchFamily="50" charset="-127"/>
              <a:ea typeface="맑은 고딕" pitchFamily="50" charset="-127"/>
            </a:endParaRPr>
          </a:p>
        </p:txBody>
      </p:sp>
      <p:sp>
        <p:nvSpPr>
          <p:cNvPr id="299" name="TextBox 298"/>
          <p:cNvSpPr txBox="1"/>
          <p:nvPr/>
        </p:nvSpPr>
        <p:spPr>
          <a:xfrm>
            <a:off x="1403648" y="6112575"/>
            <a:ext cx="1595045" cy="307777"/>
          </a:xfrm>
          <a:prstGeom prst="rect">
            <a:avLst/>
          </a:prstGeom>
          <a:noFill/>
        </p:spPr>
        <p:txBody>
          <a:bodyPr wrap="square" rtlCol="0">
            <a:spAutoFit/>
          </a:bodyPr>
          <a:lstStyle/>
          <a:p>
            <a:pPr algn="ctr"/>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300" name="TextBox 299"/>
          <p:cNvSpPr txBox="1"/>
          <p:nvPr/>
        </p:nvSpPr>
        <p:spPr>
          <a:xfrm>
            <a:off x="6245871" y="6112575"/>
            <a:ext cx="1595045" cy="307777"/>
          </a:xfrm>
          <a:prstGeom prst="rect">
            <a:avLst/>
          </a:prstGeom>
          <a:noFill/>
        </p:spPr>
        <p:txBody>
          <a:bodyPr wrap="square" rtlCol="0">
            <a:spAutoFit/>
          </a:bodyPr>
          <a:lstStyle/>
          <a:p>
            <a:pPr algn="ctr"/>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79" name="TextBox 78"/>
          <p:cNvSpPr txBox="1"/>
          <p:nvPr/>
        </p:nvSpPr>
        <p:spPr>
          <a:xfrm>
            <a:off x="2217952" y="4554273"/>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Heap</a:t>
            </a:r>
            <a:endParaRPr lang="ko-KR" altLang="en-US" sz="1200" dirty="0">
              <a:solidFill>
                <a:prstClr val="black"/>
              </a:solidFill>
              <a:latin typeface="맑은 고딕" pitchFamily="50" charset="-127"/>
              <a:ea typeface="맑은 고딕" pitchFamily="50" charset="-127"/>
            </a:endParaRPr>
          </a:p>
        </p:txBody>
      </p:sp>
      <p:sp>
        <p:nvSpPr>
          <p:cNvPr id="81" name="TextBox 80"/>
          <p:cNvSpPr txBox="1"/>
          <p:nvPr/>
        </p:nvSpPr>
        <p:spPr>
          <a:xfrm>
            <a:off x="2227901" y="5397708"/>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Stack</a:t>
            </a:r>
            <a:endParaRPr lang="ko-KR" altLang="en-US" sz="1200" dirty="0">
              <a:solidFill>
                <a:prstClr val="black"/>
              </a:solidFill>
              <a:latin typeface="맑은 고딕" pitchFamily="50" charset="-127"/>
              <a:ea typeface="맑은 고딕" pitchFamily="50" charset="-127"/>
            </a:endParaRPr>
          </a:p>
        </p:txBody>
      </p:sp>
      <p:sp>
        <p:nvSpPr>
          <p:cNvPr id="82" name="TextBox 81"/>
          <p:cNvSpPr txBox="1"/>
          <p:nvPr/>
        </p:nvSpPr>
        <p:spPr>
          <a:xfrm>
            <a:off x="7081332" y="4551256"/>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Heap</a:t>
            </a:r>
            <a:endParaRPr lang="ko-KR" altLang="en-US" sz="1200" dirty="0">
              <a:solidFill>
                <a:prstClr val="black"/>
              </a:solidFill>
              <a:latin typeface="맑은 고딕" pitchFamily="50" charset="-127"/>
              <a:ea typeface="맑은 고딕" pitchFamily="50" charset="-127"/>
            </a:endParaRPr>
          </a:p>
        </p:txBody>
      </p:sp>
      <p:sp>
        <p:nvSpPr>
          <p:cNvPr id="83" name="TextBox 82"/>
          <p:cNvSpPr txBox="1"/>
          <p:nvPr/>
        </p:nvSpPr>
        <p:spPr>
          <a:xfrm>
            <a:off x="7091281" y="5394691"/>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Stack</a:t>
            </a:r>
            <a:endParaRPr lang="ko-KR" altLang="en-US" sz="1200" dirty="0">
              <a:solidFill>
                <a:prstClr val="black"/>
              </a:solidFill>
              <a:latin typeface="맑은 고딕" pitchFamily="50" charset="-127"/>
              <a:ea typeface="맑은 고딕" pitchFamily="50" charset="-127"/>
            </a:endParaRPr>
          </a:p>
        </p:txBody>
      </p:sp>
      <p:sp>
        <p:nvSpPr>
          <p:cNvPr id="85" name="TextBox 84"/>
          <p:cNvSpPr txBox="1"/>
          <p:nvPr/>
        </p:nvSpPr>
        <p:spPr>
          <a:xfrm>
            <a:off x="819362" y="3777569"/>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3KB</a:t>
            </a:r>
            <a:endParaRPr lang="ko-KR" altLang="en-US" sz="1400" dirty="0">
              <a:solidFill>
                <a:prstClr val="black"/>
              </a:solidFill>
              <a:latin typeface="맑은 고딕" pitchFamily="50" charset="-127"/>
              <a:ea typeface="맑은 고딕" pitchFamily="50" charset="-127"/>
            </a:endParaRPr>
          </a:p>
        </p:txBody>
      </p:sp>
      <p:sp>
        <p:nvSpPr>
          <p:cNvPr id="86" name="TextBox 85"/>
          <p:cNvSpPr txBox="1"/>
          <p:nvPr/>
        </p:nvSpPr>
        <p:spPr>
          <a:xfrm>
            <a:off x="827584" y="4186091"/>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4KB</a:t>
            </a:r>
            <a:endParaRPr lang="ko-KR" altLang="en-US" sz="1400" dirty="0">
              <a:solidFill>
                <a:prstClr val="black"/>
              </a:solidFill>
              <a:latin typeface="맑은 고딕" pitchFamily="50" charset="-127"/>
              <a:ea typeface="맑은 고딕" pitchFamily="50" charset="-127"/>
            </a:endParaRPr>
          </a:p>
        </p:txBody>
      </p:sp>
      <p:sp>
        <p:nvSpPr>
          <p:cNvPr id="88" name="TextBox 87"/>
          <p:cNvSpPr txBox="1"/>
          <p:nvPr/>
        </p:nvSpPr>
        <p:spPr>
          <a:xfrm>
            <a:off x="5625606" y="3345521"/>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89" name="TextBox 88"/>
          <p:cNvSpPr txBox="1"/>
          <p:nvPr/>
        </p:nvSpPr>
        <p:spPr>
          <a:xfrm>
            <a:off x="5617382" y="3777569"/>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3KB</a:t>
            </a:r>
            <a:endParaRPr lang="ko-KR" altLang="en-US" sz="1400" dirty="0">
              <a:solidFill>
                <a:prstClr val="black"/>
              </a:solidFill>
              <a:latin typeface="맑은 고딕" pitchFamily="50" charset="-127"/>
              <a:ea typeface="맑은 고딕" pitchFamily="50" charset="-127"/>
            </a:endParaRPr>
          </a:p>
        </p:txBody>
      </p:sp>
      <p:sp>
        <p:nvSpPr>
          <p:cNvPr id="90" name="TextBox 89"/>
          <p:cNvSpPr txBox="1"/>
          <p:nvPr/>
        </p:nvSpPr>
        <p:spPr>
          <a:xfrm>
            <a:off x="5625604" y="4186091"/>
            <a:ext cx="50405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4KB</a:t>
            </a:r>
            <a:endParaRPr lang="ko-KR" altLang="en-US" sz="1400" dirty="0">
              <a:solidFill>
                <a:prstClr val="black"/>
              </a:solidFill>
              <a:latin typeface="맑은 고딕" pitchFamily="50" charset="-127"/>
              <a:ea typeface="맑은 고딕" pitchFamily="50" charset="-127"/>
            </a:endParaRPr>
          </a:p>
        </p:txBody>
      </p:sp>
      <p:cxnSp>
        <p:nvCxnSpPr>
          <p:cNvPr id="91" name="직선 화살표 연결선 90"/>
          <p:cNvCxnSpPr/>
          <p:nvPr/>
        </p:nvCxnSpPr>
        <p:spPr>
          <a:xfrm>
            <a:off x="4067944" y="4353737"/>
            <a:ext cx="827858"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9334760"/>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Incorrect </a:t>
            </a:r>
            <a:r>
              <a:rPr lang="en-US" altLang="ko-KR" dirty="0">
                <a:latin typeface="Courier New" charset="0"/>
                <a:ea typeface="Courier New" charset="0"/>
                <a:cs typeface="Courier New" charset="0"/>
              </a:rPr>
              <a:t>free()</a:t>
            </a:r>
            <a:endParaRPr lang="ko-KR" altLang="en-US" dirty="0">
              <a:latin typeface="Courier New" charset="0"/>
              <a:ea typeface="Courier New" charset="0"/>
              <a:cs typeface="Courier New" charset="0"/>
            </a:endParaRPr>
          </a:p>
        </p:txBody>
      </p:sp>
      <p:sp>
        <p:nvSpPr>
          <p:cNvPr id="3" name="내용 개체 틀 2"/>
          <p:cNvSpPr>
            <a:spLocks noGrp="1"/>
          </p:cNvSpPr>
          <p:nvPr>
            <p:ph idx="1"/>
          </p:nvPr>
        </p:nvSpPr>
        <p:spPr>
          <a:xfrm>
            <a:off x="214313" y="714304"/>
            <a:ext cx="8786812" cy="1365831"/>
          </a:xfrm>
        </p:spPr>
        <p:txBody>
          <a:bodyPr/>
          <a:lstStyle/>
          <a:p>
            <a:r>
              <a:rPr lang="en-US" altLang="ko-KR" sz="1800" dirty="0"/>
              <a:t>Free the memory that was freed already.</a:t>
            </a:r>
            <a:endParaRPr lang="ko-KR" altLang="en-US" sz="1800"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직사각형 6"/>
          <p:cNvSpPr/>
          <p:nvPr/>
        </p:nvSpPr>
        <p:spPr>
          <a:xfrm>
            <a:off x="795754" y="1340768"/>
            <a:ext cx="7160622" cy="738664"/>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*x =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allocated</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free(x); </a:t>
            </a:r>
            <a:r>
              <a:rPr lang="en-US" altLang="ko-KR" sz="1400" dirty="0">
                <a:solidFill>
                  <a:srgbClr val="00B0F0"/>
                </a:solidFill>
                <a:latin typeface="Courier New" pitchFamily="49" charset="0"/>
                <a:ea typeface="맑은 고딕" pitchFamily="50" charset="-127"/>
                <a:cs typeface="Courier New" pitchFamily="49" charset="0"/>
              </a:rPr>
              <a:t>// free memory</a:t>
            </a:r>
          </a:p>
          <a:p>
            <a:r>
              <a:rPr lang="en-US" altLang="ko-KR" sz="1400" dirty="0">
                <a:solidFill>
                  <a:prstClr val="black"/>
                </a:solidFill>
                <a:latin typeface="Courier New" pitchFamily="49" charset="0"/>
                <a:ea typeface="맑은 고딕" pitchFamily="50" charset="-127"/>
                <a:cs typeface="Courier New" pitchFamily="49" charset="0"/>
              </a:rPr>
              <a:t>free(x); </a:t>
            </a:r>
            <a:r>
              <a:rPr lang="en-US" altLang="ko-KR" sz="1400" dirty="0">
                <a:solidFill>
                  <a:srgbClr val="00B0F0"/>
                </a:solidFill>
                <a:latin typeface="Courier New" pitchFamily="49" charset="0"/>
                <a:ea typeface="맑은 고딕" pitchFamily="50" charset="-127"/>
                <a:cs typeface="Courier New" pitchFamily="49" charset="0"/>
              </a:rPr>
              <a:t>// free repeatedly</a:t>
            </a:r>
          </a:p>
        </p:txBody>
      </p:sp>
      <p:sp>
        <p:nvSpPr>
          <p:cNvPr id="8" name="직사각형 7"/>
          <p:cNvSpPr/>
          <p:nvPr/>
        </p:nvSpPr>
        <p:spPr>
          <a:xfrm>
            <a:off x="3962462" y="2649985"/>
            <a:ext cx="1413369" cy="1496873"/>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9" name="직사각형 8"/>
          <p:cNvSpPr/>
          <p:nvPr/>
        </p:nvSpPr>
        <p:spPr>
          <a:xfrm>
            <a:off x="3962462" y="4146859"/>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2KB(invalid)</a:t>
            </a:r>
          </a:p>
        </p:txBody>
      </p:sp>
      <p:cxnSp>
        <p:nvCxnSpPr>
          <p:cNvPr id="10" name="직선 화살표 연결선 9"/>
          <p:cNvCxnSpPr>
            <a:stCxn id="8" idx="0"/>
          </p:cNvCxnSpPr>
          <p:nvPr/>
        </p:nvCxnSpPr>
        <p:spPr>
          <a:xfrm flipH="1">
            <a:off x="4669143" y="2649985"/>
            <a:ext cx="4" cy="433837"/>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a:stCxn id="9" idx="0"/>
          </p:cNvCxnSpPr>
          <p:nvPr/>
        </p:nvCxnSpPr>
        <p:spPr>
          <a:xfrm flipH="1" flipV="1">
            <a:off x="4669143" y="3695066"/>
            <a:ext cx="4" cy="451793"/>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직사각형 13"/>
          <p:cNvSpPr/>
          <p:nvPr/>
        </p:nvSpPr>
        <p:spPr>
          <a:xfrm>
            <a:off x="3962462" y="2364233"/>
            <a:ext cx="1413369" cy="28575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p>
        </p:txBody>
      </p:sp>
      <p:sp>
        <p:nvSpPr>
          <p:cNvPr id="21" name="TextBox 20"/>
          <p:cNvSpPr txBox="1"/>
          <p:nvPr/>
        </p:nvSpPr>
        <p:spPr>
          <a:xfrm>
            <a:off x="5773905" y="4233376"/>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*x </a:t>
            </a:r>
            <a:endParaRPr lang="ko-KR" altLang="en-US" sz="1400" dirty="0">
              <a:solidFill>
                <a:prstClr val="black"/>
              </a:solidFill>
              <a:latin typeface="맑은 고딕" pitchFamily="50" charset="-127"/>
              <a:ea typeface="맑은 고딕" pitchFamily="50" charset="-127"/>
            </a:endParaRPr>
          </a:p>
        </p:txBody>
      </p:sp>
      <p:cxnSp>
        <p:nvCxnSpPr>
          <p:cNvPr id="22" name="직선 화살표 연결선 21"/>
          <p:cNvCxnSpPr/>
          <p:nvPr/>
        </p:nvCxnSpPr>
        <p:spPr>
          <a:xfrm flipH="1">
            <a:off x="5370230" y="4379889"/>
            <a:ext cx="346683" cy="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885138" y="4449400"/>
            <a:ext cx="1595045" cy="307777"/>
          </a:xfrm>
          <a:prstGeom prst="rect">
            <a:avLst/>
          </a:prstGeom>
          <a:noFill/>
        </p:spPr>
        <p:txBody>
          <a:bodyPr wrap="square" rtlCol="0">
            <a:spAutoFit/>
          </a:bodyPr>
          <a:lstStyle/>
          <a:p>
            <a:pPr algn="ctr"/>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cxnSp>
        <p:nvCxnSpPr>
          <p:cNvPr id="36" name="꺾인 연결선 35"/>
          <p:cNvCxnSpPr>
            <a:stCxn id="9" idx="3"/>
            <a:endCxn id="14" idx="3"/>
          </p:cNvCxnSpPr>
          <p:nvPr/>
        </p:nvCxnSpPr>
        <p:spPr>
          <a:xfrm flipV="1">
            <a:off x="5375831" y="2507109"/>
            <a:ext cx="12700" cy="1782626"/>
          </a:xfrm>
          <a:prstGeom prst="bentConnector3">
            <a:avLst>
              <a:gd name="adj1" fmla="val 1800000"/>
            </a:avLst>
          </a:prstGeom>
          <a:ln w="15875">
            <a:solidFill>
              <a:srgbClr val="FF0000"/>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50" name="직사각형 49"/>
          <p:cNvSpPr/>
          <p:nvPr/>
        </p:nvSpPr>
        <p:spPr>
          <a:xfrm>
            <a:off x="1168795" y="2649985"/>
            <a:ext cx="1413369" cy="1496873"/>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1" name="직사각형 50"/>
          <p:cNvSpPr/>
          <p:nvPr/>
        </p:nvSpPr>
        <p:spPr>
          <a:xfrm>
            <a:off x="1168795" y="4146859"/>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a:t>
            </a:r>
          </a:p>
        </p:txBody>
      </p:sp>
      <p:cxnSp>
        <p:nvCxnSpPr>
          <p:cNvPr id="52" name="직선 화살표 연결선 51"/>
          <p:cNvCxnSpPr>
            <a:stCxn id="50" idx="0"/>
          </p:cNvCxnSpPr>
          <p:nvPr/>
        </p:nvCxnSpPr>
        <p:spPr>
          <a:xfrm>
            <a:off x="1875480" y="2649985"/>
            <a:ext cx="0" cy="433837"/>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a:stCxn id="51" idx="0"/>
          </p:cNvCxnSpPr>
          <p:nvPr/>
        </p:nvCxnSpPr>
        <p:spPr>
          <a:xfrm flipV="1">
            <a:off x="1875480" y="3695066"/>
            <a:ext cx="0" cy="451793"/>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13321" y="2229803"/>
            <a:ext cx="537162"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56" name="직사각형 55"/>
          <p:cNvSpPr/>
          <p:nvPr/>
        </p:nvSpPr>
        <p:spPr>
          <a:xfrm>
            <a:off x="1168795" y="2364233"/>
            <a:ext cx="1413369" cy="28575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cxnSp>
        <p:nvCxnSpPr>
          <p:cNvPr id="63" name="꺾인 연결선 62"/>
          <p:cNvCxnSpPr/>
          <p:nvPr/>
        </p:nvCxnSpPr>
        <p:spPr>
          <a:xfrm flipV="1">
            <a:off x="2582164" y="2438412"/>
            <a:ext cx="12700" cy="1782626"/>
          </a:xfrm>
          <a:prstGeom prst="bentConnector3">
            <a:avLst>
              <a:gd name="adj1" fmla="val 18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2929400" y="4158740"/>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*x </a:t>
            </a:r>
            <a:endParaRPr lang="ko-KR" altLang="en-US" sz="1400" dirty="0">
              <a:solidFill>
                <a:prstClr val="black"/>
              </a:solidFill>
              <a:latin typeface="맑은 고딕" pitchFamily="50" charset="-127"/>
              <a:ea typeface="맑은 고딕" pitchFamily="50" charset="-127"/>
            </a:endParaRPr>
          </a:p>
        </p:txBody>
      </p:sp>
      <p:cxnSp>
        <p:nvCxnSpPr>
          <p:cNvPr id="65" name="직선 화살표 연결선 64"/>
          <p:cNvCxnSpPr/>
          <p:nvPr/>
        </p:nvCxnSpPr>
        <p:spPr>
          <a:xfrm flipH="1">
            <a:off x="2576563" y="4312628"/>
            <a:ext cx="346683" cy="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6031857" y="8283043"/>
            <a:ext cx="1595045"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sp>
        <p:nvSpPr>
          <p:cNvPr id="70" name="TextBox 69"/>
          <p:cNvSpPr txBox="1"/>
          <p:nvPr/>
        </p:nvSpPr>
        <p:spPr>
          <a:xfrm>
            <a:off x="2801061" y="2904063"/>
            <a:ext cx="834835" cy="307777"/>
          </a:xfrm>
          <a:prstGeom prst="rect">
            <a:avLst/>
          </a:prstGeom>
          <a:noFill/>
          <a:ln>
            <a:noFill/>
            <a:tailEnd type="stealth"/>
          </a:ln>
        </p:spPr>
        <p:txBody>
          <a:bodyPr wrap="square" rtlCol="0">
            <a:spAutoFit/>
          </a:bodyPr>
          <a:lstStyle/>
          <a:p>
            <a:r>
              <a:rPr lang="en-US" altLang="ko-KR" sz="1400" dirty="0">
                <a:solidFill>
                  <a:prstClr val="black"/>
                </a:solidFill>
                <a:latin typeface="Courier New" pitchFamily="49" charset="0"/>
                <a:ea typeface="맑은 고딕" pitchFamily="50" charset="-127"/>
                <a:cs typeface="Courier New" pitchFamily="49" charset="0"/>
              </a:rPr>
              <a:t>free(x)</a:t>
            </a:r>
            <a:endParaRPr lang="ko-KR" altLang="en-US" sz="1400" dirty="0">
              <a:solidFill>
                <a:prstClr val="black"/>
              </a:solidFill>
              <a:latin typeface="Courier New" pitchFamily="49" charset="0"/>
              <a:ea typeface="맑은 고딕" pitchFamily="50" charset="-127"/>
              <a:cs typeface="Courier New" pitchFamily="49" charset="0"/>
            </a:endParaRPr>
          </a:p>
        </p:txBody>
      </p:sp>
      <p:sp>
        <p:nvSpPr>
          <p:cNvPr id="92" name="TextBox 91"/>
          <p:cNvSpPr txBox="1"/>
          <p:nvPr/>
        </p:nvSpPr>
        <p:spPr>
          <a:xfrm>
            <a:off x="5857169" y="2902978"/>
            <a:ext cx="991166" cy="307777"/>
          </a:xfrm>
          <a:prstGeom prst="rect">
            <a:avLst/>
          </a:prstGeom>
          <a:noFill/>
          <a:ln>
            <a:noFill/>
            <a:tailEnd type="stealth"/>
          </a:ln>
        </p:spPr>
        <p:txBody>
          <a:bodyPr wrap="square" rtlCol="0">
            <a:spAutoFit/>
          </a:bodyPr>
          <a:lstStyle/>
          <a:p>
            <a:r>
              <a:rPr lang="en-US" altLang="ko-KR" sz="1400" dirty="0">
                <a:solidFill>
                  <a:prstClr val="black"/>
                </a:solidFill>
                <a:latin typeface="Courier New" pitchFamily="49" charset="0"/>
                <a:ea typeface="맑은 고딕" pitchFamily="50" charset="-127"/>
                <a:cs typeface="Courier New" pitchFamily="49" charset="0"/>
              </a:rPr>
              <a:t>free(x)</a:t>
            </a:r>
          </a:p>
        </p:txBody>
      </p:sp>
      <p:sp>
        <p:nvSpPr>
          <p:cNvPr id="40" name="모서리가 둥근 직사각형 39"/>
          <p:cNvSpPr/>
          <p:nvPr/>
        </p:nvSpPr>
        <p:spPr>
          <a:xfrm>
            <a:off x="6848335" y="2974986"/>
            <a:ext cx="1972137" cy="772838"/>
          </a:xfrm>
          <a:prstGeom prst="roundRect">
            <a:avLst/>
          </a:prstGeom>
          <a:solidFill>
            <a:srgbClr val="FFC000"/>
          </a:solidFill>
          <a:ln w="15875">
            <a:solidFill>
              <a:schemeClr val="accent6">
                <a:lumMod val="50000"/>
              </a:schemeClr>
            </a:solidFill>
          </a:ln>
          <a:effectLst/>
        </p:spPr>
        <p:style>
          <a:lnRef idx="3">
            <a:schemeClr val="lt1"/>
          </a:lnRef>
          <a:fillRef idx="1">
            <a:schemeClr val="accent1"/>
          </a:fillRef>
          <a:effectRef idx="1">
            <a:schemeClr val="accent1"/>
          </a:effectRef>
          <a:fontRef idx="minor">
            <a:schemeClr val="lt1"/>
          </a:fontRef>
        </p:style>
        <p:txBody>
          <a:bodyPr wrap="square" lIns="108000" rIns="108000" rtlCol="0" anchor="ctr">
            <a:noAutofit/>
          </a:bodyPr>
          <a:lstStyle/>
          <a:p>
            <a:pPr algn="ctr"/>
            <a:r>
              <a:rPr lang="en-US" altLang="ko-KR" sz="1600">
                <a:solidFill>
                  <a:prstClr val="black"/>
                </a:solidFill>
                <a:latin typeface="맑은 고딕" panose="020B0503020000020004" pitchFamily="50" charset="-127"/>
                <a:ea typeface="맑은 고딕" panose="020B0503020000020004" pitchFamily="50" charset="-127"/>
              </a:rPr>
              <a:t>We don’t </a:t>
            </a:r>
            <a:r>
              <a:rPr lang="en-US" altLang="ko-KR" sz="1600" dirty="0">
                <a:solidFill>
                  <a:prstClr val="black"/>
                </a:solidFill>
                <a:latin typeface="맑은 고딕" panose="020B0503020000020004" pitchFamily="50" charset="-127"/>
                <a:ea typeface="맑은 고딕" panose="020B0503020000020004" pitchFamily="50" charset="-127"/>
              </a:rPr>
              <a:t>know what </a:t>
            </a:r>
            <a:r>
              <a:rPr lang="en-US" altLang="ko-KR" sz="1600">
                <a:solidFill>
                  <a:prstClr val="black"/>
                </a:solidFill>
                <a:latin typeface="맑은 고딕" panose="020B0503020000020004" pitchFamily="50" charset="-127"/>
                <a:ea typeface="맑은 고딕" panose="020B0503020000020004" pitchFamily="50" charset="-127"/>
              </a:rPr>
              <a:t>will happen.</a:t>
            </a:r>
            <a:endParaRPr lang="en-US" altLang="ko-KR" sz="1600" dirty="0">
              <a:solidFill>
                <a:prstClr val="black"/>
              </a:solidFill>
              <a:latin typeface="맑은 고딕" panose="020B0503020000020004" pitchFamily="50" charset="-127"/>
              <a:ea typeface="맑은 고딕" panose="020B0503020000020004" pitchFamily="50" charset="-127"/>
            </a:endParaRPr>
          </a:p>
        </p:txBody>
      </p:sp>
      <p:sp>
        <p:nvSpPr>
          <p:cNvPr id="32" name="TextBox 31"/>
          <p:cNvSpPr txBox="1"/>
          <p:nvPr/>
        </p:nvSpPr>
        <p:spPr>
          <a:xfrm>
            <a:off x="1100818" y="4445619"/>
            <a:ext cx="1595045" cy="307777"/>
          </a:xfrm>
          <a:prstGeom prst="rect">
            <a:avLst/>
          </a:prstGeom>
          <a:noFill/>
        </p:spPr>
        <p:txBody>
          <a:bodyPr wrap="square" rtlCol="0">
            <a:spAutoFit/>
          </a:bodyPr>
          <a:lstStyle/>
          <a:p>
            <a:pPr algn="ctr"/>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33" name="TextBox 32"/>
          <p:cNvSpPr txBox="1"/>
          <p:nvPr/>
        </p:nvSpPr>
        <p:spPr>
          <a:xfrm>
            <a:off x="1898340" y="2657197"/>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Heap</a:t>
            </a:r>
            <a:endParaRPr lang="ko-KR" altLang="en-US" sz="1200" dirty="0">
              <a:solidFill>
                <a:prstClr val="black"/>
              </a:solidFill>
              <a:latin typeface="맑은 고딕" pitchFamily="50" charset="-127"/>
              <a:ea typeface="맑은 고딕" pitchFamily="50" charset="-127"/>
            </a:endParaRPr>
          </a:p>
        </p:txBody>
      </p:sp>
      <p:sp>
        <p:nvSpPr>
          <p:cNvPr id="34" name="TextBox 33"/>
          <p:cNvSpPr txBox="1"/>
          <p:nvPr/>
        </p:nvSpPr>
        <p:spPr>
          <a:xfrm>
            <a:off x="1944789" y="3869859"/>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Stack</a:t>
            </a:r>
            <a:endParaRPr lang="ko-KR" altLang="en-US" sz="1200" dirty="0">
              <a:solidFill>
                <a:prstClr val="black"/>
              </a:solidFill>
              <a:latin typeface="맑은 고딕" pitchFamily="50" charset="-127"/>
              <a:ea typeface="맑은 고딕" pitchFamily="50" charset="-127"/>
            </a:endParaRPr>
          </a:p>
        </p:txBody>
      </p:sp>
      <p:sp>
        <p:nvSpPr>
          <p:cNvPr id="37" name="TextBox 36"/>
          <p:cNvSpPr txBox="1"/>
          <p:nvPr/>
        </p:nvSpPr>
        <p:spPr>
          <a:xfrm>
            <a:off x="4703495" y="2663154"/>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Heap</a:t>
            </a:r>
            <a:endParaRPr lang="ko-KR" altLang="en-US" sz="1200" dirty="0">
              <a:solidFill>
                <a:prstClr val="black"/>
              </a:solidFill>
              <a:latin typeface="맑은 고딕" pitchFamily="50" charset="-127"/>
              <a:ea typeface="맑은 고딕" pitchFamily="50" charset="-127"/>
            </a:endParaRPr>
          </a:p>
        </p:txBody>
      </p:sp>
      <p:sp>
        <p:nvSpPr>
          <p:cNvPr id="38" name="TextBox 37"/>
          <p:cNvSpPr txBox="1"/>
          <p:nvPr/>
        </p:nvSpPr>
        <p:spPr>
          <a:xfrm>
            <a:off x="4715583" y="3875816"/>
            <a:ext cx="631774" cy="276999"/>
          </a:xfrm>
          <a:prstGeom prst="rect">
            <a:avLst/>
          </a:prstGeom>
          <a:noFill/>
          <a:ln>
            <a:noFill/>
            <a:tailEnd type="stealth"/>
          </a:ln>
        </p:spPr>
        <p:txBody>
          <a:bodyPr wrap="square" rtlCol="0">
            <a:spAutoFit/>
          </a:bodyPr>
          <a:lstStyle/>
          <a:p>
            <a:r>
              <a:rPr lang="en-US" altLang="ko-KR" sz="1200" dirty="0">
                <a:solidFill>
                  <a:prstClr val="black"/>
                </a:solidFill>
                <a:latin typeface="맑은 고딕" pitchFamily="50" charset="-127"/>
                <a:ea typeface="맑은 고딕" pitchFamily="50" charset="-127"/>
              </a:rPr>
              <a:t>Stack</a:t>
            </a:r>
            <a:endParaRPr lang="ko-KR" altLang="en-US" sz="1200" dirty="0">
              <a:solidFill>
                <a:prstClr val="black"/>
              </a:solidFill>
              <a:latin typeface="맑은 고딕" pitchFamily="50" charset="-127"/>
              <a:ea typeface="맑은 고딕" pitchFamily="50" charset="-127"/>
            </a:endParaRPr>
          </a:p>
        </p:txBody>
      </p:sp>
      <p:sp>
        <p:nvSpPr>
          <p:cNvPr id="39" name="TextBox 38"/>
          <p:cNvSpPr txBox="1"/>
          <p:nvPr/>
        </p:nvSpPr>
        <p:spPr>
          <a:xfrm>
            <a:off x="487617" y="4251385"/>
            <a:ext cx="681178"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sp>
        <p:nvSpPr>
          <p:cNvPr id="42" name="TextBox 41"/>
          <p:cNvSpPr txBox="1"/>
          <p:nvPr/>
        </p:nvSpPr>
        <p:spPr>
          <a:xfrm>
            <a:off x="3393090" y="2229803"/>
            <a:ext cx="537162"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43" name="TextBox 42"/>
          <p:cNvSpPr txBox="1"/>
          <p:nvPr/>
        </p:nvSpPr>
        <p:spPr>
          <a:xfrm>
            <a:off x="3267386" y="4251385"/>
            <a:ext cx="681178"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cxnSp>
        <p:nvCxnSpPr>
          <p:cNvPr id="44" name="직선 화살표 연결선 43"/>
          <p:cNvCxnSpPr/>
          <p:nvPr/>
        </p:nvCxnSpPr>
        <p:spPr>
          <a:xfrm>
            <a:off x="2915816" y="3335026"/>
            <a:ext cx="64807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a:off x="5921482" y="3329725"/>
            <a:ext cx="64807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6" name="내용 개체 틀 2"/>
          <p:cNvSpPr txBox="1">
            <a:spLocks/>
          </p:cNvSpPr>
          <p:nvPr/>
        </p:nvSpPr>
        <p:spPr bwMode="auto">
          <a:xfrm>
            <a:off x="378454" y="4715329"/>
            <a:ext cx="8786812" cy="5520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r>
              <a:rPr lang="en-US" altLang="ko-KR" kern="0" dirty="0"/>
              <a:t>Free the memory that was not allocated via </a:t>
            </a:r>
            <a:r>
              <a:rPr lang="en-US" altLang="ko-KR" kern="0" dirty="0" err="1">
                <a:latin typeface="Courier New" charset="0"/>
                <a:ea typeface="Courier New" charset="0"/>
                <a:cs typeface="Courier New" charset="0"/>
              </a:rPr>
              <a:t>malloc</a:t>
            </a:r>
            <a:r>
              <a:rPr lang="en-US" altLang="ko-KR" kern="0" dirty="0">
                <a:latin typeface="Courier New" charset="0"/>
                <a:ea typeface="Courier New" charset="0"/>
                <a:cs typeface="Courier New" charset="0"/>
              </a:rPr>
              <a:t>()</a:t>
            </a:r>
            <a:r>
              <a:rPr lang="en-US" altLang="ko-KR" kern="0" dirty="0"/>
              <a:t>.</a:t>
            </a:r>
            <a:endParaRPr lang="ko-KR" altLang="en-US" kern="0" dirty="0"/>
          </a:p>
        </p:txBody>
      </p:sp>
      <p:sp>
        <p:nvSpPr>
          <p:cNvPr id="47" name="직사각형 6"/>
          <p:cNvSpPr/>
          <p:nvPr/>
        </p:nvSpPr>
        <p:spPr>
          <a:xfrm>
            <a:off x="781026" y="5626496"/>
            <a:ext cx="7160622" cy="523220"/>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*x =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allocated</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free(x+12); </a:t>
            </a:r>
            <a:r>
              <a:rPr lang="en-US" altLang="ko-KR" sz="1400" dirty="0">
                <a:solidFill>
                  <a:srgbClr val="00B0F0"/>
                </a:solidFill>
                <a:latin typeface="Courier New" pitchFamily="49" charset="0"/>
                <a:ea typeface="맑은 고딕" pitchFamily="50" charset="-127"/>
                <a:cs typeface="Courier New" pitchFamily="49" charset="0"/>
              </a:rPr>
              <a:t>// free memory</a:t>
            </a:r>
          </a:p>
        </p:txBody>
      </p:sp>
    </p:spTree>
    <p:extLst>
      <p:ext uri="{BB962C8B-B14F-4D97-AF65-F5344CB8AC3E}">
        <p14:creationId xmlns:p14="http://schemas.microsoft.com/office/powerpoint/2010/main" val="2624563705"/>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Other Memory APIs: </a:t>
            </a:r>
            <a:r>
              <a:rPr lang="en-US" altLang="ko-KR" dirty="0" err="1">
                <a:latin typeface="Courier New" charset="0"/>
                <a:ea typeface="Courier New" charset="0"/>
                <a:cs typeface="Courier New" charset="0"/>
              </a:rPr>
              <a:t>calloc</a:t>
            </a:r>
            <a:r>
              <a:rPr lang="en-US" altLang="ko-KR" dirty="0">
                <a:latin typeface="Courier New" charset="0"/>
                <a:ea typeface="Courier New" charset="0"/>
                <a:cs typeface="Courier New" charset="0"/>
              </a:rPr>
              <a:t>() </a:t>
            </a:r>
            <a:r>
              <a:rPr lang="en-US" altLang="ko-KR" dirty="0"/>
              <a:t>and </a:t>
            </a:r>
            <a:r>
              <a:rPr lang="en-US" altLang="ko-KR" dirty="0" err="1">
                <a:latin typeface="Courier New" charset="0"/>
                <a:ea typeface="Courier New" charset="0"/>
                <a:cs typeface="Courier New" charset="0"/>
              </a:rPr>
              <a:t>realloc</a:t>
            </a:r>
            <a:r>
              <a:rPr lang="en-US" altLang="ko-KR" dirty="0">
                <a:latin typeface="Courier New" charset="0"/>
                <a:ea typeface="Courier New" charset="0"/>
                <a:cs typeface="Courier New" charset="0"/>
              </a:rPr>
              <a:t>()</a:t>
            </a:r>
            <a:endParaRPr lang="ko-KR" altLang="en-US" dirty="0">
              <a:latin typeface="Courier New" charset="0"/>
              <a:ea typeface="Courier New" charset="0"/>
              <a:cs typeface="Courier New" charset="0"/>
            </a:endParaRPr>
          </a:p>
        </p:txBody>
      </p:sp>
      <p:sp>
        <p:nvSpPr>
          <p:cNvPr id="3" name="내용 개체 틀 2"/>
          <p:cNvSpPr>
            <a:spLocks noGrp="1"/>
          </p:cNvSpPr>
          <p:nvPr>
            <p:ph idx="1"/>
          </p:nvPr>
        </p:nvSpPr>
        <p:spPr>
          <a:xfrm>
            <a:off x="255646" y="896473"/>
            <a:ext cx="8786812" cy="5501258"/>
          </a:xfrm>
        </p:spPr>
        <p:txBody>
          <a:bodyPr/>
          <a:lstStyle/>
          <a:p>
            <a:endParaRPr lang="en-US" altLang="ko-KR" sz="1800" dirty="0"/>
          </a:p>
          <a:p>
            <a:endParaRPr lang="en-US" altLang="ko-KR" sz="1800" dirty="0"/>
          </a:p>
          <a:p>
            <a:r>
              <a:rPr lang="en-US" altLang="ko-KR" sz="1800" dirty="0"/>
              <a:t>Allocate memory and </a:t>
            </a:r>
            <a:r>
              <a:rPr lang="en-US" altLang="ko-KR" sz="1800" dirty="0">
                <a:solidFill>
                  <a:schemeClr val="accent1"/>
                </a:solidFill>
              </a:rPr>
              <a:t>zeroes it</a:t>
            </a:r>
            <a:r>
              <a:rPr lang="en-US" altLang="ko-KR" sz="1800" dirty="0"/>
              <a:t> before returning.</a:t>
            </a:r>
          </a:p>
          <a:p>
            <a:pPr lvl="1"/>
            <a:r>
              <a:rPr lang="en-US" altLang="ko-KR" sz="1600" dirty="0" err="1">
                <a:latin typeface="Courier New" pitchFamily="49" charset="0"/>
                <a:cs typeface="Courier New" pitchFamily="49" charset="0"/>
              </a:rPr>
              <a:t>size_t</a:t>
            </a:r>
            <a:r>
              <a:rPr lang="en-US" altLang="ko-KR" sz="1600" dirty="0">
                <a:latin typeface="Courier New" pitchFamily="49" charset="0"/>
                <a:cs typeface="Courier New" pitchFamily="49" charset="0"/>
              </a:rPr>
              <a:t> </a:t>
            </a:r>
            <a:r>
              <a:rPr lang="en-US" altLang="ko-KR" sz="1600" dirty="0" err="1">
                <a:latin typeface="Courier New" pitchFamily="49" charset="0"/>
                <a:cs typeface="Courier New" pitchFamily="49" charset="0"/>
              </a:rPr>
              <a:t>num</a:t>
            </a:r>
            <a:r>
              <a:rPr lang="en-US" altLang="ko-KR" sz="1600" dirty="0">
                <a:latin typeface="Courier New" pitchFamily="49" charset="0"/>
                <a:cs typeface="Courier New" pitchFamily="49" charset="0"/>
              </a:rPr>
              <a:t> </a:t>
            </a:r>
            <a:r>
              <a:rPr lang="en-US" altLang="ko-KR" sz="1600" dirty="0"/>
              <a:t>: the number of objects to allocate</a:t>
            </a:r>
          </a:p>
          <a:p>
            <a:pPr lvl="1"/>
            <a:r>
              <a:rPr lang="en-US" altLang="ko-KR" sz="1600" dirty="0" err="1">
                <a:latin typeface="Courier New" pitchFamily="49" charset="0"/>
                <a:cs typeface="Courier New" pitchFamily="49" charset="0"/>
              </a:rPr>
              <a:t>size_t</a:t>
            </a:r>
            <a:r>
              <a:rPr lang="en-US" altLang="ko-KR" sz="1600" dirty="0">
                <a:latin typeface="Courier New" pitchFamily="49" charset="0"/>
                <a:cs typeface="Courier New" pitchFamily="49" charset="0"/>
              </a:rPr>
              <a:t> size </a:t>
            </a:r>
            <a:r>
              <a:rPr lang="en-US" altLang="ko-KR" sz="1600" dirty="0"/>
              <a:t>: size of an </a:t>
            </a:r>
            <a:r>
              <a:rPr lang="en-US" altLang="ko-KR" sz="1600" dirty="0" err="1"/>
              <a:t>ojbect</a:t>
            </a:r>
            <a:r>
              <a:rPr lang="en-US" altLang="ko-KR" sz="1600" dirty="0"/>
              <a:t> (in bytes)</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611560" y="998459"/>
            <a:ext cx="7546726" cy="83099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&lt;stdlib.h&gt;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calloc</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num</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size)</a:t>
            </a:r>
          </a:p>
        </p:txBody>
      </p:sp>
      <p:sp>
        <p:nvSpPr>
          <p:cNvPr id="7" name="내용 개체 틀 2"/>
          <p:cNvSpPr txBox="1">
            <a:spLocks/>
          </p:cNvSpPr>
          <p:nvPr/>
        </p:nvSpPr>
        <p:spPr bwMode="auto">
          <a:xfrm>
            <a:off x="243342" y="4461768"/>
            <a:ext cx="8217090" cy="18475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r>
              <a:rPr lang="en-US" altLang="ko-KR" sz="1800" kern="0" dirty="0"/>
              <a:t>Change the size of memory block.</a:t>
            </a:r>
          </a:p>
          <a:p>
            <a:pPr lvl="1"/>
            <a:r>
              <a:rPr lang="en-US" altLang="ko-KR" sz="1600" kern="0" dirty="0">
                <a:latin typeface="Courier New" pitchFamily="49" charset="0"/>
                <a:cs typeface="Courier New" pitchFamily="49" charset="0"/>
              </a:rPr>
              <a:t>void *</a:t>
            </a:r>
            <a:r>
              <a:rPr lang="en-US" altLang="ko-KR" sz="1600" kern="0" dirty="0" err="1">
                <a:latin typeface="Courier New" pitchFamily="49" charset="0"/>
                <a:cs typeface="Courier New" pitchFamily="49" charset="0"/>
              </a:rPr>
              <a:t>ptr</a:t>
            </a:r>
            <a:r>
              <a:rPr lang="en-US" altLang="ko-KR" sz="1600" kern="0" dirty="0"/>
              <a:t>: Pointer to memory block allocated with </a:t>
            </a:r>
            <a:r>
              <a:rPr lang="en-US" altLang="ko-KR" sz="1600" kern="0" dirty="0" err="1">
                <a:latin typeface="Courier New" pitchFamily="49" charset="0"/>
                <a:cs typeface="Courier New" pitchFamily="49" charset="0"/>
              </a:rPr>
              <a:t>malloc</a:t>
            </a:r>
            <a:r>
              <a:rPr lang="en-US" altLang="ko-KR" sz="1600" kern="0" dirty="0">
                <a:latin typeface="Courier New" pitchFamily="49" charset="0"/>
                <a:cs typeface="Courier New" pitchFamily="49" charset="0"/>
              </a:rPr>
              <a:t>, </a:t>
            </a:r>
            <a:r>
              <a:rPr lang="en-US" altLang="ko-KR" sz="1600" kern="0" dirty="0" err="1">
                <a:latin typeface="Courier New" pitchFamily="49" charset="0"/>
                <a:cs typeface="Courier New" pitchFamily="49" charset="0"/>
              </a:rPr>
              <a:t>calloc</a:t>
            </a:r>
            <a:r>
              <a:rPr lang="en-US" altLang="ko-KR" sz="1600" kern="0" dirty="0"/>
              <a:t> or </a:t>
            </a:r>
            <a:r>
              <a:rPr lang="en-US" altLang="ko-KR" sz="1600" kern="0" dirty="0" err="1">
                <a:latin typeface="Courier New" pitchFamily="49" charset="0"/>
                <a:cs typeface="Courier New" pitchFamily="49" charset="0"/>
              </a:rPr>
              <a:t>realloc</a:t>
            </a:r>
            <a:endParaRPr lang="en-US" altLang="ko-KR" sz="1600" kern="0" dirty="0">
              <a:latin typeface="Courier New" pitchFamily="49" charset="0"/>
              <a:cs typeface="Courier New" pitchFamily="49" charset="0"/>
            </a:endParaRPr>
          </a:p>
          <a:p>
            <a:pPr lvl="1"/>
            <a:r>
              <a:rPr lang="en-US" altLang="ko-KR" sz="1600" kern="0" dirty="0" err="1">
                <a:latin typeface="Courier New" pitchFamily="49" charset="0"/>
                <a:cs typeface="Courier New" pitchFamily="49" charset="0"/>
              </a:rPr>
              <a:t>size_t</a:t>
            </a:r>
            <a:r>
              <a:rPr lang="en-US" altLang="ko-KR" sz="1600" kern="0" dirty="0">
                <a:latin typeface="Courier New" pitchFamily="49" charset="0"/>
                <a:cs typeface="Courier New" pitchFamily="49" charset="0"/>
              </a:rPr>
              <a:t> size</a:t>
            </a:r>
            <a:r>
              <a:rPr lang="en-US" altLang="ko-KR" sz="1600" kern="0" dirty="0"/>
              <a:t>: New size for the memory block(in bytes)</a:t>
            </a:r>
          </a:p>
          <a:p>
            <a:endParaRPr lang="en-US" altLang="ko-KR" sz="1800" kern="0" dirty="0"/>
          </a:p>
          <a:p>
            <a:endParaRPr lang="ko-KR" altLang="en-US" sz="1800" kern="0" dirty="0"/>
          </a:p>
        </p:txBody>
      </p:sp>
      <p:sp>
        <p:nvSpPr>
          <p:cNvPr id="8" name="직사각형 5"/>
          <p:cNvSpPr/>
          <p:nvPr/>
        </p:nvSpPr>
        <p:spPr>
          <a:xfrm>
            <a:off x="611560" y="3630771"/>
            <a:ext cx="7546726" cy="83099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&lt;stdlib.h&gt;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realloc</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ptr</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size)</a:t>
            </a:r>
          </a:p>
        </p:txBody>
      </p:sp>
    </p:spTree>
    <p:extLst>
      <p:ext uri="{BB962C8B-B14F-4D97-AF65-F5344CB8AC3E}">
        <p14:creationId xmlns:p14="http://schemas.microsoft.com/office/powerpoint/2010/main" val="2051786314"/>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System Calls</a:t>
            </a:r>
            <a:endParaRPr lang="ko-KR" altLang="en-US" dirty="0"/>
          </a:p>
        </p:txBody>
      </p:sp>
      <p:sp>
        <p:nvSpPr>
          <p:cNvPr id="3" name="내용 개체 틀 2"/>
          <p:cNvSpPr>
            <a:spLocks noGrp="1"/>
          </p:cNvSpPr>
          <p:nvPr>
            <p:ph idx="1"/>
          </p:nvPr>
        </p:nvSpPr>
        <p:spPr>
          <a:xfrm>
            <a:off x="251520" y="1948974"/>
            <a:ext cx="4173533" cy="4360346"/>
          </a:xfrm>
        </p:spPr>
        <p:txBody>
          <a:bodyPr/>
          <a:lstStyle/>
          <a:p>
            <a:r>
              <a:rPr lang="en-US" altLang="ko-KR" sz="1800" dirty="0">
                <a:latin typeface="Helvetica" charset="0"/>
                <a:ea typeface="Helvetica" charset="0"/>
                <a:cs typeface="Helvetica" charset="0"/>
              </a:rPr>
              <a:t>There lacks of heap space. </a:t>
            </a:r>
            <a:r>
              <a:rPr lang="en-US" altLang="ko-KR" sz="1800" dirty="0">
                <a:latin typeface="Helvetica" charset="0"/>
                <a:ea typeface="Helvetica" charset="0"/>
                <a:cs typeface="Helvetica" charset="0"/>
                <a:sym typeface="Wingdings"/>
              </a:rPr>
              <a:t> Ask OS to expand heap.</a:t>
            </a:r>
          </a:p>
          <a:p>
            <a:pPr marL="342900" lvl="2" indent="-342900">
              <a:buFont typeface="Wingdings" pitchFamily="2" charset="2"/>
              <a:buChar char=""/>
            </a:pPr>
            <a:r>
              <a:rPr lang="en-US" altLang="ko-KR" sz="1800" dirty="0">
                <a:latin typeface="Courier New" charset="0"/>
                <a:ea typeface="Courier New" charset="0"/>
                <a:cs typeface="Courier New" charset="0"/>
              </a:rPr>
              <a:t>break</a:t>
            </a:r>
            <a:r>
              <a:rPr lang="en-US" altLang="ko-KR" sz="1800" dirty="0"/>
              <a:t>: The location of </a:t>
            </a:r>
            <a:r>
              <a:rPr lang="en-US" altLang="ko-KR" sz="1800" b="1" dirty="0"/>
              <a:t>the end of the heap</a:t>
            </a:r>
            <a:r>
              <a:rPr lang="en-US" altLang="ko-KR" sz="1800" dirty="0"/>
              <a:t> in address space</a:t>
            </a:r>
          </a:p>
          <a:p>
            <a:r>
              <a:rPr lang="en-US" altLang="ko-KR" sz="1800" dirty="0" err="1">
                <a:latin typeface="Courier New" pitchFamily="49" charset="0"/>
                <a:cs typeface="Courier New" pitchFamily="49" charset="0"/>
              </a:rPr>
              <a:t>malloc</a:t>
            </a:r>
            <a:r>
              <a:rPr lang="en-US" altLang="ko-KR" sz="1800" dirty="0"/>
              <a:t> uses </a:t>
            </a:r>
            <a:r>
              <a:rPr lang="en-US" altLang="ko-KR" sz="1800" dirty="0" err="1">
                <a:solidFill>
                  <a:schemeClr val="accent6">
                    <a:lumMod val="75000"/>
                  </a:schemeClr>
                </a:solidFill>
                <a:latin typeface="Courier New" pitchFamily="49" charset="0"/>
                <a:cs typeface="Courier New" pitchFamily="49" charset="0"/>
              </a:rPr>
              <a:t>brk</a:t>
            </a:r>
            <a:r>
              <a:rPr lang="en-US" altLang="ko-KR" sz="1800" dirty="0">
                <a:solidFill>
                  <a:schemeClr val="accent6">
                    <a:lumMod val="75000"/>
                  </a:schemeClr>
                </a:solidFill>
              </a:rPr>
              <a:t> </a:t>
            </a:r>
            <a:r>
              <a:rPr lang="en-US" altLang="ko-KR" sz="1800" dirty="0"/>
              <a:t>system call. </a:t>
            </a:r>
          </a:p>
          <a:p>
            <a:pPr lvl="1"/>
            <a:r>
              <a:rPr lang="en-US" altLang="ko-KR" sz="1600" dirty="0" err="1">
                <a:latin typeface="Courier New" pitchFamily="49" charset="0"/>
                <a:cs typeface="Courier New" pitchFamily="49" charset="0"/>
              </a:rPr>
              <a:t>brk</a:t>
            </a:r>
            <a:r>
              <a:rPr lang="en-US" altLang="ko-KR" sz="1600" dirty="0"/>
              <a:t> is called to expand the program’s </a:t>
            </a:r>
            <a:r>
              <a:rPr lang="en-US" altLang="ko-KR" sz="1600" i="1" dirty="0"/>
              <a:t>break</a:t>
            </a:r>
            <a:r>
              <a:rPr lang="en-US" altLang="ko-KR" sz="1600" dirty="0"/>
              <a:t>.</a:t>
            </a:r>
          </a:p>
          <a:p>
            <a:pPr lvl="1"/>
            <a:r>
              <a:rPr lang="en-US" altLang="ko-KR" sz="1600" dirty="0" err="1">
                <a:latin typeface="Courier New" pitchFamily="49" charset="0"/>
                <a:cs typeface="Courier New" pitchFamily="49" charset="0"/>
              </a:rPr>
              <a:t>sbrk</a:t>
            </a:r>
            <a:r>
              <a:rPr lang="en-US" altLang="ko-KR" sz="1600" dirty="0"/>
              <a:t> is similar to </a:t>
            </a:r>
            <a:r>
              <a:rPr lang="en-US" altLang="ko-KR" sz="1600" dirty="0" err="1">
                <a:latin typeface="Courier New" pitchFamily="49" charset="0"/>
                <a:cs typeface="Courier New" pitchFamily="49" charset="0"/>
              </a:rPr>
              <a:t>brk</a:t>
            </a:r>
            <a:r>
              <a:rPr lang="en-US" altLang="ko-KR" sz="1600" dirty="0">
                <a:latin typeface="Courier New" pitchFamily="49" charset="0"/>
                <a:cs typeface="Courier New" pitchFamily="49" charset="0"/>
              </a:rPr>
              <a:t>.</a:t>
            </a:r>
          </a:p>
          <a:p>
            <a:pPr lvl="1"/>
            <a:r>
              <a:rPr lang="en-US" altLang="ko-KR" sz="1600" dirty="0">
                <a:cs typeface="Courier New" pitchFamily="49" charset="0"/>
              </a:rPr>
              <a:t>Programmers </a:t>
            </a:r>
            <a:r>
              <a:rPr lang="en-US" altLang="ko-KR" sz="1600" b="1" dirty="0">
                <a:cs typeface="Courier New" pitchFamily="49" charset="0"/>
              </a:rPr>
              <a:t>should never directly call</a:t>
            </a:r>
            <a:r>
              <a:rPr lang="en-US" altLang="ko-KR" sz="1600" dirty="0">
                <a:cs typeface="Courier New" pitchFamily="49" charset="0"/>
              </a:rPr>
              <a:t> either </a:t>
            </a:r>
            <a:r>
              <a:rPr lang="en-US" altLang="ko-KR" sz="1600" dirty="0" err="1">
                <a:latin typeface="Courier New" pitchFamily="49" charset="0"/>
                <a:cs typeface="Courier New" pitchFamily="49" charset="0"/>
              </a:rPr>
              <a:t>brk</a:t>
            </a:r>
            <a:r>
              <a:rPr lang="en-US" altLang="ko-KR" sz="1600" dirty="0">
                <a:latin typeface="Courier New" pitchFamily="49" charset="0"/>
                <a:cs typeface="Courier New" pitchFamily="49" charset="0"/>
              </a:rPr>
              <a:t> </a:t>
            </a:r>
            <a:r>
              <a:rPr lang="en-US" altLang="ko-KR" sz="1600" dirty="0">
                <a:cs typeface="Courier New" pitchFamily="49" charset="0"/>
              </a:rPr>
              <a:t>or</a:t>
            </a:r>
            <a:r>
              <a:rPr lang="en-US" altLang="ko-KR" sz="1600" dirty="0">
                <a:latin typeface="Courier New" pitchFamily="49" charset="0"/>
                <a:cs typeface="Courier New" pitchFamily="49" charset="0"/>
              </a:rPr>
              <a:t> </a:t>
            </a:r>
            <a:r>
              <a:rPr lang="en-US" altLang="ko-KR" sz="1600" dirty="0" err="1">
                <a:latin typeface="Courier New" pitchFamily="49" charset="0"/>
                <a:cs typeface="Courier New" pitchFamily="49" charset="0"/>
              </a:rPr>
              <a:t>sbrk</a:t>
            </a:r>
            <a:r>
              <a:rPr lang="en-US" altLang="ko-KR" sz="1600" dirty="0">
                <a:latin typeface="Courier New" pitchFamily="49" charset="0"/>
                <a:cs typeface="Courier New" pitchFamily="49" charset="0"/>
              </a:rPr>
              <a:t>.</a:t>
            </a:r>
          </a:p>
          <a:p>
            <a:pPr marL="0" indent="0">
              <a:buNone/>
            </a:pPr>
            <a:endParaRPr lang="en-US" altLang="ko-KR" sz="1800" dirty="0">
              <a:cs typeface="Courier New" pitchFamily="49" charset="0"/>
            </a:endParaRPr>
          </a:p>
          <a:p>
            <a:endParaRPr lang="en-US" altLang="ko-KR" sz="1800" dirty="0"/>
          </a:p>
        </p:txBody>
      </p:sp>
      <p:sp>
        <p:nvSpPr>
          <p:cNvPr id="4" name="슬라이드 번호 개체 틀 3"/>
          <p:cNvSpPr>
            <a:spLocks noGrp="1"/>
          </p:cNvSpPr>
          <p:nvPr>
            <p:ph type="sldNum" sz="quarter" idx="11"/>
          </p:nvPr>
        </p:nvSpPr>
        <p:spPr>
          <a:xfrm>
            <a:off x="8180958" y="6413171"/>
            <a:ext cx="1071562" cy="220663"/>
          </a:xfrm>
        </p:spPr>
        <p:txBody>
          <a:bodyPr/>
          <a:lstStyle/>
          <a:p>
            <a:pPr>
              <a:defRPr/>
            </a:pPr>
            <a:fld id="{515CC4ED-1449-4712-AE45-EBC263B4DD26}" type="slidenum">
              <a:rPr lang="en-US" altLang="ko-KR" smtClean="0">
                <a:solidFill>
                  <a:srgbClr val="1F497D">
                    <a:lumMod val="50000"/>
                  </a:srgbClr>
                </a:solidFill>
              </a:rPr>
              <a:pPr>
                <a:defRPr/>
              </a:pPr>
              <a:t>18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직사각형 6"/>
          <p:cNvSpPr/>
          <p:nvPr/>
        </p:nvSpPr>
        <p:spPr>
          <a:xfrm>
            <a:off x="251520" y="871756"/>
            <a:ext cx="4320480" cy="1077218"/>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a:t>
            </a:r>
            <a:r>
              <a:rPr lang="en-US" altLang="ko-KR" sz="1600" dirty="0" err="1">
                <a:solidFill>
                  <a:prstClr val="black"/>
                </a:solidFill>
                <a:latin typeface="Courier New" pitchFamily="49" charset="0"/>
                <a:ea typeface="맑은 고딕" pitchFamily="50" charset="-127"/>
                <a:cs typeface="Courier New" pitchFamily="49" charset="0"/>
              </a:rPr>
              <a:t>unistd.h</a:t>
            </a:r>
            <a:r>
              <a:rPr lang="en-US" altLang="ko-KR" sz="1600" dirty="0">
                <a:solidFill>
                  <a:prstClr val="black"/>
                </a:solidFill>
                <a:latin typeface="Courier New" pitchFamily="49" charset="0"/>
                <a:ea typeface="맑은 고딕" pitchFamily="50" charset="-127"/>
                <a:cs typeface="Courier New" pitchFamily="49" charset="0"/>
              </a:rPr>
              <a:t>&gt;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brk</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addr</a:t>
            </a:r>
            <a:r>
              <a:rPr lang="en-US" altLang="ko-KR" sz="1600" dirty="0">
                <a:solidFill>
                  <a:prstClr val="black"/>
                </a:solidFill>
                <a:latin typeface="Courier New" pitchFamily="49" charset="0"/>
                <a:ea typeface="맑은 고딕" pitchFamily="50" charset="-127"/>
                <a:cs typeface="Courier New" pitchFamily="49" charset="0"/>
              </a:rPr>
              <a:t>)</a:t>
            </a: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sbrk</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err="1">
                <a:solidFill>
                  <a:srgbClr val="00B050"/>
                </a:solidFill>
                <a:latin typeface="Courier New" pitchFamily="49" charset="0"/>
                <a:ea typeface="맑은 고딕" pitchFamily="50" charset="-127"/>
                <a:cs typeface="Courier New" pitchFamily="49" charset="0"/>
              </a:rPr>
              <a:t>intptr_t</a:t>
            </a:r>
            <a:r>
              <a:rPr lang="en-US" altLang="ko-KR" sz="1600" dirty="0">
                <a:solidFill>
                  <a:prstClr val="black"/>
                </a:solidFill>
                <a:latin typeface="Courier New" pitchFamily="49" charset="0"/>
                <a:ea typeface="맑은 고딕" pitchFamily="50" charset="-127"/>
                <a:cs typeface="Courier New" pitchFamily="49" charset="0"/>
              </a:rPr>
              <a:t> increment);</a:t>
            </a:r>
          </a:p>
        </p:txBody>
      </p:sp>
      <p:sp>
        <p:nvSpPr>
          <p:cNvPr id="8" name="직사각형 24"/>
          <p:cNvSpPr/>
          <p:nvPr/>
        </p:nvSpPr>
        <p:spPr>
          <a:xfrm>
            <a:off x="4820786" y="2704383"/>
            <a:ext cx="1321897" cy="2372957"/>
          </a:xfrm>
          <a:prstGeom prst="rect">
            <a:avLst/>
          </a:prstGeom>
          <a:pattFill prst="dkUpDiag">
            <a:fgClr>
              <a:schemeClr val="tx2">
                <a:lumMod val="20000"/>
                <a:lumOff val="80000"/>
              </a:schemeClr>
            </a:fgClr>
            <a:bgClr>
              <a:schemeClr val="bg1"/>
            </a:bgClr>
          </a:patt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9" name="직사각형 25"/>
          <p:cNvSpPr/>
          <p:nvPr/>
        </p:nvSpPr>
        <p:spPr>
          <a:xfrm>
            <a:off x="4820789" y="1377250"/>
            <a:ext cx="1321897" cy="520691"/>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Code</a:t>
            </a:r>
          </a:p>
          <a:p>
            <a:pPr algn="ctr"/>
            <a:r>
              <a:rPr lang="en-US" altLang="ko-KR" sz="1400" dirty="0">
                <a:solidFill>
                  <a:prstClr val="black"/>
                </a:solidFill>
                <a:latin typeface="맑은 고딕" pitchFamily="50" charset="-127"/>
                <a:ea typeface="맑은 고딕" pitchFamily="50" charset="-127"/>
                <a:cs typeface="Courier New" pitchFamily="49" charset="0"/>
              </a:rPr>
              <a:t>(Text)</a:t>
            </a:r>
          </a:p>
        </p:txBody>
      </p:sp>
      <p:sp>
        <p:nvSpPr>
          <p:cNvPr id="10" name="직사각형 27"/>
          <p:cNvSpPr/>
          <p:nvPr/>
        </p:nvSpPr>
        <p:spPr>
          <a:xfrm>
            <a:off x="4820785" y="5077342"/>
            <a:ext cx="1321897" cy="728516"/>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Stack</a:t>
            </a:r>
          </a:p>
        </p:txBody>
      </p:sp>
      <p:cxnSp>
        <p:nvCxnSpPr>
          <p:cNvPr id="11" name="직선 화살표 연결선 28"/>
          <p:cNvCxnSpPr/>
          <p:nvPr/>
        </p:nvCxnSpPr>
        <p:spPr>
          <a:xfrm flipH="1" flipV="1">
            <a:off x="5481732" y="4226558"/>
            <a:ext cx="3" cy="850782"/>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cxnSp>
        <p:nvCxnSpPr>
          <p:cNvPr id="12" name="직선 화살표 연결선 29"/>
          <p:cNvCxnSpPr/>
          <p:nvPr/>
        </p:nvCxnSpPr>
        <p:spPr>
          <a:xfrm flipH="1">
            <a:off x="6267946" y="3187378"/>
            <a:ext cx="3" cy="538031"/>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788024" y="1052736"/>
            <a:ext cx="1627826"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sp>
        <p:nvSpPr>
          <p:cNvPr id="14" name="직사각형 18"/>
          <p:cNvSpPr/>
          <p:nvPr/>
        </p:nvSpPr>
        <p:spPr>
          <a:xfrm>
            <a:off x="4820788" y="1897941"/>
            <a:ext cx="1321897" cy="520691"/>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Data</a:t>
            </a:r>
          </a:p>
        </p:txBody>
      </p:sp>
      <p:sp>
        <p:nvSpPr>
          <p:cNvPr id="15" name="직사각형 19"/>
          <p:cNvSpPr/>
          <p:nvPr/>
        </p:nvSpPr>
        <p:spPr>
          <a:xfrm>
            <a:off x="4820787" y="2418632"/>
            <a:ext cx="1321897" cy="681484"/>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Heap</a:t>
            </a:r>
          </a:p>
        </p:txBody>
      </p:sp>
      <p:sp>
        <p:nvSpPr>
          <p:cNvPr id="16" name="직사각형 20"/>
          <p:cNvSpPr/>
          <p:nvPr/>
        </p:nvSpPr>
        <p:spPr>
          <a:xfrm>
            <a:off x="4820784" y="5805857"/>
            <a:ext cx="1321897" cy="395929"/>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17" name="TextBox 16"/>
          <p:cNvSpPr txBox="1"/>
          <p:nvPr/>
        </p:nvSpPr>
        <p:spPr>
          <a:xfrm>
            <a:off x="6346443" y="2613799"/>
            <a:ext cx="620738" cy="307777"/>
          </a:xfrm>
          <a:prstGeom prst="rect">
            <a:avLst/>
          </a:prstGeom>
          <a:noFill/>
        </p:spPr>
        <p:txBody>
          <a:bodyPr wrap="square" rtlCol="0">
            <a:spAutoFit/>
          </a:bodyPr>
          <a:lstStyle/>
          <a:p>
            <a:r>
              <a:rPr lang="en-US" sz="1400">
                <a:latin typeface="Helvetica" charset="0"/>
                <a:ea typeface="Helvetica" charset="0"/>
                <a:cs typeface="Helvetica" charset="0"/>
              </a:rPr>
              <a:t>4KB</a:t>
            </a:r>
          </a:p>
        </p:txBody>
      </p:sp>
      <p:sp>
        <p:nvSpPr>
          <p:cNvPr id="18" name="TextBox 17"/>
          <p:cNvSpPr txBox="1"/>
          <p:nvPr/>
        </p:nvSpPr>
        <p:spPr>
          <a:xfrm>
            <a:off x="6362262" y="5317945"/>
            <a:ext cx="720080" cy="307777"/>
          </a:xfrm>
          <a:prstGeom prst="rect">
            <a:avLst/>
          </a:prstGeom>
          <a:noFill/>
        </p:spPr>
        <p:txBody>
          <a:bodyPr wrap="square" rtlCol="0">
            <a:spAutoFit/>
          </a:bodyPr>
          <a:lstStyle/>
          <a:p>
            <a:r>
              <a:rPr lang="en-US" sz="1400" dirty="0">
                <a:latin typeface="Helvetica" charset="0"/>
                <a:ea typeface="Helvetica" charset="0"/>
                <a:cs typeface="Helvetica" charset="0"/>
              </a:rPr>
              <a:t>4KB</a:t>
            </a:r>
          </a:p>
        </p:txBody>
      </p:sp>
      <p:sp>
        <p:nvSpPr>
          <p:cNvPr id="19" name="Right Brace 18"/>
          <p:cNvSpPr/>
          <p:nvPr/>
        </p:nvSpPr>
        <p:spPr>
          <a:xfrm>
            <a:off x="6195408" y="2414505"/>
            <a:ext cx="138946" cy="681484"/>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Right Brace 19"/>
          <p:cNvSpPr/>
          <p:nvPr/>
        </p:nvSpPr>
        <p:spPr>
          <a:xfrm>
            <a:off x="6188936" y="5114623"/>
            <a:ext cx="115370" cy="675510"/>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6362262" y="3187378"/>
            <a:ext cx="982357" cy="584775"/>
          </a:xfrm>
          <a:prstGeom prst="rect">
            <a:avLst/>
          </a:prstGeom>
          <a:noFill/>
          <a:ln w="22225">
            <a:solidFill>
              <a:srgbClr val="FF0000"/>
            </a:solidFill>
          </a:ln>
        </p:spPr>
        <p:txBody>
          <a:bodyPr wrap="square" rtlCol="0">
            <a:spAutoFit/>
          </a:bodyPr>
          <a:lstStyle/>
          <a:p>
            <a:r>
              <a:rPr lang="en-US" sz="1600" dirty="0" err="1">
                <a:latin typeface="Courier New" charset="0"/>
                <a:ea typeface="Courier New" charset="0"/>
                <a:cs typeface="Courier New" charset="0"/>
              </a:rPr>
              <a:t>brk</a:t>
            </a:r>
            <a:r>
              <a:rPr lang="en-US" sz="1600" dirty="0">
                <a:latin typeface="Courier New" charset="0"/>
                <a:ea typeface="Courier New" charset="0"/>
                <a:cs typeface="Courier New" charset="0"/>
              </a:rPr>
              <a:t>()</a:t>
            </a:r>
          </a:p>
          <a:p>
            <a:r>
              <a:rPr lang="en-US" sz="1600" dirty="0" err="1">
                <a:latin typeface="Courier New" charset="0"/>
                <a:ea typeface="Courier New" charset="0"/>
                <a:cs typeface="Courier New" charset="0"/>
              </a:rPr>
              <a:t>sbrk</a:t>
            </a:r>
            <a:r>
              <a:rPr lang="en-US" sz="1600" dirty="0">
                <a:latin typeface="Courier New" charset="0"/>
                <a:ea typeface="Courier New" charset="0"/>
                <a:cs typeface="Courier New" charset="0"/>
              </a:rPr>
              <a:t>()</a:t>
            </a:r>
          </a:p>
        </p:txBody>
      </p:sp>
      <p:sp>
        <p:nvSpPr>
          <p:cNvPr id="22" name="내용 개체 틀 2"/>
          <p:cNvSpPr txBox="1">
            <a:spLocks/>
          </p:cNvSpPr>
          <p:nvPr/>
        </p:nvSpPr>
        <p:spPr bwMode="auto">
          <a:xfrm>
            <a:off x="6317941" y="3818027"/>
            <a:ext cx="1194826" cy="8444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marL="0" indent="0">
              <a:lnSpc>
                <a:spcPct val="100000"/>
              </a:lnSpc>
              <a:buNone/>
            </a:pPr>
            <a:r>
              <a:rPr lang="en-US" altLang="ko-KR" sz="1600" u="sng" kern="0" dirty="0"/>
              <a:t>To change the </a:t>
            </a:r>
            <a:r>
              <a:rPr lang="en-US" altLang="ko-KR" sz="1600" u="sng" kern="0"/>
              <a:t>heap size</a:t>
            </a:r>
            <a:endParaRPr lang="en-US" altLang="ko-KR" sz="1600" u="sng" kern="0" dirty="0"/>
          </a:p>
          <a:p>
            <a:pPr marL="0" indent="0">
              <a:lnSpc>
                <a:spcPct val="100000"/>
              </a:lnSpc>
              <a:buNone/>
            </a:pPr>
            <a:endParaRPr lang="ko-KR" altLang="en-US" sz="1600" u="sng" kern="0" dirty="0"/>
          </a:p>
        </p:txBody>
      </p:sp>
      <p:sp>
        <p:nvSpPr>
          <p:cNvPr id="23" name="Oval 22"/>
          <p:cNvSpPr/>
          <p:nvPr/>
        </p:nvSpPr>
        <p:spPr>
          <a:xfrm>
            <a:off x="7740352" y="2532442"/>
            <a:ext cx="1348103" cy="1987081"/>
          </a:xfrm>
          <a:prstGeom prst="ellipse">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Helvetica" charset="0"/>
              <a:ea typeface="Helvetica" charset="0"/>
              <a:cs typeface="Helvetica" charset="0"/>
            </a:endParaRPr>
          </a:p>
        </p:txBody>
      </p:sp>
      <p:sp>
        <p:nvSpPr>
          <p:cNvPr id="24" name="TextBox 23"/>
          <p:cNvSpPr txBox="1"/>
          <p:nvPr/>
        </p:nvSpPr>
        <p:spPr>
          <a:xfrm>
            <a:off x="7740352" y="3231577"/>
            <a:ext cx="1368152" cy="923330"/>
          </a:xfrm>
          <a:prstGeom prst="rect">
            <a:avLst/>
          </a:prstGeom>
          <a:noFill/>
        </p:spPr>
        <p:txBody>
          <a:bodyPr wrap="square" rtlCol="0">
            <a:spAutoFit/>
          </a:bodyPr>
          <a:lstStyle/>
          <a:p>
            <a:pPr algn="ctr"/>
            <a:r>
              <a:rPr lang="en-US">
                <a:solidFill>
                  <a:srgbClr val="00B050"/>
                </a:solidFill>
                <a:latin typeface="Helvetica" charset="0"/>
                <a:ea typeface="Helvetica" charset="0"/>
                <a:cs typeface="Helvetica" charset="0"/>
              </a:rPr>
              <a:t>Operating System</a:t>
            </a:r>
          </a:p>
          <a:p>
            <a:pPr algn="ctr"/>
            <a:endParaRPr lang="en-US" dirty="0"/>
          </a:p>
        </p:txBody>
      </p:sp>
      <p:sp>
        <p:nvSpPr>
          <p:cNvPr id="25" name="Right Arrow 24"/>
          <p:cNvSpPr/>
          <p:nvPr/>
        </p:nvSpPr>
        <p:spPr>
          <a:xfrm>
            <a:off x="7378694" y="3337913"/>
            <a:ext cx="288032" cy="283703"/>
          </a:xfrm>
          <a:prstGeom prst="rightArrow">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3728978779"/>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System Calls: </a:t>
            </a:r>
            <a:r>
              <a:rPr lang="en-US" altLang="ko-KR" dirty="0" err="1"/>
              <a:t>mmap</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581567" y="980728"/>
            <a:ext cx="8052303" cy="1077218"/>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&lt;sys/</a:t>
            </a:r>
            <a:r>
              <a:rPr lang="en-US" altLang="ko-KR" sz="1600" dirty="0" err="1">
                <a:solidFill>
                  <a:prstClr val="black"/>
                </a:solidFill>
                <a:latin typeface="Courier New" pitchFamily="49" charset="0"/>
                <a:ea typeface="맑은 고딕" pitchFamily="50" charset="-127"/>
                <a:cs typeface="Courier New" pitchFamily="49" charset="0"/>
              </a:rPr>
              <a:t>mman.h</a:t>
            </a:r>
            <a:r>
              <a:rPr lang="en-US" altLang="ko-KR" sz="1600" dirty="0">
                <a:solidFill>
                  <a:prstClr val="black"/>
                </a:solidFill>
                <a:latin typeface="Courier New" pitchFamily="49" charset="0"/>
                <a:ea typeface="맑은 고딕" pitchFamily="50" charset="-127"/>
                <a:cs typeface="Courier New" pitchFamily="49" charset="0"/>
              </a:rPr>
              <a:t>&gt;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mmap</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ptr</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length,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prot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flags, </a:t>
            </a:r>
          </a:p>
          <a:p>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fd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off_t</a:t>
            </a:r>
            <a:r>
              <a:rPr lang="en-US" altLang="ko-KR" sz="1600" dirty="0">
                <a:solidFill>
                  <a:prstClr val="black"/>
                </a:solidFill>
                <a:latin typeface="Courier New" pitchFamily="49" charset="0"/>
                <a:ea typeface="맑은 고딕" pitchFamily="50" charset="-127"/>
                <a:cs typeface="Courier New" pitchFamily="49" charset="0"/>
              </a:rPr>
              <a:t> offset)</a:t>
            </a:r>
          </a:p>
        </p:txBody>
      </p:sp>
      <p:sp>
        <p:nvSpPr>
          <p:cNvPr id="43" name="내용 개체 틀 2"/>
          <p:cNvSpPr>
            <a:spLocks noGrp="1"/>
          </p:cNvSpPr>
          <p:nvPr>
            <p:ph idx="1"/>
          </p:nvPr>
        </p:nvSpPr>
        <p:spPr>
          <a:xfrm>
            <a:off x="581567" y="2276872"/>
            <a:ext cx="7713414" cy="1556673"/>
          </a:xfrm>
        </p:spPr>
        <p:txBody>
          <a:bodyPr/>
          <a:lstStyle/>
          <a:p>
            <a:r>
              <a:rPr lang="en-US" altLang="ko-KR" sz="1800" dirty="0">
                <a:latin typeface="Helvetica" charset="0"/>
                <a:ea typeface="Helvetica" charset="0"/>
                <a:cs typeface="Helvetica" charset="0"/>
              </a:rPr>
              <a:t>Allocate a memory region of </a:t>
            </a:r>
            <a:r>
              <a:rPr lang="en-US" altLang="ko-KR" sz="1800" dirty="0">
                <a:latin typeface="Courier New" charset="0"/>
                <a:ea typeface="Courier New" charset="0"/>
                <a:cs typeface="Courier New" charset="0"/>
              </a:rPr>
              <a:t>length</a:t>
            </a:r>
            <a:r>
              <a:rPr lang="en-US" altLang="ko-KR" sz="1800" dirty="0">
                <a:latin typeface="Helvetica" charset="0"/>
                <a:ea typeface="Helvetica" charset="0"/>
                <a:cs typeface="Helvetica" charset="0"/>
              </a:rPr>
              <a:t> at </a:t>
            </a:r>
            <a:r>
              <a:rPr lang="en-US" altLang="ko-KR" sz="1800" dirty="0" err="1">
                <a:latin typeface="Courier New" charset="0"/>
                <a:ea typeface="Courier New" charset="0"/>
                <a:cs typeface="Courier New" charset="0"/>
              </a:rPr>
              <a:t>ptr</a:t>
            </a:r>
            <a:r>
              <a:rPr lang="en-US" altLang="ko-KR" sz="1800" dirty="0">
                <a:latin typeface="Helvetica" charset="0"/>
                <a:ea typeface="Helvetica" charset="0"/>
                <a:cs typeface="Helvetica" charset="0"/>
              </a:rPr>
              <a:t>.</a:t>
            </a:r>
          </a:p>
          <a:p>
            <a:r>
              <a:rPr lang="en-US" altLang="ko-KR" sz="1800" dirty="0">
                <a:latin typeface="Helvetica" charset="0"/>
                <a:ea typeface="Helvetica" charset="0"/>
                <a:cs typeface="Helvetica" charset="0"/>
              </a:rPr>
              <a:t>If </a:t>
            </a:r>
            <a:r>
              <a:rPr lang="en-US" altLang="ko-KR" sz="1800" dirty="0" err="1">
                <a:latin typeface="Courier New" charset="0"/>
                <a:ea typeface="Courier New" charset="0"/>
                <a:cs typeface="Courier New" charset="0"/>
              </a:rPr>
              <a:t>fd</a:t>
            </a:r>
            <a:r>
              <a:rPr lang="en-US" altLang="ko-KR" sz="1800" dirty="0">
                <a:latin typeface="Helvetica" charset="0"/>
                <a:ea typeface="Helvetica" charset="0"/>
                <a:cs typeface="Helvetica" charset="0"/>
              </a:rPr>
              <a:t> is not negative, associate the region to </a:t>
            </a:r>
            <a:r>
              <a:rPr lang="en-US" altLang="ko-KR" sz="1800" dirty="0" err="1">
                <a:latin typeface="Courier New" charset="0"/>
                <a:ea typeface="Courier New" charset="0"/>
                <a:cs typeface="Courier New" charset="0"/>
              </a:rPr>
              <a:t>fd</a:t>
            </a:r>
            <a:r>
              <a:rPr lang="en-US" altLang="ko-KR" sz="1800" dirty="0">
                <a:latin typeface="Helvetica" charset="0"/>
                <a:ea typeface="Helvetica" charset="0"/>
                <a:cs typeface="Helvetica" charset="0"/>
              </a:rPr>
              <a:t> starting at </a:t>
            </a:r>
            <a:r>
              <a:rPr lang="en-US" altLang="ko-KR" sz="1800" dirty="0">
                <a:latin typeface="Courier New" charset="0"/>
                <a:ea typeface="Courier New" charset="0"/>
                <a:cs typeface="Courier New" charset="0"/>
              </a:rPr>
              <a:t>offset</a:t>
            </a:r>
            <a:r>
              <a:rPr lang="en-US" altLang="ko-KR" sz="1800" dirty="0">
                <a:latin typeface="Helvetica" charset="0"/>
                <a:ea typeface="Helvetica" charset="0"/>
                <a:cs typeface="Helvetica" charset="0"/>
              </a:rPr>
              <a:t>.</a:t>
            </a:r>
          </a:p>
        </p:txBody>
      </p:sp>
    </p:spTree>
    <p:extLst>
      <p:ext uri="{BB962C8B-B14F-4D97-AF65-F5344CB8AC3E}">
        <p14:creationId xmlns:p14="http://schemas.microsoft.com/office/powerpoint/2010/main" val="4107509720"/>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idx="1"/>
          </p:nvPr>
        </p:nvSpPr>
        <p:spPr/>
        <p:txBody>
          <a:bodyPr/>
          <a:lstStyle/>
          <a:p>
            <a:r>
              <a:rPr lang="en-US" altLang="ko-KR" dirty="0"/>
              <a:t>14. Memory API</a:t>
            </a:r>
            <a:endParaRPr lang="ko-KR" altLang="en-US" dirty="0"/>
          </a:p>
        </p:txBody>
      </p:sp>
      <p:sp>
        <p:nvSpPr>
          <p:cNvPr id="3" name="슬라이드 번호 개체 틀 2"/>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a:t>
            </a:fld>
            <a:r>
              <a:rPr lang="en-US" altLang="ko-KR">
                <a:solidFill>
                  <a:srgbClr val="1F497D">
                    <a:lumMod val="50000"/>
                  </a:srgbClr>
                </a:solidFill>
              </a:rPr>
              <a:t> </a:t>
            </a:r>
          </a:p>
        </p:txBody>
      </p:sp>
      <p:sp>
        <p:nvSpPr>
          <p:cNvPr id="4" name="바닥글 개체 틀 3"/>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381499929"/>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latin typeface="Courier New" charset="0"/>
                <a:ea typeface="Courier New" charset="0"/>
                <a:cs typeface="Courier New" charset="0"/>
              </a:rPr>
              <a:t>mmap</a:t>
            </a:r>
            <a:r>
              <a:rPr lang="en-US" altLang="ko-KR" dirty="0"/>
              <a:t>: creating file-backed region</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직사각형 24"/>
          <p:cNvSpPr/>
          <p:nvPr/>
        </p:nvSpPr>
        <p:spPr>
          <a:xfrm>
            <a:off x="1541530" y="2969969"/>
            <a:ext cx="1321897" cy="1739601"/>
          </a:xfrm>
          <a:prstGeom prst="rect">
            <a:avLst/>
          </a:prstGeom>
          <a:pattFill prst="dkUpDiag">
            <a:fgClr>
              <a:schemeClr val="tx2">
                <a:lumMod val="20000"/>
                <a:lumOff val="80000"/>
              </a:schemeClr>
            </a:fgClr>
            <a:bgClr>
              <a:schemeClr val="bg1"/>
            </a:bgClr>
          </a:patt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8" name="직사각형 25"/>
          <p:cNvSpPr/>
          <p:nvPr/>
        </p:nvSpPr>
        <p:spPr>
          <a:xfrm>
            <a:off x="1541530" y="1865322"/>
            <a:ext cx="1321897" cy="520691"/>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Code</a:t>
            </a:r>
          </a:p>
          <a:p>
            <a:pPr algn="ctr"/>
            <a:r>
              <a:rPr lang="en-US" altLang="ko-KR" sz="1400" dirty="0">
                <a:solidFill>
                  <a:prstClr val="black"/>
                </a:solidFill>
                <a:latin typeface="맑은 고딕" pitchFamily="50" charset="-127"/>
                <a:ea typeface="맑은 고딕" pitchFamily="50" charset="-127"/>
                <a:cs typeface="Courier New" pitchFamily="49" charset="0"/>
              </a:rPr>
              <a:t>(Text)</a:t>
            </a:r>
          </a:p>
        </p:txBody>
      </p:sp>
      <p:sp>
        <p:nvSpPr>
          <p:cNvPr id="9" name="직사각형 27"/>
          <p:cNvSpPr/>
          <p:nvPr/>
        </p:nvSpPr>
        <p:spPr>
          <a:xfrm>
            <a:off x="1541529" y="4709572"/>
            <a:ext cx="1321897" cy="353633"/>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Stack</a:t>
            </a:r>
          </a:p>
        </p:txBody>
      </p:sp>
      <p:sp>
        <p:nvSpPr>
          <p:cNvPr id="12" name="TextBox 11"/>
          <p:cNvSpPr txBox="1"/>
          <p:nvPr/>
        </p:nvSpPr>
        <p:spPr>
          <a:xfrm>
            <a:off x="1538580" y="1540456"/>
            <a:ext cx="1627826"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sp>
        <p:nvSpPr>
          <p:cNvPr id="13" name="직사각형 18"/>
          <p:cNvSpPr/>
          <p:nvPr/>
        </p:nvSpPr>
        <p:spPr>
          <a:xfrm>
            <a:off x="1541530" y="2375837"/>
            <a:ext cx="1321897" cy="287309"/>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Data</a:t>
            </a:r>
          </a:p>
        </p:txBody>
      </p:sp>
      <p:sp>
        <p:nvSpPr>
          <p:cNvPr id="14" name="직사각형 19"/>
          <p:cNvSpPr/>
          <p:nvPr/>
        </p:nvSpPr>
        <p:spPr>
          <a:xfrm>
            <a:off x="1541528" y="2672034"/>
            <a:ext cx="1321897" cy="306602"/>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Heap</a:t>
            </a:r>
          </a:p>
        </p:txBody>
      </p:sp>
      <p:sp>
        <p:nvSpPr>
          <p:cNvPr id="15" name="직사각형 20"/>
          <p:cNvSpPr/>
          <p:nvPr/>
        </p:nvSpPr>
        <p:spPr>
          <a:xfrm>
            <a:off x="1538580" y="5063305"/>
            <a:ext cx="1321897" cy="395929"/>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19" name="Rectangle 18"/>
          <p:cNvSpPr/>
          <p:nvPr/>
        </p:nvSpPr>
        <p:spPr>
          <a:xfrm>
            <a:off x="1538580" y="3332370"/>
            <a:ext cx="1321897" cy="600531"/>
          </a:xfrm>
          <a:prstGeom prst="rect">
            <a:avLst/>
          </a:prstGeom>
          <a:solidFill>
            <a:srgbClr val="FFFF00"/>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20" name="TextBox 19"/>
          <p:cNvSpPr txBox="1"/>
          <p:nvPr/>
        </p:nvSpPr>
        <p:spPr>
          <a:xfrm>
            <a:off x="468909" y="3156638"/>
            <a:ext cx="856597" cy="338554"/>
          </a:xfrm>
          <a:prstGeom prst="rect">
            <a:avLst/>
          </a:prstGeom>
          <a:noFill/>
        </p:spPr>
        <p:txBody>
          <a:bodyPr wrap="square" rtlCol="0">
            <a:spAutoFit/>
          </a:bodyPr>
          <a:lstStyle/>
          <a:p>
            <a:r>
              <a:rPr lang="en-US" sz="1600" dirty="0" err="1">
                <a:latin typeface="Courier New" charset="0"/>
                <a:ea typeface="Courier New" charset="0"/>
                <a:cs typeface="Courier New" charset="0"/>
              </a:rPr>
              <a:t>ptr</a:t>
            </a:r>
            <a:endParaRPr lang="en-US" sz="1600" dirty="0">
              <a:latin typeface="Courier New" charset="0"/>
              <a:ea typeface="Courier New" charset="0"/>
              <a:cs typeface="Courier New" charset="0"/>
            </a:endParaRPr>
          </a:p>
        </p:txBody>
      </p:sp>
      <p:cxnSp>
        <p:nvCxnSpPr>
          <p:cNvPr id="21" name="직선 화살표 연결선 28"/>
          <p:cNvCxnSpPr/>
          <p:nvPr/>
        </p:nvCxnSpPr>
        <p:spPr>
          <a:xfrm flipV="1">
            <a:off x="1181490" y="3351176"/>
            <a:ext cx="267680" cy="181"/>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25" name="Right Brace 24"/>
          <p:cNvSpPr/>
          <p:nvPr/>
        </p:nvSpPr>
        <p:spPr>
          <a:xfrm flipH="1">
            <a:off x="1382900" y="3351176"/>
            <a:ext cx="138277" cy="581725"/>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496211" y="3472852"/>
            <a:ext cx="997664" cy="338554"/>
          </a:xfrm>
          <a:prstGeom prst="rect">
            <a:avLst/>
          </a:prstGeom>
          <a:noFill/>
        </p:spPr>
        <p:txBody>
          <a:bodyPr wrap="square" rtlCol="0">
            <a:spAutoFit/>
          </a:bodyPr>
          <a:lstStyle/>
          <a:p>
            <a:r>
              <a:rPr lang="en-US" sz="1600" dirty="0">
                <a:latin typeface="Courier New" charset="0"/>
                <a:ea typeface="Courier New" charset="0"/>
                <a:cs typeface="Courier New" charset="0"/>
              </a:rPr>
              <a:t>40 B</a:t>
            </a:r>
          </a:p>
        </p:txBody>
      </p:sp>
      <p:sp>
        <p:nvSpPr>
          <p:cNvPr id="28" name="순서도: 자기 디스크 15"/>
          <p:cNvSpPr/>
          <p:nvPr/>
        </p:nvSpPr>
        <p:spPr>
          <a:xfrm>
            <a:off x="4925906" y="2757564"/>
            <a:ext cx="2168624" cy="2945839"/>
          </a:xfrm>
          <a:prstGeom prst="flowChartMagneticDisk">
            <a:avLst/>
          </a:prstGeom>
          <a:solidFill>
            <a:schemeClr val="bg1"/>
          </a:solidFill>
          <a:ln w="9525">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9" name="직사각형 16"/>
          <p:cNvSpPr/>
          <p:nvPr/>
        </p:nvSpPr>
        <p:spPr>
          <a:xfrm>
            <a:off x="5357954" y="3825630"/>
            <a:ext cx="1440160" cy="1713965"/>
          </a:xfrm>
          <a:prstGeom prst="rect">
            <a:avLst/>
          </a:prstGeom>
          <a:solidFill>
            <a:schemeClr val="bg1"/>
          </a:solidFill>
          <a:ln w="12700">
            <a:solidFill>
              <a:schemeClr val="tx1"/>
            </a:solidFill>
            <a:prstDash val="dash"/>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30" name="TextBox 29"/>
          <p:cNvSpPr txBox="1"/>
          <p:nvPr/>
        </p:nvSpPr>
        <p:spPr>
          <a:xfrm>
            <a:off x="6644935" y="3661822"/>
            <a:ext cx="618406" cy="307777"/>
          </a:xfrm>
          <a:prstGeom prst="rect">
            <a:avLst/>
          </a:prstGeom>
          <a:noFill/>
        </p:spPr>
        <p:txBody>
          <a:bodyPr wrap="square" rtlCol="0">
            <a:spAutoFit/>
          </a:bodyPr>
          <a:lstStyle/>
          <a:p>
            <a:pPr algn="ctr"/>
            <a:r>
              <a:rPr lang="en-US" altLang="ko-KR" sz="1400">
                <a:solidFill>
                  <a:prstClr val="black"/>
                </a:solidFill>
                <a:latin typeface="맑은 고딕" pitchFamily="50" charset="-127"/>
                <a:ea typeface="맑은 고딕" pitchFamily="50" charset="-127"/>
              </a:rPr>
              <a:t>fd</a:t>
            </a:r>
            <a:endParaRPr lang="en-US" altLang="ko-KR" sz="1400" dirty="0">
              <a:solidFill>
                <a:prstClr val="black"/>
              </a:solidFill>
              <a:latin typeface="맑은 고딕" pitchFamily="50" charset="-127"/>
              <a:ea typeface="맑은 고딕" pitchFamily="50" charset="-127"/>
            </a:endParaRPr>
          </a:p>
        </p:txBody>
      </p:sp>
      <p:sp>
        <p:nvSpPr>
          <p:cNvPr id="32" name="Rectangle 31"/>
          <p:cNvSpPr/>
          <p:nvPr/>
        </p:nvSpPr>
        <p:spPr>
          <a:xfrm>
            <a:off x="5357954" y="3825631"/>
            <a:ext cx="1440160" cy="579330"/>
          </a:xfrm>
          <a:prstGeom prst="rect">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cxnSp>
        <p:nvCxnSpPr>
          <p:cNvPr id="34" name="Straight Connector 33"/>
          <p:cNvCxnSpPr/>
          <p:nvPr/>
        </p:nvCxnSpPr>
        <p:spPr>
          <a:xfrm>
            <a:off x="2860477" y="3351176"/>
            <a:ext cx="2497477" cy="474354"/>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860477" y="3947860"/>
            <a:ext cx="2497477" cy="45710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275856" y="1852913"/>
            <a:ext cx="5178442" cy="738664"/>
          </a:xfrm>
          <a:prstGeom prst="rect">
            <a:avLst/>
          </a:prstGeom>
          <a:ln w="19050">
            <a:solidFill>
              <a:srgbClr val="FF0000"/>
            </a:solidFill>
          </a:ln>
        </p:spPr>
        <p:txBody>
          <a:bodyPr wrap="square">
            <a:spAutoFit/>
          </a:bodyPr>
          <a:lstStyle/>
          <a:p>
            <a:r>
              <a:rPr lang="en-US" sz="1400" dirty="0" err="1">
                <a:solidFill>
                  <a:srgbClr val="000000"/>
                </a:solidFill>
                <a:latin typeface="Courier New" charset="0"/>
                <a:ea typeface="Courier New" charset="0"/>
                <a:cs typeface="Courier New" charset="0"/>
              </a:rPr>
              <a:t>ptr</a:t>
            </a:r>
            <a:r>
              <a:rPr lang="en-US" sz="1400" dirty="0">
                <a:solidFill>
                  <a:srgbClr val="000000"/>
                </a:solidFill>
                <a:latin typeface="Courier New" charset="0"/>
                <a:ea typeface="Courier New" charset="0"/>
                <a:cs typeface="Courier New" charset="0"/>
              </a:rPr>
              <a:t> </a:t>
            </a:r>
            <a:r>
              <a:rPr lang="en-US" sz="1400" dirty="0">
                <a:solidFill>
                  <a:srgbClr val="666600"/>
                </a:solidFill>
                <a:latin typeface="Courier New" charset="0"/>
                <a:ea typeface="Courier New" charset="0"/>
                <a:cs typeface="Courier New" charset="0"/>
              </a:rPr>
              <a:t>= </a:t>
            </a:r>
            <a:r>
              <a:rPr lang="en-US" sz="1400" dirty="0" err="1">
                <a:solidFill>
                  <a:srgbClr val="000000"/>
                </a:solidFill>
                <a:latin typeface="Courier New" charset="0"/>
                <a:ea typeface="Courier New" charset="0"/>
                <a:cs typeface="Courier New" charset="0"/>
              </a:rPr>
              <a:t>mmap</a:t>
            </a:r>
            <a:r>
              <a:rPr lang="en-US" sz="1400" dirty="0">
                <a:solidFill>
                  <a:srgbClr val="666600"/>
                </a:solidFill>
                <a:latin typeface="Courier New" charset="0"/>
                <a:ea typeface="Courier New" charset="0"/>
                <a:cs typeface="Courier New" charset="0"/>
              </a:rPr>
              <a:t>(</a:t>
            </a:r>
            <a:r>
              <a:rPr lang="en-US" sz="1400" dirty="0">
                <a:solidFill>
                  <a:srgbClr val="006666"/>
                </a:solidFill>
                <a:latin typeface="Courier New" charset="0"/>
                <a:ea typeface="Courier New" charset="0"/>
                <a:cs typeface="Courier New" charset="0"/>
              </a:rPr>
              <a:t>0</a:t>
            </a:r>
            <a:r>
              <a:rPr lang="en-US" sz="1400" dirty="0">
                <a:solidFill>
                  <a:srgbClr val="666600"/>
                </a:solidFill>
                <a:latin typeface="Courier New" charset="0"/>
                <a:ea typeface="Courier New" charset="0"/>
                <a:cs typeface="Courier New" charset="0"/>
              </a:rPr>
              <a:t>,</a:t>
            </a:r>
            <a:r>
              <a:rPr lang="en-US" sz="1400" dirty="0">
                <a:solidFill>
                  <a:srgbClr val="000000"/>
                </a:solidFill>
                <a:latin typeface="Courier New" charset="0"/>
                <a:ea typeface="Courier New" charset="0"/>
                <a:cs typeface="Courier New" charset="0"/>
              </a:rPr>
              <a:t> </a:t>
            </a:r>
            <a:r>
              <a:rPr lang="en-US" sz="1400" dirty="0">
                <a:solidFill>
                  <a:srgbClr val="006666"/>
                </a:solidFill>
                <a:latin typeface="Courier New" charset="0"/>
                <a:ea typeface="Courier New" charset="0"/>
                <a:cs typeface="Courier New" charset="0"/>
              </a:rPr>
              <a:t>40</a:t>
            </a:r>
            <a:r>
              <a:rPr lang="en-US" sz="1400" dirty="0">
                <a:solidFill>
                  <a:srgbClr val="666600"/>
                </a:solidFill>
                <a:latin typeface="Courier New" charset="0"/>
                <a:ea typeface="Courier New" charset="0"/>
                <a:cs typeface="Courier New" charset="0"/>
              </a:rPr>
              <a:t>,</a:t>
            </a:r>
            <a:r>
              <a:rPr lang="en-US" sz="1400" dirty="0">
                <a:solidFill>
                  <a:srgbClr val="000000"/>
                </a:solidFill>
                <a:latin typeface="Courier New" charset="0"/>
                <a:ea typeface="Courier New" charset="0"/>
                <a:cs typeface="Courier New" charset="0"/>
              </a:rPr>
              <a:t> flag</a:t>
            </a:r>
            <a:r>
              <a:rPr lang="en-US" sz="1400" dirty="0">
                <a:solidFill>
                  <a:srgbClr val="666600"/>
                </a:solidFill>
                <a:latin typeface="Courier New" charset="0"/>
                <a:ea typeface="Courier New" charset="0"/>
                <a:cs typeface="Courier New" charset="0"/>
              </a:rPr>
              <a:t>,</a:t>
            </a:r>
            <a:r>
              <a:rPr lang="en-US" sz="1400" dirty="0">
                <a:solidFill>
                  <a:srgbClr val="000000"/>
                </a:solidFill>
                <a:latin typeface="Courier New" charset="0"/>
                <a:ea typeface="Courier New" charset="0"/>
                <a:cs typeface="Courier New" charset="0"/>
              </a:rPr>
              <a:t> MAP_SHARED</a:t>
            </a:r>
            <a:r>
              <a:rPr lang="en-US" sz="1400" dirty="0">
                <a:solidFill>
                  <a:srgbClr val="666600"/>
                </a:solidFill>
                <a:latin typeface="Courier New" charset="0"/>
                <a:ea typeface="Courier New" charset="0"/>
                <a:cs typeface="Courier New" charset="0"/>
              </a:rPr>
              <a:t>,</a:t>
            </a:r>
            <a:r>
              <a:rPr lang="en-US" sz="1400" dirty="0">
                <a:solidFill>
                  <a:srgbClr val="000000"/>
                </a:solidFill>
                <a:latin typeface="Courier New" charset="0"/>
                <a:ea typeface="Courier New" charset="0"/>
                <a:cs typeface="Courier New" charset="0"/>
              </a:rPr>
              <a:t> </a:t>
            </a:r>
            <a:r>
              <a:rPr lang="en-US" sz="1400" dirty="0" err="1">
                <a:solidFill>
                  <a:srgbClr val="000000"/>
                </a:solidFill>
                <a:latin typeface="Courier New" charset="0"/>
                <a:ea typeface="Courier New" charset="0"/>
                <a:cs typeface="Courier New" charset="0"/>
              </a:rPr>
              <a:t>fd</a:t>
            </a:r>
            <a:r>
              <a:rPr lang="en-US" sz="1400" dirty="0">
                <a:solidFill>
                  <a:srgbClr val="666600"/>
                </a:solidFill>
                <a:latin typeface="Courier New" charset="0"/>
                <a:ea typeface="Courier New" charset="0"/>
                <a:cs typeface="Courier New" charset="0"/>
              </a:rPr>
              <a:t>,</a:t>
            </a:r>
            <a:r>
              <a:rPr lang="en-US" sz="1400" dirty="0">
                <a:solidFill>
                  <a:srgbClr val="000000"/>
                </a:solidFill>
                <a:latin typeface="Courier New" charset="0"/>
                <a:ea typeface="Courier New" charset="0"/>
                <a:cs typeface="Courier New" charset="0"/>
              </a:rPr>
              <a:t> </a:t>
            </a:r>
            <a:r>
              <a:rPr lang="en-US" sz="1400" dirty="0">
                <a:solidFill>
                  <a:srgbClr val="006666"/>
                </a:solidFill>
                <a:latin typeface="Courier New" charset="0"/>
                <a:ea typeface="Courier New" charset="0"/>
                <a:cs typeface="Courier New" charset="0"/>
              </a:rPr>
              <a:t>0</a:t>
            </a:r>
            <a:r>
              <a:rPr lang="en-US" sz="1400" dirty="0">
                <a:solidFill>
                  <a:srgbClr val="666600"/>
                </a:solidFill>
                <a:latin typeface="Courier New" charset="0"/>
                <a:ea typeface="Courier New" charset="0"/>
                <a:cs typeface="Courier New" charset="0"/>
              </a:rPr>
              <a:t>)) ;</a:t>
            </a:r>
            <a:endParaRPr lang="en-US" sz="1400" dirty="0">
              <a:solidFill>
                <a:srgbClr val="000000"/>
              </a:solidFill>
              <a:latin typeface="Courier New" charset="0"/>
              <a:ea typeface="Courier New" charset="0"/>
              <a:cs typeface="Courier New" charset="0"/>
            </a:endParaRPr>
          </a:p>
          <a:p>
            <a:r>
              <a:rPr lang="en-US" sz="1400" dirty="0">
                <a:latin typeface="Courier New" charset="0"/>
                <a:ea typeface="Courier New" charset="0"/>
                <a:cs typeface="Courier New" charset="0"/>
              </a:rPr>
              <a:t>if (</a:t>
            </a:r>
            <a:r>
              <a:rPr lang="en-US" sz="1400" dirty="0" err="1">
                <a:latin typeface="Courier New" charset="0"/>
                <a:ea typeface="Courier New" charset="0"/>
                <a:cs typeface="Courier New" charset="0"/>
              </a:rPr>
              <a:t>ptr</a:t>
            </a:r>
            <a:r>
              <a:rPr lang="en-US" sz="1400" dirty="0">
                <a:latin typeface="Courier New" charset="0"/>
                <a:ea typeface="Courier New" charset="0"/>
                <a:cs typeface="Courier New" charset="0"/>
              </a:rPr>
              <a:t> == MAP_FAILED) </a:t>
            </a:r>
          </a:p>
          <a:p>
            <a:r>
              <a:rPr lang="en-US" sz="1400" dirty="0">
                <a:latin typeface="Courier New" charset="0"/>
                <a:ea typeface="Courier New" charset="0"/>
                <a:cs typeface="Courier New" charset="0"/>
              </a:rPr>
              <a:t>	exit(EXIT_FAILURE); </a:t>
            </a:r>
          </a:p>
        </p:txBody>
      </p:sp>
      <p:sp>
        <p:nvSpPr>
          <p:cNvPr id="41" name="TextBox 40"/>
          <p:cNvSpPr txBox="1"/>
          <p:nvPr/>
        </p:nvSpPr>
        <p:spPr>
          <a:xfrm>
            <a:off x="1647783" y="3385635"/>
            <a:ext cx="1398813" cy="523220"/>
          </a:xfrm>
          <a:prstGeom prst="rect">
            <a:avLst/>
          </a:prstGeom>
          <a:noFill/>
        </p:spPr>
        <p:txBody>
          <a:bodyPr wrap="square" rtlCol="0">
            <a:spAutoFit/>
          </a:bodyPr>
          <a:lstStyle/>
          <a:p>
            <a:r>
              <a:rPr lang="en-US" altLang="ko-KR" sz="1400">
                <a:solidFill>
                  <a:prstClr val="black"/>
                </a:solidFill>
                <a:latin typeface="맑은 고딕" pitchFamily="50" charset="-127"/>
                <a:ea typeface="맑은 고딕" pitchFamily="50" charset="-127"/>
              </a:rPr>
              <a:t>File-backed region</a:t>
            </a:r>
            <a:endParaRPr lang="ko-KR" altLang="en-US" sz="1400"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1830240371"/>
      </p:ext>
    </p:ext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latin typeface="Courier New" charset="0"/>
                <a:ea typeface="Courier New" charset="0"/>
                <a:cs typeface="Courier New" charset="0"/>
              </a:rPr>
              <a:t>mmap</a:t>
            </a:r>
            <a:r>
              <a:rPr lang="en-US" altLang="ko-KR" dirty="0"/>
              <a:t>: creating anonymous region</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264113" y="869336"/>
            <a:ext cx="5328590" cy="1077218"/>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&lt;sys/</a:t>
            </a:r>
            <a:r>
              <a:rPr lang="en-US" altLang="ko-KR" sz="1600" dirty="0" err="1">
                <a:solidFill>
                  <a:prstClr val="black"/>
                </a:solidFill>
                <a:latin typeface="Courier New" pitchFamily="49" charset="0"/>
                <a:ea typeface="맑은 고딕" pitchFamily="50" charset="-127"/>
                <a:cs typeface="Courier New" pitchFamily="49" charset="0"/>
              </a:rPr>
              <a:t>mman.h</a:t>
            </a:r>
            <a:r>
              <a:rPr lang="en-US" altLang="ko-KR" sz="1600" dirty="0">
                <a:solidFill>
                  <a:prstClr val="black"/>
                </a:solidFill>
                <a:latin typeface="Courier New" pitchFamily="49" charset="0"/>
                <a:ea typeface="맑은 고딕" pitchFamily="50" charset="-127"/>
                <a:cs typeface="Courier New" pitchFamily="49" charset="0"/>
              </a:rPr>
              <a:t>&gt;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mmap</a:t>
            </a:r>
            <a:r>
              <a:rPr lang="en-US" altLang="ko-KR" sz="1600" dirty="0">
                <a:solidFill>
                  <a:prstClr val="black"/>
                </a:solidFill>
                <a:latin typeface="Courier New" pitchFamily="49" charset="0"/>
                <a:ea typeface="맑은 고딕" pitchFamily="50" charset="-127"/>
                <a:cs typeface="Courier New" pitchFamily="49" charset="0"/>
              </a:rPr>
              <a:t>(</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ptr</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length,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prot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flags, </a:t>
            </a:r>
            <a:r>
              <a:rPr lang="en-US" altLang="ko-KR" sz="1600" dirty="0" err="1">
                <a:solidFill>
                  <a:srgbClr val="00B050"/>
                </a:solidFill>
                <a:latin typeface="Courier New" pitchFamily="49" charset="0"/>
                <a:ea typeface="맑은 고딕" pitchFamily="50" charset="-127"/>
                <a:cs typeface="Courier New" pitchFamily="49" charset="0"/>
              </a:rPr>
              <a:t>int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fd</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srgbClr val="00B050"/>
                </a:solidFill>
                <a:latin typeface="Courier New" pitchFamily="49" charset="0"/>
                <a:ea typeface="맑은 고딕" pitchFamily="50" charset="-127"/>
                <a:cs typeface="Courier New" pitchFamily="49" charset="0"/>
              </a:rPr>
              <a:t>off_t</a:t>
            </a:r>
            <a:r>
              <a:rPr lang="en-US" altLang="ko-KR" sz="1600" dirty="0">
                <a:solidFill>
                  <a:prstClr val="black"/>
                </a:solidFill>
                <a:latin typeface="Courier New" pitchFamily="49" charset="0"/>
                <a:ea typeface="맑은 고딕" pitchFamily="50" charset="-127"/>
                <a:cs typeface="Courier New" pitchFamily="49" charset="0"/>
              </a:rPr>
              <a:t> offset)</a:t>
            </a:r>
          </a:p>
        </p:txBody>
      </p:sp>
      <p:sp>
        <p:nvSpPr>
          <p:cNvPr id="7" name="직사각형 24"/>
          <p:cNvSpPr/>
          <p:nvPr/>
        </p:nvSpPr>
        <p:spPr>
          <a:xfrm>
            <a:off x="1547664" y="3608860"/>
            <a:ext cx="1321897" cy="1739601"/>
          </a:xfrm>
          <a:prstGeom prst="rect">
            <a:avLst/>
          </a:prstGeom>
          <a:pattFill prst="dkUpDiag">
            <a:fgClr>
              <a:schemeClr val="tx2">
                <a:lumMod val="20000"/>
                <a:lumOff val="80000"/>
              </a:schemeClr>
            </a:fgClr>
            <a:bgClr>
              <a:schemeClr val="bg1"/>
            </a:bgClr>
          </a:patt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8" name="직사각형 25"/>
          <p:cNvSpPr/>
          <p:nvPr/>
        </p:nvSpPr>
        <p:spPr>
          <a:xfrm>
            <a:off x="1547664" y="2504213"/>
            <a:ext cx="1321897" cy="520691"/>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Code</a:t>
            </a:r>
          </a:p>
          <a:p>
            <a:pPr algn="ctr"/>
            <a:r>
              <a:rPr lang="en-US" altLang="ko-KR" sz="1400" dirty="0">
                <a:solidFill>
                  <a:prstClr val="black"/>
                </a:solidFill>
                <a:latin typeface="맑은 고딕" pitchFamily="50" charset="-127"/>
                <a:ea typeface="맑은 고딕" pitchFamily="50" charset="-127"/>
                <a:cs typeface="Courier New" pitchFamily="49" charset="0"/>
              </a:rPr>
              <a:t>(Text)</a:t>
            </a:r>
          </a:p>
        </p:txBody>
      </p:sp>
      <p:sp>
        <p:nvSpPr>
          <p:cNvPr id="9" name="직사각형 27"/>
          <p:cNvSpPr/>
          <p:nvPr/>
        </p:nvSpPr>
        <p:spPr>
          <a:xfrm>
            <a:off x="1547663" y="5348463"/>
            <a:ext cx="1321897" cy="353633"/>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Stack</a:t>
            </a:r>
          </a:p>
        </p:txBody>
      </p:sp>
      <p:sp>
        <p:nvSpPr>
          <p:cNvPr id="12" name="TextBox 11"/>
          <p:cNvSpPr txBox="1"/>
          <p:nvPr/>
        </p:nvSpPr>
        <p:spPr>
          <a:xfrm>
            <a:off x="1544714" y="2179347"/>
            <a:ext cx="1627826"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sp>
        <p:nvSpPr>
          <p:cNvPr id="13" name="직사각형 18"/>
          <p:cNvSpPr/>
          <p:nvPr/>
        </p:nvSpPr>
        <p:spPr>
          <a:xfrm>
            <a:off x="1547664" y="3014728"/>
            <a:ext cx="1321897" cy="287309"/>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Data</a:t>
            </a:r>
          </a:p>
        </p:txBody>
      </p:sp>
      <p:sp>
        <p:nvSpPr>
          <p:cNvPr id="14" name="직사각형 19"/>
          <p:cNvSpPr/>
          <p:nvPr/>
        </p:nvSpPr>
        <p:spPr>
          <a:xfrm>
            <a:off x="1547662" y="3310925"/>
            <a:ext cx="1321897" cy="306602"/>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Heap</a:t>
            </a:r>
          </a:p>
        </p:txBody>
      </p:sp>
      <p:sp>
        <p:nvSpPr>
          <p:cNvPr id="15" name="직사각형 20"/>
          <p:cNvSpPr/>
          <p:nvPr/>
        </p:nvSpPr>
        <p:spPr>
          <a:xfrm>
            <a:off x="1544714" y="5702196"/>
            <a:ext cx="1321897" cy="395929"/>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19" name="Rectangle 18"/>
          <p:cNvSpPr/>
          <p:nvPr/>
        </p:nvSpPr>
        <p:spPr>
          <a:xfrm>
            <a:off x="1544714" y="3971261"/>
            <a:ext cx="1321897" cy="600531"/>
          </a:xfrm>
          <a:prstGeom prst="rect">
            <a:avLst/>
          </a:prstGeom>
          <a:solidFill>
            <a:srgbClr val="FFFF00"/>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20" name="TextBox 19"/>
          <p:cNvSpPr txBox="1"/>
          <p:nvPr/>
        </p:nvSpPr>
        <p:spPr>
          <a:xfrm>
            <a:off x="475043" y="3795529"/>
            <a:ext cx="856597" cy="338554"/>
          </a:xfrm>
          <a:prstGeom prst="rect">
            <a:avLst/>
          </a:prstGeom>
          <a:noFill/>
        </p:spPr>
        <p:txBody>
          <a:bodyPr wrap="square" rtlCol="0">
            <a:spAutoFit/>
          </a:bodyPr>
          <a:lstStyle/>
          <a:p>
            <a:r>
              <a:rPr lang="en-US" sz="1600" dirty="0" err="1">
                <a:latin typeface="Courier New" charset="0"/>
                <a:ea typeface="Courier New" charset="0"/>
                <a:cs typeface="Courier New" charset="0"/>
              </a:rPr>
              <a:t>ptr</a:t>
            </a:r>
            <a:endParaRPr lang="en-US" sz="1600" dirty="0">
              <a:latin typeface="Courier New" charset="0"/>
              <a:ea typeface="Courier New" charset="0"/>
              <a:cs typeface="Courier New" charset="0"/>
            </a:endParaRPr>
          </a:p>
        </p:txBody>
      </p:sp>
      <p:cxnSp>
        <p:nvCxnSpPr>
          <p:cNvPr id="21" name="직선 화살표 연결선 28"/>
          <p:cNvCxnSpPr/>
          <p:nvPr/>
        </p:nvCxnSpPr>
        <p:spPr>
          <a:xfrm flipV="1">
            <a:off x="1187624" y="3990067"/>
            <a:ext cx="267680" cy="181"/>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25" name="Right Brace 24"/>
          <p:cNvSpPr/>
          <p:nvPr/>
        </p:nvSpPr>
        <p:spPr>
          <a:xfrm flipH="1">
            <a:off x="1389034" y="3990067"/>
            <a:ext cx="138277" cy="581725"/>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502345" y="4111743"/>
            <a:ext cx="997664" cy="338554"/>
          </a:xfrm>
          <a:prstGeom prst="rect">
            <a:avLst/>
          </a:prstGeom>
          <a:noFill/>
        </p:spPr>
        <p:txBody>
          <a:bodyPr wrap="square" rtlCol="0">
            <a:spAutoFit/>
          </a:bodyPr>
          <a:lstStyle/>
          <a:p>
            <a:r>
              <a:rPr lang="en-US" sz="1600" dirty="0">
                <a:latin typeface="Courier New" charset="0"/>
                <a:ea typeface="Courier New" charset="0"/>
                <a:cs typeface="Courier New" charset="0"/>
              </a:rPr>
              <a:t>40 B</a:t>
            </a:r>
          </a:p>
        </p:txBody>
      </p:sp>
      <p:sp>
        <p:nvSpPr>
          <p:cNvPr id="38" name="Rectangle 37"/>
          <p:cNvSpPr/>
          <p:nvPr/>
        </p:nvSpPr>
        <p:spPr>
          <a:xfrm>
            <a:off x="3851920" y="2676599"/>
            <a:ext cx="4825835" cy="1169551"/>
          </a:xfrm>
          <a:prstGeom prst="rect">
            <a:avLst/>
          </a:prstGeom>
          <a:ln w="19050">
            <a:solidFill>
              <a:srgbClr val="FF0000"/>
            </a:solidFill>
          </a:ln>
        </p:spPr>
        <p:txBody>
          <a:bodyPr wrap="square">
            <a:spAutoFit/>
          </a:bodyPr>
          <a:lstStyle/>
          <a:p>
            <a:r>
              <a:rPr lang="en-US" sz="1400" dirty="0" err="1">
                <a:latin typeface="Courier New" charset="0"/>
                <a:ea typeface="Courier New" charset="0"/>
                <a:cs typeface="Courier New" charset="0"/>
              </a:rPr>
              <a:t>ptr</a:t>
            </a:r>
            <a:r>
              <a:rPr lang="en-US" sz="1400" dirty="0">
                <a:latin typeface="Courier New" charset="0"/>
                <a:ea typeface="Courier New" charset="0"/>
                <a:cs typeface="Courier New" charset="0"/>
              </a:rPr>
              <a:t>= </a:t>
            </a:r>
            <a:r>
              <a:rPr lang="en-US" sz="1400" dirty="0" err="1">
                <a:latin typeface="Courier New" charset="0"/>
                <a:ea typeface="Courier New" charset="0"/>
                <a:cs typeface="Courier New" charset="0"/>
              </a:rPr>
              <a:t>mmap</a:t>
            </a:r>
            <a:r>
              <a:rPr lang="en-US" sz="1400" dirty="0">
                <a:latin typeface="Courier New" charset="0"/>
                <a:ea typeface="Courier New" charset="0"/>
                <a:cs typeface="Courier New" charset="0"/>
              </a:rPr>
              <a:t>(NULL, 40, PROT_READ | </a:t>
            </a:r>
          </a:p>
          <a:p>
            <a:r>
              <a:rPr lang="en-US" sz="1400" dirty="0">
                <a:latin typeface="Courier New" charset="0"/>
                <a:ea typeface="Courier New" charset="0"/>
                <a:cs typeface="Courier New" charset="0"/>
              </a:rPr>
              <a:t>		PROT_WRITE, MAP_SHARED | </a:t>
            </a:r>
          </a:p>
          <a:p>
            <a:r>
              <a:rPr lang="en-US" sz="1400" dirty="0">
                <a:latin typeface="Courier New" charset="0"/>
                <a:ea typeface="Courier New" charset="0"/>
                <a:cs typeface="Courier New" charset="0"/>
              </a:rPr>
              <a:t>		</a:t>
            </a:r>
            <a:r>
              <a:rPr lang="en-US" sz="1400" b="1" dirty="0">
                <a:latin typeface="Courier New" charset="0"/>
                <a:ea typeface="Courier New" charset="0"/>
                <a:cs typeface="Courier New" charset="0"/>
              </a:rPr>
              <a:t>MAP_ANONYMOUS</a:t>
            </a:r>
            <a:r>
              <a:rPr lang="en-US" sz="1400" dirty="0">
                <a:latin typeface="Courier New" charset="0"/>
                <a:ea typeface="Courier New" charset="0"/>
                <a:cs typeface="Courier New" charset="0"/>
              </a:rPr>
              <a:t>, -1, 0); </a:t>
            </a:r>
          </a:p>
          <a:p>
            <a:r>
              <a:rPr lang="en-US" sz="1400" dirty="0">
                <a:latin typeface="Courier New" charset="0"/>
                <a:ea typeface="Courier New" charset="0"/>
                <a:cs typeface="Courier New" charset="0"/>
              </a:rPr>
              <a:t>if (</a:t>
            </a:r>
            <a:r>
              <a:rPr lang="en-US" sz="1400" dirty="0" err="1">
                <a:latin typeface="Courier New" charset="0"/>
                <a:ea typeface="Courier New" charset="0"/>
                <a:cs typeface="Courier New" charset="0"/>
              </a:rPr>
              <a:t>ptr</a:t>
            </a:r>
            <a:r>
              <a:rPr lang="en-US" sz="1400" dirty="0">
                <a:latin typeface="Courier New" charset="0"/>
                <a:ea typeface="Courier New" charset="0"/>
                <a:cs typeface="Courier New" charset="0"/>
              </a:rPr>
              <a:t> == MAP_FAILED) </a:t>
            </a:r>
          </a:p>
          <a:p>
            <a:r>
              <a:rPr lang="en-US" sz="1400" dirty="0">
                <a:latin typeface="Courier New" charset="0"/>
                <a:ea typeface="Courier New" charset="0"/>
                <a:cs typeface="Courier New" charset="0"/>
              </a:rPr>
              <a:t>	exit(EXIT_FAILURE); </a:t>
            </a:r>
          </a:p>
        </p:txBody>
      </p:sp>
      <p:sp>
        <p:nvSpPr>
          <p:cNvPr id="41" name="TextBox 40"/>
          <p:cNvSpPr txBox="1"/>
          <p:nvPr/>
        </p:nvSpPr>
        <p:spPr>
          <a:xfrm>
            <a:off x="1653917" y="4024526"/>
            <a:ext cx="1398813" cy="523220"/>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anonymous region</a:t>
            </a:r>
            <a:endParaRPr lang="ko-KR" altLang="en-US" sz="1400"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1543938226"/>
      </p:ext>
    </p:ext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lstStyle/>
          <a:p>
            <a:r>
              <a:rPr lang="en-US" dirty="0" err="1">
                <a:latin typeface="Courier New" charset="0"/>
                <a:ea typeface="Courier New" charset="0"/>
                <a:cs typeface="Courier New" charset="0"/>
              </a:rPr>
              <a:t>malloc</a:t>
            </a:r>
            <a:r>
              <a:rPr lang="en-US" dirty="0">
                <a:latin typeface="Courier New" charset="0"/>
                <a:ea typeface="Courier New" charset="0"/>
                <a:cs typeface="Courier New" charset="0"/>
              </a:rPr>
              <a:t>/free</a:t>
            </a:r>
          </a:p>
          <a:p>
            <a:r>
              <a:rPr lang="en-US" dirty="0" err="1">
                <a:latin typeface="Courier New" charset="0"/>
                <a:ea typeface="Courier New" charset="0"/>
                <a:cs typeface="Courier New" charset="0"/>
              </a:rPr>
              <a:t>calloc</a:t>
            </a:r>
            <a:r>
              <a:rPr lang="en-US" dirty="0">
                <a:latin typeface="Courier New" charset="0"/>
                <a:ea typeface="Courier New" charset="0"/>
                <a:cs typeface="Courier New" charset="0"/>
              </a:rPr>
              <a:t>/</a:t>
            </a:r>
            <a:r>
              <a:rPr lang="en-US" dirty="0" err="1">
                <a:latin typeface="Courier New" charset="0"/>
                <a:ea typeface="Courier New" charset="0"/>
                <a:cs typeface="Courier New" charset="0"/>
              </a:rPr>
              <a:t>realloc</a:t>
            </a:r>
            <a:endParaRPr lang="en-US" dirty="0">
              <a:latin typeface="Courier New" charset="0"/>
              <a:ea typeface="Courier New" charset="0"/>
              <a:cs typeface="Courier New" charset="0"/>
            </a:endParaRPr>
          </a:p>
          <a:p>
            <a:r>
              <a:rPr lang="en-US" dirty="0" err="1">
                <a:latin typeface="Courier New" charset="0"/>
                <a:ea typeface="Courier New" charset="0"/>
                <a:cs typeface="Courier New" charset="0"/>
              </a:rPr>
              <a:t>mmap</a:t>
            </a:r>
            <a:r>
              <a:rPr lang="en-US" dirty="0">
                <a:latin typeface="Courier New" charset="0"/>
                <a:ea typeface="Courier New" charset="0"/>
                <a:cs typeface="Courier New" charset="0"/>
              </a:rPr>
              <a:t>/</a:t>
            </a:r>
            <a:r>
              <a:rPr lang="en-US" dirty="0" err="1">
                <a:latin typeface="Courier New" charset="0"/>
                <a:ea typeface="Courier New" charset="0"/>
                <a:cs typeface="Courier New" charset="0"/>
              </a:rPr>
              <a:t>munmap</a:t>
            </a:r>
            <a:endParaRPr lang="en-US" dirty="0">
              <a:latin typeface="Courier New" charset="0"/>
              <a:ea typeface="Courier New" charset="0"/>
              <a:cs typeface="Courier New" charset="0"/>
            </a:endParaRPr>
          </a:p>
        </p:txBody>
      </p:sp>
      <p:sp>
        <p:nvSpPr>
          <p:cNvPr id="4" name="Slide Number Placeholder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22</a:t>
            </a:fld>
            <a:r>
              <a:rPr lang="en-US" altLang="ko-KR">
                <a:solidFill>
                  <a:srgbClr val="1F497D">
                    <a:lumMod val="50000"/>
                  </a:srgbClr>
                </a:solidFill>
              </a:rPr>
              <a:t> </a:t>
            </a:r>
          </a:p>
        </p:txBody>
      </p:sp>
      <p:sp>
        <p:nvSpPr>
          <p:cNvPr id="5" name="Footer Placeholder 4"/>
          <p:cNvSpPr>
            <a:spLocks noGrp="1"/>
          </p:cNvSpPr>
          <p:nvPr>
            <p:ph type="ftr" sz="quarter" idx="3"/>
          </p:nvPr>
        </p:nvSpPr>
        <p:spPr/>
        <p:txBody>
          <a:bodyPr/>
          <a:lstStyle/>
          <a:p>
            <a:pPr fontAlgn="base">
              <a:spcBef>
                <a:spcPct val="0"/>
              </a:spcBef>
              <a:spcAft>
                <a:spcPct val="0"/>
              </a:spcAft>
              <a:defRPr/>
            </a:pPr>
            <a:r>
              <a:rPr kumimoji="1" lang="en-US" altLang="ko-KR">
                <a:solidFill>
                  <a:prstClr val="black"/>
                </a:solidFill>
              </a:rPr>
              <a:t>Youjip Won</a:t>
            </a:r>
            <a:endParaRPr kumimoji="1" lang="ko-KR" altLang="en-US" dirty="0">
              <a:solidFill>
                <a:prstClr val="black"/>
              </a:solidFill>
            </a:endParaRPr>
          </a:p>
        </p:txBody>
      </p:sp>
    </p:spTree>
    <p:extLst>
      <p:ext uri="{BB962C8B-B14F-4D97-AF65-F5344CB8AC3E}">
        <p14:creationId xmlns:p14="http://schemas.microsoft.com/office/powerpoint/2010/main" val="966827164"/>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p>
        </p:txBody>
      </p:sp>
      <p:sp>
        <p:nvSpPr>
          <p:cNvPr id="3" name="Content Placeholder 2"/>
          <p:cNvSpPr>
            <a:spLocks noGrp="1"/>
          </p:cNvSpPr>
          <p:nvPr>
            <p:ph idx="1"/>
          </p:nvPr>
        </p:nvSpPr>
        <p:spPr/>
        <p:txBody>
          <a:bodyPr/>
          <a:lstStyle/>
          <a:p>
            <a:r>
              <a:rPr lang="en-US" sz="1800" dirty="0" err="1">
                <a:latin typeface="Courier New" charset="0"/>
                <a:ea typeface="Courier New" charset="0"/>
                <a:cs typeface="Courier New" charset="0"/>
              </a:rPr>
              <a:t>malloc</a:t>
            </a:r>
            <a:r>
              <a:rPr lang="en-US" sz="1800" dirty="0">
                <a:latin typeface="Courier New" charset="0"/>
                <a:ea typeface="Courier New" charset="0"/>
                <a:cs typeface="Courier New" charset="0"/>
              </a:rPr>
              <a:t>/free</a:t>
            </a:r>
          </a:p>
          <a:p>
            <a:r>
              <a:rPr lang="en-US" sz="1800" dirty="0" err="1">
                <a:latin typeface="Courier New" charset="0"/>
                <a:ea typeface="Courier New" charset="0"/>
                <a:cs typeface="Courier New" charset="0"/>
              </a:rPr>
              <a:t>calloc</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realloc</a:t>
            </a:r>
            <a:endParaRPr lang="en-US" sz="1800" dirty="0">
              <a:latin typeface="Courier New" charset="0"/>
              <a:ea typeface="Courier New" charset="0"/>
              <a:cs typeface="Courier New" charset="0"/>
            </a:endParaRPr>
          </a:p>
          <a:p>
            <a:r>
              <a:rPr lang="en-US" sz="1800" dirty="0" err="1">
                <a:latin typeface="Courier New" charset="0"/>
                <a:ea typeface="Courier New" charset="0"/>
                <a:cs typeface="Courier New" charset="0"/>
              </a:rPr>
              <a:t>brk</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sbrk</a:t>
            </a:r>
            <a:endParaRPr lang="en-US" sz="1800" dirty="0">
              <a:latin typeface="Courier New" charset="0"/>
              <a:ea typeface="Courier New" charset="0"/>
              <a:cs typeface="Courier New" charset="0"/>
            </a:endParaRPr>
          </a:p>
          <a:p>
            <a:r>
              <a:rPr lang="en-US" sz="1800" dirty="0" err="1">
                <a:latin typeface="Courier New" charset="0"/>
                <a:ea typeface="Courier New" charset="0"/>
                <a:cs typeface="Courier New" charset="0"/>
              </a:rPr>
              <a:t>mmap</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mumap</a:t>
            </a:r>
            <a:endParaRPr lang="en-US" sz="1800" dirty="0">
              <a:latin typeface="Courier New" charset="0"/>
              <a:ea typeface="Courier New" charset="0"/>
              <a:cs typeface="Courier New" charset="0"/>
            </a:endParaRPr>
          </a:p>
        </p:txBody>
      </p:sp>
      <p:sp>
        <p:nvSpPr>
          <p:cNvPr id="4" name="Slide Number Placeholder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a:t>
            </a:fld>
            <a:r>
              <a:rPr lang="en-US" altLang="ko-KR">
                <a:solidFill>
                  <a:srgbClr val="1F497D">
                    <a:lumMod val="50000"/>
                  </a:srgbClr>
                </a:solidFill>
              </a:rPr>
              <a:t> </a:t>
            </a:r>
          </a:p>
        </p:txBody>
      </p:sp>
      <p:sp>
        <p:nvSpPr>
          <p:cNvPr id="5" name="Footer Placeholder 4"/>
          <p:cNvSpPr>
            <a:spLocks noGrp="1"/>
          </p:cNvSpPr>
          <p:nvPr>
            <p:ph type="ftr" sz="quarter" idx="3"/>
          </p:nvPr>
        </p:nvSpPr>
        <p:spPr/>
        <p:txBody>
          <a:bodyPr/>
          <a:lstStyle/>
          <a:p>
            <a:pPr fontAlgn="base">
              <a:spcBef>
                <a:spcPct val="0"/>
              </a:spcBef>
              <a:spcAft>
                <a:spcPct val="0"/>
              </a:spcAft>
              <a:defRPr/>
            </a:pPr>
            <a:r>
              <a:rPr kumimoji="1" lang="en-US" altLang="ko-KR">
                <a:solidFill>
                  <a:prstClr val="black"/>
                </a:solidFill>
              </a:rPr>
              <a:t>Youjip Won</a:t>
            </a:r>
            <a:endParaRPr kumimoji="1" lang="ko-KR" altLang="en-US" dirty="0">
              <a:solidFill>
                <a:prstClr val="black"/>
              </a:solidFill>
            </a:endParaRPr>
          </a:p>
        </p:txBody>
      </p:sp>
    </p:spTree>
    <p:extLst>
      <p:ext uri="{BB962C8B-B14F-4D97-AF65-F5344CB8AC3E}">
        <p14:creationId xmlns:p14="http://schemas.microsoft.com/office/powerpoint/2010/main" val="1252452698"/>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Virtual Address Space</a:t>
            </a:r>
            <a:endParaRPr lang="ko-KR" altLang="en-US" dirty="0"/>
          </a:p>
        </p:txBody>
      </p:sp>
      <p:sp>
        <p:nvSpPr>
          <p:cNvPr id="4" name="슬라이드 번호 개체 틀 3"/>
          <p:cNvSpPr>
            <a:spLocks noGrp="1"/>
          </p:cNvSpPr>
          <p:nvPr>
            <p:ph type="sldNum" sz="quarter" idx="11"/>
          </p:nvPr>
        </p:nvSpPr>
        <p:spPr>
          <a:xfrm>
            <a:off x="8532440" y="6592713"/>
            <a:ext cx="504056" cy="220663"/>
          </a:xfrm>
        </p:spPr>
        <p:txBody>
          <a:bodyPr/>
          <a:lstStyle/>
          <a:p>
            <a:pPr>
              <a:defRPr/>
            </a:pPr>
            <a:fld id="{515CC4ED-1449-4712-AE45-EBC263B4DD26}" type="slidenum">
              <a:rPr lang="en-US" altLang="ko-KR" smtClean="0">
                <a:solidFill>
                  <a:srgbClr val="1F497D">
                    <a:lumMod val="50000"/>
                  </a:srgbClr>
                </a:solidFill>
              </a:rPr>
              <a:pPr>
                <a:defRPr/>
              </a:pPr>
              <a:t>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dirty="0">
              <a:solidFill>
                <a:prstClr val="black"/>
              </a:solidFill>
            </a:endParaRPr>
          </a:p>
        </p:txBody>
      </p:sp>
      <p:sp>
        <p:nvSpPr>
          <p:cNvPr id="24" name="Oval 23"/>
          <p:cNvSpPr/>
          <p:nvPr/>
        </p:nvSpPr>
        <p:spPr>
          <a:xfrm>
            <a:off x="832570" y="1196752"/>
            <a:ext cx="1348103" cy="1285926"/>
          </a:xfrm>
          <a:prstGeom prst="ellipse">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Helvetica" charset="0"/>
              <a:ea typeface="Helvetica" charset="0"/>
              <a:cs typeface="Helvetica" charset="0"/>
            </a:endParaRPr>
          </a:p>
        </p:txBody>
      </p:sp>
      <p:sp>
        <p:nvSpPr>
          <p:cNvPr id="48" name="TextBox 47"/>
          <p:cNvSpPr txBox="1"/>
          <p:nvPr/>
        </p:nvSpPr>
        <p:spPr>
          <a:xfrm>
            <a:off x="808890" y="1670437"/>
            <a:ext cx="1368152" cy="338554"/>
          </a:xfrm>
          <a:prstGeom prst="rect">
            <a:avLst/>
          </a:prstGeom>
          <a:noFill/>
        </p:spPr>
        <p:txBody>
          <a:bodyPr wrap="square" rtlCol="0">
            <a:spAutoFit/>
          </a:bodyPr>
          <a:lstStyle/>
          <a:p>
            <a:pPr algn="ctr"/>
            <a:r>
              <a:rPr lang="en-US" sz="1600">
                <a:solidFill>
                  <a:srgbClr val="00B050"/>
                </a:solidFill>
                <a:latin typeface="Helvetica" charset="0"/>
                <a:ea typeface="Helvetica" charset="0"/>
                <a:cs typeface="Helvetica" charset="0"/>
              </a:rPr>
              <a:t>Application</a:t>
            </a:r>
            <a:endParaRPr lang="en-US" sz="1600" dirty="0">
              <a:solidFill>
                <a:srgbClr val="00B050"/>
              </a:solidFill>
              <a:latin typeface="Helvetica" charset="0"/>
              <a:ea typeface="Helvetica" charset="0"/>
              <a:cs typeface="Helvetica" charset="0"/>
            </a:endParaRPr>
          </a:p>
        </p:txBody>
      </p:sp>
      <p:sp>
        <p:nvSpPr>
          <p:cNvPr id="33" name="Oval 32"/>
          <p:cNvSpPr/>
          <p:nvPr/>
        </p:nvSpPr>
        <p:spPr>
          <a:xfrm>
            <a:off x="3917635" y="1037184"/>
            <a:ext cx="1348103" cy="720080"/>
          </a:xfrm>
          <a:prstGeom prst="ellipse">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Helvetica" charset="0"/>
              <a:ea typeface="Helvetica" charset="0"/>
              <a:cs typeface="Helvetica" charset="0"/>
            </a:endParaRPr>
          </a:p>
        </p:txBody>
      </p:sp>
      <p:sp>
        <p:nvSpPr>
          <p:cNvPr id="34" name="TextBox 33"/>
          <p:cNvSpPr txBox="1"/>
          <p:nvPr/>
        </p:nvSpPr>
        <p:spPr>
          <a:xfrm>
            <a:off x="3931989" y="1213909"/>
            <a:ext cx="1368152" cy="338554"/>
          </a:xfrm>
          <a:prstGeom prst="rect">
            <a:avLst/>
          </a:prstGeom>
          <a:noFill/>
        </p:spPr>
        <p:txBody>
          <a:bodyPr wrap="square" rtlCol="0">
            <a:spAutoFit/>
          </a:bodyPr>
          <a:lstStyle/>
          <a:p>
            <a:pPr algn="ctr"/>
            <a:r>
              <a:rPr lang="en-US" sz="1600" dirty="0" err="1">
                <a:solidFill>
                  <a:srgbClr val="00B050"/>
                </a:solidFill>
                <a:latin typeface="Helvetica" charset="0"/>
                <a:ea typeface="Helvetica" charset="0"/>
                <a:cs typeface="Helvetica" charset="0"/>
              </a:rPr>
              <a:t>libc</a:t>
            </a:r>
            <a:endParaRPr lang="en-US" sz="1600" dirty="0">
              <a:solidFill>
                <a:srgbClr val="00B050"/>
              </a:solidFill>
              <a:latin typeface="Helvetica" charset="0"/>
              <a:ea typeface="Helvetica" charset="0"/>
              <a:cs typeface="Helvetica" charset="0"/>
            </a:endParaRPr>
          </a:p>
        </p:txBody>
      </p:sp>
      <p:sp>
        <p:nvSpPr>
          <p:cNvPr id="35" name="Oval 34"/>
          <p:cNvSpPr/>
          <p:nvPr/>
        </p:nvSpPr>
        <p:spPr>
          <a:xfrm>
            <a:off x="6881782" y="1196752"/>
            <a:ext cx="1348103" cy="1285926"/>
          </a:xfrm>
          <a:prstGeom prst="ellipse">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Helvetica" charset="0"/>
              <a:ea typeface="Helvetica" charset="0"/>
              <a:cs typeface="Helvetica" charset="0"/>
            </a:endParaRPr>
          </a:p>
        </p:txBody>
      </p:sp>
      <p:sp>
        <p:nvSpPr>
          <p:cNvPr id="38" name="TextBox 37"/>
          <p:cNvSpPr txBox="1"/>
          <p:nvPr/>
        </p:nvSpPr>
        <p:spPr>
          <a:xfrm>
            <a:off x="6861733" y="1593823"/>
            <a:ext cx="1368152" cy="584775"/>
          </a:xfrm>
          <a:prstGeom prst="rect">
            <a:avLst/>
          </a:prstGeom>
          <a:noFill/>
        </p:spPr>
        <p:txBody>
          <a:bodyPr wrap="square" rtlCol="0">
            <a:spAutoFit/>
          </a:bodyPr>
          <a:lstStyle/>
          <a:p>
            <a:pPr algn="ctr"/>
            <a:r>
              <a:rPr lang="en-US" sz="1600" dirty="0">
                <a:solidFill>
                  <a:srgbClr val="00B050"/>
                </a:solidFill>
                <a:latin typeface="Helvetica" charset="0"/>
                <a:ea typeface="Helvetica" charset="0"/>
                <a:cs typeface="Helvetica" charset="0"/>
              </a:rPr>
              <a:t>Operating</a:t>
            </a:r>
          </a:p>
          <a:p>
            <a:pPr algn="ctr"/>
            <a:r>
              <a:rPr lang="en-US" sz="1600" dirty="0">
                <a:solidFill>
                  <a:srgbClr val="00B050"/>
                </a:solidFill>
                <a:latin typeface="Helvetica" charset="0"/>
                <a:ea typeface="Helvetica" charset="0"/>
                <a:cs typeface="Helvetica" charset="0"/>
              </a:rPr>
              <a:t>System</a:t>
            </a:r>
          </a:p>
        </p:txBody>
      </p:sp>
      <p:sp>
        <p:nvSpPr>
          <p:cNvPr id="40" name="Right Arrow 39"/>
          <p:cNvSpPr/>
          <p:nvPr/>
        </p:nvSpPr>
        <p:spPr>
          <a:xfrm>
            <a:off x="5409274" y="1273089"/>
            <a:ext cx="1178950" cy="283703"/>
          </a:xfrm>
          <a:prstGeom prst="rightArrow">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43" name="Right Arrow 42"/>
          <p:cNvSpPr/>
          <p:nvPr/>
        </p:nvSpPr>
        <p:spPr>
          <a:xfrm>
            <a:off x="2337513" y="1268760"/>
            <a:ext cx="1388110" cy="283703"/>
          </a:xfrm>
          <a:prstGeom prst="rightArrow">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7" name="TextBox 6"/>
          <p:cNvSpPr txBox="1"/>
          <p:nvPr/>
        </p:nvSpPr>
        <p:spPr>
          <a:xfrm>
            <a:off x="2331886" y="1496413"/>
            <a:ext cx="1388110" cy="307777"/>
          </a:xfrm>
          <a:prstGeom prst="rect">
            <a:avLst/>
          </a:prstGeom>
          <a:noFill/>
        </p:spPr>
        <p:txBody>
          <a:bodyPr wrap="square" rtlCol="0">
            <a:spAutoFit/>
          </a:bodyPr>
          <a:lstStyle/>
          <a:p>
            <a:r>
              <a:rPr lang="en-US" sz="1400" dirty="0" err="1">
                <a:latin typeface="Courier New" charset="0"/>
                <a:ea typeface="Courier New" charset="0"/>
                <a:cs typeface="Courier New" charset="0"/>
              </a:rPr>
              <a:t>malloc</a:t>
            </a:r>
            <a:r>
              <a:rPr lang="en-US" sz="1400" dirty="0">
                <a:latin typeface="Courier New" charset="0"/>
                <a:ea typeface="Courier New" charset="0"/>
                <a:cs typeface="Courier New" charset="0"/>
              </a:rPr>
              <a:t>/free</a:t>
            </a:r>
          </a:p>
        </p:txBody>
      </p:sp>
      <p:sp>
        <p:nvSpPr>
          <p:cNvPr id="47" name="TextBox 46"/>
          <p:cNvSpPr txBox="1"/>
          <p:nvPr/>
        </p:nvSpPr>
        <p:spPr>
          <a:xfrm>
            <a:off x="5314495" y="1460017"/>
            <a:ext cx="1633769" cy="307777"/>
          </a:xfrm>
          <a:prstGeom prst="rect">
            <a:avLst/>
          </a:prstGeom>
          <a:noFill/>
        </p:spPr>
        <p:txBody>
          <a:bodyPr wrap="square" rtlCol="0">
            <a:spAutoFit/>
          </a:bodyPr>
          <a:lstStyle/>
          <a:p>
            <a:r>
              <a:rPr lang="en-US" sz="1400" dirty="0" err="1">
                <a:latin typeface="Courier New" charset="0"/>
                <a:ea typeface="Courier New" charset="0"/>
                <a:cs typeface="Courier New" charset="0"/>
              </a:rPr>
              <a:t>brk</a:t>
            </a:r>
            <a:r>
              <a:rPr lang="en-US" sz="1400" dirty="0">
                <a:latin typeface="Courier New" charset="0"/>
                <a:ea typeface="Courier New" charset="0"/>
                <a:cs typeface="Courier New" charset="0"/>
              </a:rPr>
              <a:t>/</a:t>
            </a:r>
            <a:r>
              <a:rPr lang="en-US" sz="1400" dirty="0" err="1">
                <a:latin typeface="Courier New" charset="0"/>
                <a:ea typeface="Courier New" charset="0"/>
                <a:cs typeface="Courier New" charset="0"/>
              </a:rPr>
              <a:t>sbrk</a:t>
            </a:r>
            <a:r>
              <a:rPr lang="en-US" sz="1400" dirty="0">
                <a:latin typeface="Courier New" charset="0"/>
                <a:ea typeface="Courier New" charset="0"/>
                <a:cs typeface="Courier New" charset="0"/>
              </a:rPr>
              <a:t>/</a:t>
            </a:r>
            <a:r>
              <a:rPr lang="en-US" sz="1400" dirty="0" err="1">
                <a:latin typeface="Courier New" charset="0"/>
                <a:ea typeface="Courier New" charset="0"/>
                <a:cs typeface="Courier New" charset="0"/>
              </a:rPr>
              <a:t>mmap</a:t>
            </a:r>
            <a:endParaRPr lang="en-US" sz="1400" dirty="0">
              <a:latin typeface="Courier New" charset="0"/>
              <a:ea typeface="Courier New" charset="0"/>
              <a:cs typeface="Courier New" charset="0"/>
            </a:endParaRPr>
          </a:p>
        </p:txBody>
      </p:sp>
      <p:sp>
        <p:nvSpPr>
          <p:cNvPr id="50" name="Right Arrow 49"/>
          <p:cNvSpPr/>
          <p:nvPr/>
        </p:nvSpPr>
        <p:spPr>
          <a:xfrm>
            <a:off x="2331886" y="2008991"/>
            <a:ext cx="4256338" cy="283703"/>
          </a:xfrm>
          <a:prstGeom prst="rightArrow">
            <a:avLst/>
          </a:prstGeom>
          <a:solidFill>
            <a:schemeClr val="bg1"/>
          </a:solidFill>
          <a:ln w="9525">
            <a:solidFill>
              <a:schemeClr val="tx1"/>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52" name="TextBox 51"/>
          <p:cNvSpPr txBox="1"/>
          <p:nvPr/>
        </p:nvSpPr>
        <p:spPr>
          <a:xfrm>
            <a:off x="5072212" y="2920638"/>
            <a:ext cx="1196750" cy="307777"/>
          </a:xfrm>
          <a:prstGeom prst="rect">
            <a:avLst/>
          </a:prstGeom>
          <a:noFill/>
        </p:spPr>
        <p:txBody>
          <a:bodyPr wrap="square" rtlCol="0">
            <a:spAutoFit/>
          </a:bodyPr>
          <a:lstStyle/>
          <a:p>
            <a:r>
              <a:rPr lang="en-US" sz="1400">
                <a:latin typeface="Courier New" charset="0"/>
                <a:ea typeface="Courier New" charset="0"/>
                <a:cs typeface="Courier New" charset="0"/>
              </a:rPr>
              <a:t>mmap</a:t>
            </a:r>
            <a:endParaRPr lang="en-US" sz="1400" dirty="0">
              <a:latin typeface="Courier New" charset="0"/>
              <a:ea typeface="Courier New" charset="0"/>
              <a:cs typeface="Courier New" charset="0"/>
            </a:endParaRPr>
          </a:p>
        </p:txBody>
      </p:sp>
      <p:sp>
        <p:nvSpPr>
          <p:cNvPr id="53" name="직사각형 24"/>
          <p:cNvSpPr/>
          <p:nvPr/>
        </p:nvSpPr>
        <p:spPr>
          <a:xfrm>
            <a:off x="4815543" y="4003673"/>
            <a:ext cx="1321897" cy="1674210"/>
          </a:xfrm>
          <a:prstGeom prst="rect">
            <a:avLst/>
          </a:prstGeom>
          <a:pattFill prst="dkUpDiag">
            <a:fgClr>
              <a:schemeClr val="tx2">
                <a:lumMod val="20000"/>
                <a:lumOff val="80000"/>
              </a:schemeClr>
            </a:fgClr>
            <a:bgClr>
              <a:schemeClr val="bg1"/>
            </a:bgClr>
          </a:patt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54" name="직사각형 25"/>
          <p:cNvSpPr/>
          <p:nvPr/>
        </p:nvSpPr>
        <p:spPr>
          <a:xfrm>
            <a:off x="4815546" y="2492896"/>
            <a:ext cx="1321897" cy="520691"/>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Code</a:t>
            </a:r>
          </a:p>
          <a:p>
            <a:pPr algn="ctr"/>
            <a:r>
              <a:rPr lang="en-US" altLang="ko-KR" sz="1400" dirty="0">
                <a:solidFill>
                  <a:prstClr val="black"/>
                </a:solidFill>
                <a:latin typeface="맑은 고딕" pitchFamily="50" charset="-127"/>
                <a:ea typeface="맑은 고딕" pitchFamily="50" charset="-127"/>
                <a:cs typeface="Courier New" pitchFamily="49" charset="0"/>
              </a:rPr>
              <a:t>(Text)</a:t>
            </a:r>
          </a:p>
        </p:txBody>
      </p:sp>
      <p:sp>
        <p:nvSpPr>
          <p:cNvPr id="55" name="직사각형 27"/>
          <p:cNvSpPr/>
          <p:nvPr/>
        </p:nvSpPr>
        <p:spPr>
          <a:xfrm>
            <a:off x="4815542" y="5655017"/>
            <a:ext cx="1321897" cy="347018"/>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Stack</a:t>
            </a:r>
          </a:p>
        </p:txBody>
      </p:sp>
      <p:cxnSp>
        <p:nvCxnSpPr>
          <p:cNvPr id="56" name="직선 화살표 연결선 28"/>
          <p:cNvCxnSpPr/>
          <p:nvPr/>
        </p:nvCxnSpPr>
        <p:spPr>
          <a:xfrm flipH="1" flipV="1">
            <a:off x="5476492" y="5229200"/>
            <a:ext cx="1" cy="400793"/>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cxnSp>
        <p:nvCxnSpPr>
          <p:cNvPr id="57" name="직선 화살표 연결선 29"/>
          <p:cNvCxnSpPr/>
          <p:nvPr/>
        </p:nvCxnSpPr>
        <p:spPr>
          <a:xfrm flipH="1">
            <a:off x="6241378" y="4075831"/>
            <a:ext cx="3" cy="538031"/>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59" name="직사각형 18"/>
          <p:cNvSpPr/>
          <p:nvPr/>
        </p:nvSpPr>
        <p:spPr>
          <a:xfrm>
            <a:off x="4815545" y="3021191"/>
            <a:ext cx="1321897" cy="319024"/>
          </a:xfrm>
          <a:prstGeom prst="rect">
            <a:avLst/>
          </a:prstGeom>
          <a:solidFill>
            <a:schemeClr val="accent1">
              <a:lumMod val="60000"/>
              <a:lumOff val="40000"/>
            </a:schemeClr>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Data</a:t>
            </a:r>
          </a:p>
        </p:txBody>
      </p:sp>
      <p:sp>
        <p:nvSpPr>
          <p:cNvPr id="60" name="직사각형 19"/>
          <p:cNvSpPr/>
          <p:nvPr/>
        </p:nvSpPr>
        <p:spPr>
          <a:xfrm>
            <a:off x="4815544" y="3340215"/>
            <a:ext cx="1321897" cy="681484"/>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Heap</a:t>
            </a:r>
          </a:p>
        </p:txBody>
      </p:sp>
      <p:sp>
        <p:nvSpPr>
          <p:cNvPr id="61" name="직사각형 20"/>
          <p:cNvSpPr/>
          <p:nvPr/>
        </p:nvSpPr>
        <p:spPr>
          <a:xfrm>
            <a:off x="4815541" y="6002034"/>
            <a:ext cx="1321897" cy="395929"/>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62" name="TextBox 61"/>
          <p:cNvSpPr txBox="1"/>
          <p:nvPr/>
        </p:nvSpPr>
        <p:spPr>
          <a:xfrm>
            <a:off x="6341200" y="3535382"/>
            <a:ext cx="620738" cy="307777"/>
          </a:xfrm>
          <a:prstGeom prst="rect">
            <a:avLst/>
          </a:prstGeom>
          <a:noFill/>
        </p:spPr>
        <p:txBody>
          <a:bodyPr wrap="square" rtlCol="0">
            <a:spAutoFit/>
          </a:bodyPr>
          <a:lstStyle/>
          <a:p>
            <a:r>
              <a:rPr lang="en-US" sz="1400">
                <a:latin typeface="Helvetica" charset="0"/>
                <a:ea typeface="Helvetica" charset="0"/>
                <a:cs typeface="Helvetica" charset="0"/>
              </a:rPr>
              <a:t>4KB</a:t>
            </a:r>
          </a:p>
        </p:txBody>
      </p:sp>
      <p:sp>
        <p:nvSpPr>
          <p:cNvPr id="63" name="TextBox 62"/>
          <p:cNvSpPr txBox="1"/>
          <p:nvPr/>
        </p:nvSpPr>
        <p:spPr>
          <a:xfrm>
            <a:off x="6357019" y="5514122"/>
            <a:ext cx="720080" cy="307777"/>
          </a:xfrm>
          <a:prstGeom prst="rect">
            <a:avLst/>
          </a:prstGeom>
          <a:noFill/>
        </p:spPr>
        <p:txBody>
          <a:bodyPr wrap="square" rtlCol="0">
            <a:spAutoFit/>
          </a:bodyPr>
          <a:lstStyle/>
          <a:p>
            <a:r>
              <a:rPr lang="en-US" sz="1400" dirty="0">
                <a:latin typeface="Helvetica" charset="0"/>
                <a:ea typeface="Helvetica" charset="0"/>
                <a:cs typeface="Helvetica" charset="0"/>
              </a:rPr>
              <a:t>4KB</a:t>
            </a:r>
          </a:p>
        </p:txBody>
      </p:sp>
      <p:sp>
        <p:nvSpPr>
          <p:cNvPr id="64" name="Right Brace 63"/>
          <p:cNvSpPr/>
          <p:nvPr/>
        </p:nvSpPr>
        <p:spPr>
          <a:xfrm>
            <a:off x="6190165" y="3336088"/>
            <a:ext cx="138946" cy="681484"/>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Right Brace 64"/>
          <p:cNvSpPr/>
          <p:nvPr/>
        </p:nvSpPr>
        <p:spPr>
          <a:xfrm>
            <a:off x="6183693" y="5310800"/>
            <a:ext cx="115370" cy="675510"/>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직사각형 19"/>
          <p:cNvSpPr/>
          <p:nvPr/>
        </p:nvSpPr>
        <p:spPr>
          <a:xfrm>
            <a:off x="2727309" y="2703160"/>
            <a:ext cx="1105875" cy="3694803"/>
          </a:xfrm>
          <a:prstGeom prst="rect">
            <a:avLst/>
          </a:prstGeom>
          <a:solidFill>
            <a:schemeClr val="bg1"/>
          </a:solidFill>
          <a:ln w="12700">
            <a:solidFill>
              <a:schemeClr val="tx1"/>
            </a:solidFill>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Heap</a:t>
            </a:r>
          </a:p>
        </p:txBody>
      </p:sp>
      <p:cxnSp>
        <p:nvCxnSpPr>
          <p:cNvPr id="67" name="Straight Connector 66"/>
          <p:cNvCxnSpPr/>
          <p:nvPr/>
        </p:nvCxnSpPr>
        <p:spPr>
          <a:xfrm flipH="1" flipV="1">
            <a:off x="3807429" y="2718512"/>
            <a:ext cx="1008112" cy="632249"/>
          </a:xfrm>
          <a:prstGeom prst="line">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3833185" y="4051912"/>
            <a:ext cx="943128" cy="2340359"/>
          </a:xfrm>
          <a:prstGeom prst="line">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2727309" y="2716928"/>
            <a:ext cx="1105875" cy="381370"/>
          </a:xfrm>
          <a:prstGeom prst="rect">
            <a:avLst/>
          </a:prstGeom>
          <a:solidFill>
            <a:srgbClr val="FFFF00"/>
          </a:solidFill>
          <a:ln w="9525">
            <a:solidFill>
              <a:srgbClr val="FFFF00"/>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70" name="Rectangle 69"/>
          <p:cNvSpPr/>
          <p:nvPr/>
        </p:nvSpPr>
        <p:spPr>
          <a:xfrm>
            <a:off x="2727309" y="3246127"/>
            <a:ext cx="1105875" cy="192465"/>
          </a:xfrm>
          <a:prstGeom prst="rect">
            <a:avLst/>
          </a:prstGeom>
          <a:solidFill>
            <a:srgbClr val="FFFF00"/>
          </a:solidFill>
          <a:ln w="9525">
            <a:solidFill>
              <a:srgbClr val="FFFF00"/>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71" name="Rectangle 70"/>
          <p:cNvSpPr/>
          <p:nvPr/>
        </p:nvSpPr>
        <p:spPr>
          <a:xfrm>
            <a:off x="2727309" y="3986901"/>
            <a:ext cx="1105875" cy="1035867"/>
          </a:xfrm>
          <a:prstGeom prst="rect">
            <a:avLst/>
          </a:prstGeom>
          <a:solidFill>
            <a:srgbClr val="FFFF00"/>
          </a:solidFill>
          <a:ln w="9525">
            <a:solidFill>
              <a:srgbClr val="FFFF00"/>
            </a:solid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en-US" sz="1600" dirty="0">
              <a:solidFill>
                <a:srgbClr val="00B050"/>
              </a:solidFill>
              <a:latin typeface="Courier New" pitchFamily="49" charset="0"/>
              <a:ea typeface="맑은 고딕" pitchFamily="50" charset="-127"/>
              <a:cs typeface="Courier New" pitchFamily="49" charset="0"/>
            </a:endParaRPr>
          </a:p>
        </p:txBody>
      </p:sp>
      <p:sp>
        <p:nvSpPr>
          <p:cNvPr id="72" name="TextBox 71"/>
          <p:cNvSpPr txBox="1"/>
          <p:nvPr/>
        </p:nvSpPr>
        <p:spPr>
          <a:xfrm>
            <a:off x="1057634" y="3521972"/>
            <a:ext cx="1440160" cy="1323439"/>
          </a:xfrm>
          <a:prstGeom prst="rect">
            <a:avLst/>
          </a:prstGeom>
          <a:noFill/>
          <a:ln w="15875">
            <a:solidFill>
              <a:srgbClr val="FF0000"/>
            </a:solidFill>
          </a:ln>
        </p:spPr>
        <p:txBody>
          <a:bodyPr wrap="square" rtlCol="0">
            <a:spAutoFit/>
          </a:bodyPr>
          <a:lstStyle/>
          <a:p>
            <a:r>
              <a:rPr lang="en-US" sz="1600" dirty="0" err="1">
                <a:latin typeface="Courier New" charset="0"/>
                <a:ea typeface="Courier New" charset="0"/>
                <a:cs typeface="Courier New" charset="0"/>
              </a:rPr>
              <a:t>malloc</a:t>
            </a:r>
            <a:r>
              <a:rPr lang="en-US" sz="1600" dirty="0">
                <a:latin typeface="Courier New" charset="0"/>
                <a:ea typeface="Courier New" charset="0"/>
                <a:cs typeface="Courier New" charset="0"/>
              </a:rPr>
              <a:t>()</a:t>
            </a:r>
          </a:p>
          <a:p>
            <a:r>
              <a:rPr lang="en-US" sz="1600" dirty="0">
                <a:latin typeface="Courier New" charset="0"/>
                <a:ea typeface="Courier New" charset="0"/>
                <a:cs typeface="Courier New" charset="0"/>
              </a:rPr>
              <a:t>free()</a:t>
            </a:r>
          </a:p>
          <a:p>
            <a:r>
              <a:rPr lang="en-US" sz="1600" dirty="0" err="1">
                <a:latin typeface="Courier New" charset="0"/>
                <a:ea typeface="Courier New" charset="0"/>
                <a:cs typeface="Courier New" charset="0"/>
              </a:rPr>
              <a:t>calloc</a:t>
            </a:r>
            <a:r>
              <a:rPr lang="en-US" sz="1600" dirty="0">
                <a:latin typeface="Courier New" charset="0"/>
                <a:ea typeface="Courier New" charset="0"/>
                <a:cs typeface="Courier New" charset="0"/>
              </a:rPr>
              <a:t>()</a:t>
            </a:r>
          </a:p>
          <a:p>
            <a:r>
              <a:rPr lang="en-US" sz="1600" dirty="0" err="1">
                <a:latin typeface="Courier New" charset="0"/>
                <a:ea typeface="Courier New" charset="0"/>
                <a:cs typeface="Courier New" charset="0"/>
              </a:rPr>
              <a:t>realloc</a:t>
            </a:r>
            <a:r>
              <a:rPr lang="en-US" sz="1600" dirty="0">
                <a:latin typeface="Courier New" charset="0"/>
                <a:ea typeface="Courier New" charset="0"/>
                <a:cs typeface="Courier New" charset="0"/>
              </a:rPr>
              <a:t>()</a:t>
            </a:r>
          </a:p>
          <a:p>
            <a:r>
              <a:rPr lang="en-US" sz="1600" dirty="0">
                <a:latin typeface="Helvetica" charset="0"/>
                <a:ea typeface="Helvetica" charset="0"/>
                <a:cs typeface="Helvetica" charset="0"/>
              </a:rPr>
              <a:t>in</a:t>
            </a:r>
            <a:r>
              <a:rPr lang="en-US" sz="1600" dirty="0">
                <a:latin typeface="Courier New" charset="0"/>
                <a:ea typeface="Courier New" charset="0"/>
                <a:cs typeface="Courier New" charset="0"/>
              </a:rPr>
              <a:t> </a:t>
            </a:r>
            <a:r>
              <a:rPr lang="en-US" sz="1600" b="1" dirty="0" err="1">
                <a:latin typeface="Courier New" charset="0"/>
                <a:ea typeface="Courier New" charset="0"/>
                <a:cs typeface="Courier New" charset="0"/>
              </a:rPr>
              <a:t>libc</a:t>
            </a:r>
            <a:endParaRPr lang="en-US" sz="1600" b="1" dirty="0">
              <a:latin typeface="Courier New" charset="0"/>
              <a:ea typeface="Courier New" charset="0"/>
              <a:cs typeface="Courier New" charset="0"/>
            </a:endParaRPr>
          </a:p>
        </p:txBody>
      </p:sp>
      <p:sp>
        <p:nvSpPr>
          <p:cNvPr id="73" name="TextBox 72"/>
          <p:cNvSpPr txBox="1"/>
          <p:nvPr/>
        </p:nvSpPr>
        <p:spPr>
          <a:xfrm>
            <a:off x="6341200" y="4053831"/>
            <a:ext cx="982357" cy="584775"/>
          </a:xfrm>
          <a:prstGeom prst="rect">
            <a:avLst/>
          </a:prstGeom>
          <a:noFill/>
          <a:ln w="22225">
            <a:solidFill>
              <a:srgbClr val="FF0000"/>
            </a:solidFill>
          </a:ln>
        </p:spPr>
        <p:txBody>
          <a:bodyPr wrap="square" rtlCol="0">
            <a:spAutoFit/>
          </a:bodyPr>
          <a:lstStyle/>
          <a:p>
            <a:r>
              <a:rPr lang="en-US" sz="1600" dirty="0" err="1">
                <a:latin typeface="Courier New" charset="0"/>
                <a:ea typeface="Courier New" charset="0"/>
                <a:cs typeface="Courier New" charset="0"/>
              </a:rPr>
              <a:t>brk</a:t>
            </a:r>
            <a:r>
              <a:rPr lang="en-US" sz="1600" dirty="0">
                <a:latin typeface="Courier New" charset="0"/>
                <a:ea typeface="Courier New" charset="0"/>
                <a:cs typeface="Courier New" charset="0"/>
              </a:rPr>
              <a:t>()</a:t>
            </a:r>
          </a:p>
          <a:p>
            <a:r>
              <a:rPr lang="en-US" sz="1600" dirty="0" err="1">
                <a:latin typeface="Courier New" charset="0"/>
                <a:ea typeface="Courier New" charset="0"/>
                <a:cs typeface="Courier New" charset="0"/>
              </a:rPr>
              <a:t>sbrk</a:t>
            </a:r>
            <a:r>
              <a:rPr lang="en-US" sz="1600" dirty="0">
                <a:latin typeface="Courier New" charset="0"/>
                <a:ea typeface="Courier New" charset="0"/>
                <a:cs typeface="Courier New" charset="0"/>
              </a:rPr>
              <a:t>()</a:t>
            </a:r>
          </a:p>
        </p:txBody>
      </p:sp>
      <p:sp>
        <p:nvSpPr>
          <p:cNvPr id="74" name="내용 개체 틀 2"/>
          <p:cNvSpPr txBox="1">
            <a:spLocks/>
          </p:cNvSpPr>
          <p:nvPr/>
        </p:nvSpPr>
        <p:spPr bwMode="auto">
          <a:xfrm>
            <a:off x="961910" y="4977412"/>
            <a:ext cx="1682157" cy="8444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marL="0" indent="0">
              <a:lnSpc>
                <a:spcPct val="100000"/>
              </a:lnSpc>
              <a:buNone/>
            </a:pPr>
            <a:r>
              <a:rPr lang="en-US" altLang="ko-KR" sz="1600" u="sng" kern="0"/>
              <a:t>To manage the memory in a heap</a:t>
            </a:r>
            <a:endParaRPr lang="en-US" altLang="ko-KR" sz="1600" u="sng" kern="0" dirty="0"/>
          </a:p>
          <a:p>
            <a:pPr marL="0" indent="0">
              <a:lnSpc>
                <a:spcPct val="100000"/>
              </a:lnSpc>
              <a:buNone/>
            </a:pPr>
            <a:endParaRPr lang="ko-KR" altLang="en-US" sz="1600" u="sng" kern="0" dirty="0"/>
          </a:p>
        </p:txBody>
      </p:sp>
      <p:sp>
        <p:nvSpPr>
          <p:cNvPr id="75" name="내용 개체 틀 2"/>
          <p:cNvSpPr txBox="1">
            <a:spLocks/>
          </p:cNvSpPr>
          <p:nvPr/>
        </p:nvSpPr>
        <p:spPr bwMode="auto">
          <a:xfrm>
            <a:off x="6285181" y="4681450"/>
            <a:ext cx="2535291" cy="4513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marL="0" indent="0">
              <a:lnSpc>
                <a:spcPct val="100000"/>
              </a:lnSpc>
              <a:buNone/>
            </a:pPr>
            <a:r>
              <a:rPr lang="en-US" altLang="ko-KR" sz="1600" u="sng" kern="0" dirty="0"/>
              <a:t>To change the </a:t>
            </a:r>
            <a:r>
              <a:rPr lang="en-US" altLang="ko-KR" sz="1600" u="sng" kern="0"/>
              <a:t>heap size</a:t>
            </a:r>
            <a:endParaRPr lang="en-US" altLang="ko-KR" sz="1600" u="sng" kern="0" dirty="0"/>
          </a:p>
          <a:p>
            <a:pPr marL="0" indent="0">
              <a:lnSpc>
                <a:spcPct val="100000"/>
              </a:lnSpc>
              <a:buNone/>
            </a:pPr>
            <a:endParaRPr lang="ko-KR" altLang="en-US" sz="1600" u="sng" kern="0" dirty="0"/>
          </a:p>
        </p:txBody>
      </p:sp>
      <p:cxnSp>
        <p:nvCxnSpPr>
          <p:cNvPr id="41" name="직선 화살표 연결선 28"/>
          <p:cNvCxnSpPr/>
          <p:nvPr/>
        </p:nvCxnSpPr>
        <p:spPr>
          <a:xfrm flipH="1">
            <a:off x="5482546" y="4005064"/>
            <a:ext cx="4294" cy="527371"/>
          </a:xfrm>
          <a:prstGeom prst="straightConnector1">
            <a:avLst/>
          </a:prstGeom>
          <a:ln w="19050">
            <a:solidFill>
              <a:schemeClr val="tx1"/>
            </a:solidFill>
            <a:tailEnd type="stealth" w="lg" len="lg"/>
          </a:ln>
          <a:effectLst>
            <a:outerShdw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210188"/>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latin typeface="Courier New" charset="0"/>
                <a:ea typeface="Courier New" charset="0"/>
                <a:cs typeface="Courier New" charset="0"/>
              </a:rPr>
              <a:t>malloc</a:t>
            </a:r>
            <a:r>
              <a:rPr lang="en-US" altLang="ko-KR" dirty="0">
                <a:latin typeface="Courier New" charset="0"/>
                <a:ea typeface="Courier New" charset="0"/>
                <a:cs typeface="Courier New" charset="0"/>
              </a:rPr>
              <a:t>()</a:t>
            </a:r>
            <a:endParaRPr lang="ko-KR" altLang="en-US" dirty="0">
              <a:latin typeface="Courier New" charset="0"/>
              <a:ea typeface="Courier New" charset="0"/>
              <a:cs typeface="Courier New" charset="0"/>
            </a:endParaRPr>
          </a:p>
        </p:txBody>
      </p:sp>
      <p:sp>
        <p:nvSpPr>
          <p:cNvPr id="3" name="내용 개체 틀 2"/>
          <p:cNvSpPr>
            <a:spLocks noGrp="1"/>
          </p:cNvSpPr>
          <p:nvPr>
            <p:ph idx="1"/>
          </p:nvPr>
        </p:nvSpPr>
        <p:spPr/>
        <p:txBody>
          <a:bodyPr/>
          <a:lstStyle/>
          <a:p>
            <a:endParaRPr lang="en-US" altLang="ko-KR" sz="2400" dirty="0"/>
          </a:p>
          <a:p>
            <a:pPr>
              <a:buNone/>
            </a:pPr>
            <a:endParaRPr lang="en-US" altLang="ko-KR" sz="2400" dirty="0"/>
          </a:p>
          <a:p>
            <a:r>
              <a:rPr lang="en-US" altLang="ko-KR" dirty="0"/>
              <a:t>Allocate a memory region on the heap.</a:t>
            </a:r>
          </a:p>
          <a:p>
            <a:pPr lvl="1"/>
            <a:r>
              <a:rPr lang="en-US" altLang="ko-KR" dirty="0"/>
              <a:t>Argument</a:t>
            </a:r>
          </a:p>
          <a:p>
            <a:pPr lvl="2"/>
            <a:r>
              <a:rPr lang="en-US" altLang="ko-KR" dirty="0">
                <a:latin typeface="Courier New" pitchFamily="49" charset="0"/>
                <a:cs typeface="Courier New" pitchFamily="49" charset="0"/>
              </a:rPr>
              <a:t>size_t size</a:t>
            </a:r>
            <a:r>
              <a:rPr lang="en-US" altLang="ko-KR" dirty="0"/>
              <a:t> : size of the memory block(in bytes)</a:t>
            </a:r>
          </a:p>
          <a:p>
            <a:pPr lvl="2"/>
            <a:r>
              <a:rPr lang="en-US" altLang="ko-KR" dirty="0">
                <a:latin typeface="Courier New" pitchFamily="49" charset="0"/>
                <a:cs typeface="Courier New" pitchFamily="49" charset="0"/>
              </a:rPr>
              <a:t>size_t</a:t>
            </a:r>
            <a:r>
              <a:rPr lang="en-US" altLang="ko-KR" dirty="0"/>
              <a:t> is an unsigned integer type.</a:t>
            </a:r>
          </a:p>
          <a:p>
            <a:pPr lvl="1"/>
            <a:r>
              <a:rPr lang="en-US" altLang="ko-KR" dirty="0"/>
              <a:t>Return</a:t>
            </a:r>
          </a:p>
          <a:p>
            <a:pPr lvl="2"/>
            <a:r>
              <a:rPr lang="en-US" altLang="ko-KR" dirty="0"/>
              <a:t>Success :  a void type pointer to the memory block allocated by </a:t>
            </a:r>
            <a:r>
              <a:rPr lang="en-US" altLang="ko-KR" dirty="0">
                <a:latin typeface="Courier New" pitchFamily="49" charset="0"/>
                <a:cs typeface="Courier New" pitchFamily="49" charset="0"/>
              </a:rPr>
              <a:t>malloc</a:t>
            </a:r>
          </a:p>
          <a:p>
            <a:pPr lvl="2"/>
            <a:r>
              <a:rPr lang="en-US" altLang="ko-KR" dirty="0"/>
              <a:t>Fail : a null pointer</a:t>
            </a:r>
          </a:p>
          <a:p>
            <a:pPr lvl="1"/>
            <a:endParaRPr lang="ko-KR" altLang="en-US" sz="2000"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직사각형 6"/>
          <p:cNvSpPr/>
          <p:nvPr/>
        </p:nvSpPr>
        <p:spPr>
          <a:xfrm>
            <a:off x="1907704" y="1093032"/>
            <a:ext cx="4536504" cy="830997"/>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&lt;stdlib.h&gt;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malloc(</a:t>
            </a:r>
            <a:r>
              <a:rPr lang="en-US" altLang="ko-KR" sz="1600" dirty="0">
                <a:solidFill>
                  <a:srgbClr val="00B050"/>
                </a:solidFill>
                <a:latin typeface="Courier New" pitchFamily="49" charset="0"/>
                <a:ea typeface="맑은 고딕" pitchFamily="50" charset="-127"/>
                <a:cs typeface="Courier New" pitchFamily="49" charset="0"/>
              </a:rPr>
              <a:t>size_t</a:t>
            </a:r>
            <a:r>
              <a:rPr lang="en-US" altLang="ko-KR" sz="1600" dirty="0">
                <a:solidFill>
                  <a:prstClr val="black"/>
                </a:solidFill>
                <a:latin typeface="Courier New" pitchFamily="49" charset="0"/>
                <a:ea typeface="맑은 고딕" pitchFamily="50" charset="-127"/>
                <a:cs typeface="Courier New" pitchFamily="49" charset="0"/>
              </a:rPr>
              <a:t> size)</a:t>
            </a:r>
          </a:p>
        </p:txBody>
      </p:sp>
    </p:spTree>
    <p:extLst>
      <p:ext uri="{BB962C8B-B14F-4D97-AF65-F5344CB8AC3E}">
        <p14:creationId xmlns:p14="http://schemas.microsoft.com/office/powerpoint/2010/main" val="409250572"/>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latin typeface="Courier New" charset="0"/>
                <a:ea typeface="Courier New" charset="0"/>
                <a:cs typeface="Courier New" charset="0"/>
              </a:rPr>
              <a:t>sizeof</a:t>
            </a:r>
            <a:r>
              <a:rPr lang="en-US" altLang="ko-KR" dirty="0">
                <a:latin typeface="Courier New" charset="0"/>
                <a:ea typeface="Courier New" charset="0"/>
                <a:cs typeface="Courier New" charset="0"/>
              </a:rPr>
              <a:t>()</a:t>
            </a:r>
            <a:endParaRPr lang="ko-KR" altLang="en-US" dirty="0">
              <a:latin typeface="Courier New" charset="0"/>
              <a:ea typeface="Courier New" charset="0"/>
              <a:cs typeface="Courier New" charset="0"/>
            </a:endParaRPr>
          </a:p>
        </p:txBody>
      </p:sp>
      <p:sp>
        <p:nvSpPr>
          <p:cNvPr id="3" name="내용 개체 틀 2"/>
          <p:cNvSpPr>
            <a:spLocks noGrp="1"/>
          </p:cNvSpPr>
          <p:nvPr>
            <p:ph idx="1"/>
          </p:nvPr>
        </p:nvSpPr>
        <p:spPr>
          <a:xfrm>
            <a:off x="214313" y="952078"/>
            <a:ext cx="8786812" cy="5501258"/>
          </a:xfrm>
        </p:spPr>
        <p:txBody>
          <a:bodyPr/>
          <a:lstStyle/>
          <a:p>
            <a:r>
              <a:rPr lang="en-US" altLang="ko-KR" dirty="0"/>
              <a:t>Routines and macros are utilized for </a:t>
            </a:r>
            <a:r>
              <a:rPr lang="en-US" altLang="ko-KR" dirty="0">
                <a:latin typeface="Courier New" pitchFamily="49" charset="0"/>
                <a:cs typeface="Courier New" pitchFamily="49" charset="0"/>
              </a:rPr>
              <a:t>size </a:t>
            </a:r>
            <a:r>
              <a:rPr lang="en-US" altLang="ko-KR" dirty="0">
                <a:cs typeface="Courier New" pitchFamily="49" charset="0"/>
              </a:rPr>
              <a:t>in</a:t>
            </a:r>
            <a:r>
              <a:rPr lang="en-US" altLang="ko-KR" dirty="0">
                <a:latin typeface="Courier New" pitchFamily="49" charset="0"/>
                <a:cs typeface="Courier New" pitchFamily="49" charset="0"/>
              </a:rPr>
              <a:t> </a:t>
            </a:r>
            <a:r>
              <a:rPr lang="en-US" altLang="ko-KR" dirty="0" err="1">
                <a:latin typeface="Courier New" pitchFamily="49" charset="0"/>
                <a:cs typeface="Courier New" pitchFamily="49" charset="0"/>
              </a:rPr>
              <a:t>malloc</a:t>
            </a:r>
            <a:r>
              <a:rPr lang="en-US" altLang="ko-KR" dirty="0">
                <a:latin typeface="Courier New" pitchFamily="49" charset="0"/>
                <a:cs typeface="Courier New" pitchFamily="49" charset="0"/>
              </a:rPr>
              <a:t> </a:t>
            </a:r>
            <a:r>
              <a:rPr lang="en-US" altLang="ko-KR" dirty="0">
                <a:cs typeface="Courier New" pitchFamily="49" charset="0"/>
              </a:rPr>
              <a:t>instead typ</a:t>
            </a:r>
            <a:r>
              <a:rPr lang="en-US" altLang="ko-KR" dirty="0"/>
              <a:t>ing in a number directly.</a:t>
            </a:r>
          </a:p>
          <a:p>
            <a:r>
              <a:rPr lang="en-US" altLang="ko-KR" dirty="0"/>
              <a:t>Two types of results of </a:t>
            </a:r>
            <a:r>
              <a:rPr lang="en-US" altLang="ko-KR" dirty="0" err="1">
                <a:latin typeface="Courier New" pitchFamily="49" charset="0"/>
                <a:cs typeface="Courier New" pitchFamily="49" charset="0"/>
              </a:rPr>
              <a:t>sizeof</a:t>
            </a:r>
            <a:r>
              <a:rPr lang="en-US" altLang="ko-KR" dirty="0">
                <a:latin typeface="Courier New" pitchFamily="49" charset="0"/>
                <a:cs typeface="Courier New" pitchFamily="49" charset="0"/>
              </a:rPr>
              <a:t> </a:t>
            </a:r>
            <a:r>
              <a:rPr lang="en-US" altLang="ko-KR" dirty="0">
                <a:cs typeface="Courier New" pitchFamily="49" charset="0"/>
              </a:rPr>
              <a:t>with</a:t>
            </a:r>
            <a:r>
              <a:rPr lang="en-US" altLang="ko-KR" dirty="0">
                <a:latin typeface="Courier New" pitchFamily="49" charset="0"/>
                <a:cs typeface="Courier New" pitchFamily="49" charset="0"/>
              </a:rPr>
              <a:t> </a:t>
            </a:r>
            <a:r>
              <a:rPr lang="en-US" altLang="ko-KR" dirty="0">
                <a:cs typeface="Courier New" pitchFamily="49" charset="0"/>
              </a:rPr>
              <a:t>variables</a:t>
            </a:r>
          </a:p>
          <a:p>
            <a:pPr lvl="1"/>
            <a:r>
              <a:rPr lang="en-US" altLang="ko-KR" dirty="0"/>
              <a:t>The actual size of </a:t>
            </a:r>
            <a:r>
              <a:rPr lang="en-US" altLang="ko-KR" dirty="0">
                <a:latin typeface="Courier New" pitchFamily="49" charset="0"/>
                <a:cs typeface="Courier New" pitchFamily="49" charset="0"/>
              </a:rPr>
              <a:t>‘x’</a:t>
            </a:r>
            <a:r>
              <a:rPr lang="en-US" altLang="ko-KR" dirty="0"/>
              <a:t> is known at run-time.</a:t>
            </a:r>
          </a:p>
          <a:p>
            <a:endParaRPr lang="en-US" altLang="ko-KR" dirty="0"/>
          </a:p>
          <a:p>
            <a:endParaRPr lang="en-US" altLang="ko-KR" sz="2800" dirty="0"/>
          </a:p>
          <a:p>
            <a:pPr lvl="1"/>
            <a:r>
              <a:rPr lang="en-US" altLang="ko-KR" dirty="0"/>
              <a:t>The actual size of </a:t>
            </a:r>
            <a:r>
              <a:rPr lang="en-US" altLang="ko-KR" dirty="0">
                <a:latin typeface="Courier New" pitchFamily="49" charset="0"/>
                <a:cs typeface="Courier New" pitchFamily="49" charset="0"/>
              </a:rPr>
              <a:t>‘x’</a:t>
            </a:r>
            <a:r>
              <a:rPr lang="en-US" altLang="ko-KR" dirty="0"/>
              <a:t> is known at compile-time.</a:t>
            </a:r>
          </a:p>
          <a:p>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985714" y="2996952"/>
            <a:ext cx="5098454" cy="523220"/>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*x =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a:solidFill>
                  <a:srgbClr val="FF0000"/>
                </a:solidFill>
                <a:latin typeface="Courier New" pitchFamily="49" charset="0"/>
                <a:ea typeface="맑은 고딕" pitchFamily="50" charset="-127"/>
                <a:cs typeface="Courier New" pitchFamily="49" charset="0"/>
              </a:rPr>
              <a:t>10</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err="1">
                <a:solidFill>
                  <a:prstClr val="black"/>
                </a:solidFill>
                <a:latin typeface="Courier New" pitchFamily="49" charset="0"/>
                <a:ea typeface="맑은 고딕" pitchFamily="50" charset="-127"/>
                <a:cs typeface="Courier New" pitchFamily="49" charset="0"/>
              </a:rPr>
              <a:t>printf</a:t>
            </a:r>
            <a:r>
              <a:rPr lang="en-US" altLang="ko-KR" sz="1400" dirty="0">
                <a:solidFill>
                  <a:prstClr val="black"/>
                </a:solidFill>
                <a:latin typeface="Courier New" pitchFamily="49" charset="0"/>
                <a:ea typeface="맑은 고딕" pitchFamily="50" charset="-127"/>
                <a:cs typeface="Courier New" pitchFamily="49" charset="0"/>
              </a:rPr>
              <a:t>(“%d\n”, </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(x));</a:t>
            </a:r>
          </a:p>
        </p:txBody>
      </p:sp>
      <p:sp>
        <p:nvSpPr>
          <p:cNvPr id="8" name="직사각형 7"/>
          <p:cNvSpPr/>
          <p:nvPr/>
        </p:nvSpPr>
        <p:spPr>
          <a:xfrm>
            <a:off x="985714" y="3717032"/>
            <a:ext cx="5098454" cy="30777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4</a:t>
            </a:r>
          </a:p>
        </p:txBody>
      </p:sp>
      <p:sp>
        <p:nvSpPr>
          <p:cNvPr id="9" name="직사각형 8"/>
          <p:cNvSpPr/>
          <p:nvPr/>
        </p:nvSpPr>
        <p:spPr>
          <a:xfrm>
            <a:off x="985714" y="4797152"/>
            <a:ext cx="5098454" cy="523220"/>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x[</a:t>
            </a:r>
            <a:r>
              <a:rPr lang="en-US" altLang="ko-KR" sz="1400" dirty="0">
                <a:solidFill>
                  <a:srgbClr val="FF0000"/>
                </a:solidFill>
                <a:latin typeface="Courier New" pitchFamily="49" charset="0"/>
                <a:ea typeface="맑은 고딕" pitchFamily="50" charset="-127"/>
                <a:cs typeface="Courier New" pitchFamily="49" charset="0"/>
              </a:rPr>
              <a:t>10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err="1">
                <a:solidFill>
                  <a:prstClr val="black"/>
                </a:solidFill>
                <a:latin typeface="Courier New" pitchFamily="49" charset="0"/>
                <a:ea typeface="맑은 고딕" pitchFamily="50" charset="-127"/>
                <a:cs typeface="Courier New" pitchFamily="49" charset="0"/>
              </a:rPr>
              <a:t>printf</a:t>
            </a:r>
            <a:r>
              <a:rPr lang="en-US" altLang="ko-KR" sz="1400" dirty="0">
                <a:solidFill>
                  <a:prstClr val="black"/>
                </a:solidFill>
                <a:latin typeface="Courier New" pitchFamily="49" charset="0"/>
                <a:ea typeface="맑은 고딕" pitchFamily="50" charset="-127"/>
                <a:cs typeface="Courier New" pitchFamily="49" charset="0"/>
              </a:rPr>
              <a:t>(“%d\n”, </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(x));</a:t>
            </a:r>
          </a:p>
        </p:txBody>
      </p:sp>
      <p:sp>
        <p:nvSpPr>
          <p:cNvPr id="10" name="직사각형 9"/>
          <p:cNvSpPr/>
          <p:nvPr/>
        </p:nvSpPr>
        <p:spPr>
          <a:xfrm>
            <a:off x="985714" y="5569495"/>
            <a:ext cx="5098454" cy="30777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40</a:t>
            </a:r>
          </a:p>
        </p:txBody>
      </p:sp>
    </p:spTree>
    <p:extLst>
      <p:ext uri="{BB962C8B-B14F-4D97-AF65-F5344CB8AC3E}">
        <p14:creationId xmlns:p14="http://schemas.microsoft.com/office/powerpoint/2010/main" val="355627008"/>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Memory API: </a:t>
            </a:r>
            <a:r>
              <a:rPr lang="en-US" altLang="ko-KR" dirty="0">
                <a:latin typeface="Courier New" charset="0"/>
                <a:ea typeface="Courier New" charset="0"/>
                <a:cs typeface="Courier New" charset="0"/>
              </a:rPr>
              <a:t>free()</a:t>
            </a:r>
            <a:endParaRPr lang="ko-KR" altLang="en-US" dirty="0">
              <a:latin typeface="Courier New" charset="0"/>
              <a:ea typeface="Courier New" charset="0"/>
              <a:cs typeface="Courier New" charset="0"/>
            </a:endParaRPr>
          </a:p>
        </p:txBody>
      </p:sp>
      <p:sp>
        <p:nvSpPr>
          <p:cNvPr id="3" name="내용 개체 틀 2"/>
          <p:cNvSpPr>
            <a:spLocks noGrp="1"/>
          </p:cNvSpPr>
          <p:nvPr>
            <p:ph idx="1"/>
          </p:nvPr>
        </p:nvSpPr>
        <p:spPr/>
        <p:txBody>
          <a:bodyPr/>
          <a:lstStyle/>
          <a:p>
            <a:endParaRPr lang="en-US" altLang="ko-KR" sz="2400" dirty="0"/>
          </a:p>
          <a:p>
            <a:pPr marL="0" indent="0">
              <a:buNone/>
            </a:pPr>
            <a:endParaRPr lang="en-US" altLang="ko-KR" sz="2400" dirty="0"/>
          </a:p>
          <a:p>
            <a:r>
              <a:rPr lang="en-US" altLang="ko-KR" dirty="0"/>
              <a:t>Free a memory region allocated by a call to </a:t>
            </a:r>
            <a:r>
              <a:rPr lang="en-US" altLang="ko-KR" dirty="0" err="1">
                <a:latin typeface="Courier New" pitchFamily="49" charset="0"/>
                <a:cs typeface="Courier New" pitchFamily="49" charset="0"/>
              </a:rPr>
              <a:t>malloc</a:t>
            </a:r>
            <a:r>
              <a:rPr lang="en-US" altLang="ko-KR" dirty="0"/>
              <a:t>.</a:t>
            </a:r>
          </a:p>
          <a:p>
            <a:pPr lvl="1"/>
            <a:r>
              <a:rPr lang="en-US" altLang="ko-KR" dirty="0"/>
              <a:t>Argument</a:t>
            </a:r>
          </a:p>
          <a:p>
            <a:pPr lvl="2"/>
            <a:r>
              <a:rPr lang="en-US" altLang="ko-KR" dirty="0">
                <a:latin typeface="Courier New" pitchFamily="49" charset="0"/>
                <a:cs typeface="Courier New" pitchFamily="49" charset="0"/>
              </a:rPr>
              <a:t>void *</a:t>
            </a:r>
            <a:r>
              <a:rPr lang="en-US" altLang="ko-KR" dirty="0" err="1">
                <a:latin typeface="Courier New" pitchFamily="49" charset="0"/>
                <a:cs typeface="Courier New" pitchFamily="49" charset="0"/>
              </a:rPr>
              <a:t>ptr</a:t>
            </a:r>
            <a:r>
              <a:rPr lang="en-US" altLang="ko-KR" dirty="0"/>
              <a:t> : a pointer to a memory block allocated with </a:t>
            </a:r>
            <a:r>
              <a:rPr lang="en-US" altLang="ko-KR" dirty="0">
                <a:latin typeface="Courier New" pitchFamily="49" charset="0"/>
                <a:cs typeface="Courier New" pitchFamily="49" charset="0"/>
              </a:rPr>
              <a:t>malloc</a:t>
            </a:r>
          </a:p>
          <a:p>
            <a:pPr lvl="1"/>
            <a:r>
              <a:rPr lang="en-US" altLang="ko-KR" dirty="0"/>
              <a:t>Return</a:t>
            </a:r>
          </a:p>
          <a:p>
            <a:pPr lvl="2"/>
            <a:r>
              <a:rPr lang="en-US" altLang="ko-KR" dirty="0"/>
              <a:t>none</a:t>
            </a:r>
          </a:p>
          <a:p>
            <a:pPr lvl="1"/>
            <a:endParaRPr lang="ko-KR" altLang="en-US" sz="2000"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8" name="직사각형 7"/>
          <p:cNvSpPr/>
          <p:nvPr/>
        </p:nvSpPr>
        <p:spPr>
          <a:xfrm>
            <a:off x="2267744" y="1093032"/>
            <a:ext cx="4536504" cy="830997"/>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600" dirty="0">
                <a:solidFill>
                  <a:prstClr val="black"/>
                </a:solidFill>
                <a:latin typeface="Courier New" pitchFamily="49" charset="0"/>
                <a:ea typeface="맑은 고딕" pitchFamily="50" charset="-127"/>
                <a:cs typeface="Courier New" pitchFamily="49" charset="0"/>
              </a:rPr>
              <a:t>#include &lt;</a:t>
            </a:r>
            <a:r>
              <a:rPr lang="en-US" altLang="ko-KR" sz="1600" dirty="0" err="1">
                <a:solidFill>
                  <a:prstClr val="black"/>
                </a:solidFill>
                <a:latin typeface="Courier New" pitchFamily="49" charset="0"/>
                <a:ea typeface="맑은 고딕" pitchFamily="50" charset="-127"/>
                <a:cs typeface="Courier New" pitchFamily="49" charset="0"/>
              </a:rPr>
              <a:t>stdlib.h</a:t>
            </a:r>
            <a:r>
              <a:rPr lang="en-US" altLang="ko-KR" sz="1600" dirty="0">
                <a:solidFill>
                  <a:prstClr val="black"/>
                </a:solidFill>
                <a:latin typeface="Courier New" pitchFamily="49" charset="0"/>
                <a:ea typeface="맑은 고딕" pitchFamily="50" charset="-127"/>
                <a:cs typeface="Courier New" pitchFamily="49" charset="0"/>
              </a:rPr>
              <a:t>&gt;</a:t>
            </a:r>
          </a:p>
          <a:p>
            <a:endParaRPr lang="en-US" altLang="ko-KR" sz="1600" dirty="0">
              <a:solidFill>
                <a:prstClr val="black"/>
              </a:solidFill>
              <a:latin typeface="Courier New" pitchFamily="49" charset="0"/>
              <a:ea typeface="맑은 고딕" pitchFamily="50" charset="-127"/>
              <a:cs typeface="Courier New" pitchFamily="49" charset="0"/>
            </a:endParaRPr>
          </a:p>
          <a:p>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free(</a:t>
            </a:r>
            <a:r>
              <a:rPr lang="en-US" altLang="ko-KR" sz="1600" dirty="0">
                <a:solidFill>
                  <a:srgbClr val="00B050"/>
                </a:solidFill>
                <a:latin typeface="Courier New" pitchFamily="49" charset="0"/>
                <a:ea typeface="맑은 고딕" pitchFamily="50" charset="-127"/>
                <a:cs typeface="Courier New" pitchFamily="49" charset="0"/>
              </a:rPr>
              <a:t>void* </a:t>
            </a:r>
            <a:r>
              <a:rPr lang="en-US" altLang="ko-KR" sz="1600" dirty="0" err="1">
                <a:solidFill>
                  <a:prstClr val="black"/>
                </a:solidFill>
                <a:latin typeface="Courier New" pitchFamily="49" charset="0"/>
                <a:ea typeface="맑은 고딕" pitchFamily="50" charset="-127"/>
                <a:cs typeface="Courier New" pitchFamily="49" charset="0"/>
              </a:rPr>
              <a:t>ptr</a:t>
            </a:r>
            <a:r>
              <a:rPr lang="en-US" altLang="ko-KR" sz="1600" dirty="0">
                <a:solidFill>
                  <a:prstClr val="black"/>
                </a:solidFill>
                <a:latin typeface="Courier New" pitchFamily="49" charset="0"/>
                <a:ea typeface="맑은 고딕" pitchFamily="50" charset="-127"/>
                <a:cs typeface="Courier New" pitchFamily="49" charset="0"/>
              </a:rPr>
              <a:t>)</a:t>
            </a:r>
          </a:p>
        </p:txBody>
      </p:sp>
    </p:spTree>
    <p:extLst>
      <p:ext uri="{BB962C8B-B14F-4D97-AF65-F5344CB8AC3E}">
        <p14:creationId xmlns:p14="http://schemas.microsoft.com/office/powerpoint/2010/main" val="3519080324"/>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Memory Allocating</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4258046" y="2237382"/>
            <a:ext cx="3986362" cy="307777"/>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*pi; </a:t>
            </a:r>
            <a:r>
              <a:rPr lang="en-US" altLang="ko-KR" sz="1400" dirty="0">
                <a:solidFill>
                  <a:srgbClr val="0070C0"/>
                </a:solidFill>
                <a:latin typeface="Courier New" pitchFamily="49" charset="0"/>
                <a:ea typeface="맑은 고딕" pitchFamily="50" charset="-127"/>
                <a:cs typeface="Courier New" pitchFamily="49" charset="0"/>
              </a:rPr>
              <a:t>// local variable</a:t>
            </a:r>
          </a:p>
        </p:txBody>
      </p:sp>
      <p:sp>
        <p:nvSpPr>
          <p:cNvPr id="9" name="직사각형 8"/>
          <p:cNvSpPr/>
          <p:nvPr/>
        </p:nvSpPr>
        <p:spPr>
          <a:xfrm>
            <a:off x="1762607" y="1193537"/>
            <a:ext cx="1413369" cy="1785950"/>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12" name="직사각형 11"/>
          <p:cNvSpPr/>
          <p:nvPr/>
        </p:nvSpPr>
        <p:spPr>
          <a:xfrm>
            <a:off x="1762607" y="2979487"/>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sp>
        <p:nvSpPr>
          <p:cNvPr id="16" name="TextBox 15"/>
          <p:cNvSpPr txBox="1"/>
          <p:nvPr/>
        </p:nvSpPr>
        <p:spPr>
          <a:xfrm>
            <a:off x="2178243" y="2237382"/>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17" name="TextBox 16"/>
          <p:cNvSpPr txBox="1"/>
          <p:nvPr/>
        </p:nvSpPr>
        <p:spPr>
          <a:xfrm>
            <a:off x="2179345" y="1559072"/>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39" name="직선 화살표 연결선 38"/>
          <p:cNvCxnSpPr>
            <a:stCxn id="9" idx="0"/>
          </p:cNvCxnSpPr>
          <p:nvPr/>
        </p:nvCxnSpPr>
        <p:spPr>
          <a:xfrm flipH="1">
            <a:off x="2468735" y="1193537"/>
            <a:ext cx="557" cy="41297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a:stCxn id="12" idx="0"/>
          </p:cNvCxnSpPr>
          <p:nvPr/>
        </p:nvCxnSpPr>
        <p:spPr>
          <a:xfrm flipV="1">
            <a:off x="2469292" y="2545159"/>
            <a:ext cx="5337" cy="434328"/>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2266662" y="2968475"/>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*pi </a:t>
            </a:r>
            <a:endParaRPr lang="ko-KR" altLang="en-US" sz="1400" dirty="0">
              <a:solidFill>
                <a:prstClr val="black"/>
              </a:solidFill>
              <a:latin typeface="맑은 고딕" pitchFamily="50" charset="-127"/>
              <a:ea typeface="맑은 고딕" pitchFamily="50" charset="-127"/>
            </a:endParaRPr>
          </a:p>
        </p:txBody>
      </p:sp>
      <p:sp>
        <p:nvSpPr>
          <p:cNvPr id="54" name="TextBox 53"/>
          <p:cNvSpPr txBox="1"/>
          <p:nvPr/>
        </p:nvSpPr>
        <p:spPr>
          <a:xfrm>
            <a:off x="1259633" y="1032991"/>
            <a:ext cx="50405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43" name="직사각형 42"/>
          <p:cNvSpPr/>
          <p:nvPr/>
        </p:nvSpPr>
        <p:spPr>
          <a:xfrm>
            <a:off x="4258046" y="4781978"/>
            <a:ext cx="3986362" cy="307777"/>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pi = (</a:t>
            </a:r>
            <a:r>
              <a:rPr lang="en-US" altLang="ko-KR" sz="1400" dirty="0">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4</a:t>
            </a:r>
            <a:r>
              <a:rPr lang="en-US" altLang="ko-KR" sz="1400" dirty="0">
                <a:solidFill>
                  <a:prstClr val="black"/>
                </a:solidFill>
                <a:latin typeface="Courier New" pitchFamily="49" charset="0"/>
                <a:ea typeface="맑은 고딕" pitchFamily="50" charset="-127"/>
                <a:cs typeface="Courier New" pitchFamily="49" charset="0"/>
              </a:rPr>
              <a:t>);</a:t>
            </a:r>
            <a:endParaRPr lang="en-US" altLang="ko-KR" sz="1400" dirty="0">
              <a:solidFill>
                <a:srgbClr val="0070C0"/>
              </a:solidFill>
              <a:latin typeface="Courier New" pitchFamily="49" charset="0"/>
              <a:ea typeface="맑은 고딕" pitchFamily="50" charset="-127"/>
              <a:cs typeface="Courier New" pitchFamily="49" charset="0"/>
            </a:endParaRPr>
          </a:p>
        </p:txBody>
      </p:sp>
      <p:sp>
        <p:nvSpPr>
          <p:cNvPr id="90" name="직사각형 89"/>
          <p:cNvSpPr/>
          <p:nvPr/>
        </p:nvSpPr>
        <p:spPr>
          <a:xfrm>
            <a:off x="1762054" y="5112281"/>
            <a:ext cx="1413369" cy="640719"/>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91" name="직사각형 90"/>
          <p:cNvSpPr/>
          <p:nvPr/>
        </p:nvSpPr>
        <p:spPr>
          <a:xfrm>
            <a:off x="1762054" y="5753001"/>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endParaRPr lang="en-US" altLang="ko-KR" sz="1400" dirty="0">
              <a:solidFill>
                <a:prstClr val="black"/>
              </a:solidFill>
              <a:latin typeface="맑은 고딕" pitchFamily="50" charset="-127"/>
              <a:ea typeface="맑은 고딕" pitchFamily="50" charset="-127"/>
              <a:cs typeface="Courier New" pitchFamily="49" charset="0"/>
            </a:endParaRPr>
          </a:p>
        </p:txBody>
      </p:sp>
      <p:cxnSp>
        <p:nvCxnSpPr>
          <p:cNvPr id="94" name="직선 화살표 연결선 93"/>
          <p:cNvCxnSpPr>
            <a:stCxn id="90" idx="0"/>
          </p:cNvCxnSpPr>
          <p:nvPr/>
        </p:nvCxnSpPr>
        <p:spPr>
          <a:xfrm flipH="1">
            <a:off x="2468735" y="5112281"/>
            <a:ext cx="4" cy="20639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5" name="직선 화살표 연결선 94"/>
          <p:cNvCxnSpPr>
            <a:stCxn id="91" idx="0"/>
          </p:cNvCxnSpPr>
          <p:nvPr/>
        </p:nvCxnSpPr>
        <p:spPr>
          <a:xfrm flipH="1" flipV="1">
            <a:off x="2468735" y="5536977"/>
            <a:ext cx="4" cy="21602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0" name="직사각형 99"/>
          <p:cNvSpPr/>
          <p:nvPr/>
        </p:nvSpPr>
        <p:spPr>
          <a:xfrm>
            <a:off x="1762054" y="3970375"/>
            <a:ext cx="1413369" cy="28575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sp>
        <p:nvSpPr>
          <p:cNvPr id="101" name="직사각형 100"/>
          <p:cNvSpPr/>
          <p:nvPr/>
        </p:nvSpPr>
        <p:spPr>
          <a:xfrm>
            <a:off x="1762051" y="4255025"/>
            <a:ext cx="1413369" cy="28575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sp>
        <p:nvSpPr>
          <p:cNvPr id="102" name="직사각형 101"/>
          <p:cNvSpPr/>
          <p:nvPr/>
        </p:nvSpPr>
        <p:spPr>
          <a:xfrm>
            <a:off x="1762052" y="4540777"/>
            <a:ext cx="1413369" cy="28575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sp>
        <p:nvSpPr>
          <p:cNvPr id="104" name="직사각형 103"/>
          <p:cNvSpPr/>
          <p:nvPr/>
        </p:nvSpPr>
        <p:spPr>
          <a:xfrm>
            <a:off x="1762053" y="4826529"/>
            <a:ext cx="1413369" cy="285752"/>
          </a:xfrm>
          <a:prstGeom prst="rect">
            <a:avLst/>
          </a:prstGeom>
          <a:solidFill>
            <a:schemeClr val="tx2">
              <a:lumMod val="40000"/>
              <a:lumOff val="60000"/>
            </a:schemeClr>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allocated</a:t>
            </a:r>
          </a:p>
        </p:txBody>
      </p:sp>
      <p:cxnSp>
        <p:nvCxnSpPr>
          <p:cNvPr id="115" name="꺾인 연결선 114"/>
          <p:cNvCxnSpPr/>
          <p:nvPr/>
        </p:nvCxnSpPr>
        <p:spPr>
          <a:xfrm flipV="1">
            <a:off x="3175423" y="4044554"/>
            <a:ext cx="12700" cy="1782626"/>
          </a:xfrm>
          <a:prstGeom prst="bentConnector3">
            <a:avLst>
              <a:gd name="adj1" fmla="val 1800000"/>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2266661" y="5764012"/>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*pi </a:t>
            </a:r>
            <a:endParaRPr lang="ko-KR" altLang="en-US" sz="1400" dirty="0">
              <a:solidFill>
                <a:prstClr val="black"/>
              </a:solidFill>
              <a:latin typeface="맑은 고딕" pitchFamily="50" charset="-127"/>
              <a:ea typeface="맑은 고딕" pitchFamily="50" charset="-127"/>
            </a:endParaRPr>
          </a:p>
        </p:txBody>
      </p:sp>
      <p:sp>
        <p:nvSpPr>
          <p:cNvPr id="129" name="TextBox 128"/>
          <p:cNvSpPr txBox="1"/>
          <p:nvPr/>
        </p:nvSpPr>
        <p:spPr>
          <a:xfrm>
            <a:off x="1748118" y="3279400"/>
            <a:ext cx="1595045"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sp>
        <p:nvSpPr>
          <p:cNvPr id="130" name="TextBox 129"/>
          <p:cNvSpPr txBox="1"/>
          <p:nvPr/>
        </p:nvSpPr>
        <p:spPr>
          <a:xfrm>
            <a:off x="1748118" y="6049765"/>
            <a:ext cx="1595045" cy="307777"/>
          </a:xfrm>
          <a:prstGeom prst="rect">
            <a:avLst/>
          </a:prstGeom>
          <a:noFill/>
        </p:spPr>
        <p:txBody>
          <a:bodyPr wrap="square" rtlCol="0">
            <a:spAutoFit/>
          </a:bodyPr>
          <a:lstStyle/>
          <a:p>
            <a:r>
              <a:rPr lang="en-US" altLang="ko-KR" sz="1400" dirty="0">
                <a:solidFill>
                  <a:prstClr val="black"/>
                </a:solidFill>
                <a:latin typeface="맑은 고딕" pitchFamily="50" charset="-127"/>
                <a:ea typeface="맑은 고딕" pitchFamily="50" charset="-127"/>
              </a:rPr>
              <a:t>Address Space</a:t>
            </a:r>
            <a:endParaRPr lang="ko-KR" altLang="en-US" sz="1400" dirty="0">
              <a:solidFill>
                <a:prstClr val="black"/>
              </a:solidFill>
              <a:latin typeface="맑은 고딕" pitchFamily="50" charset="-127"/>
              <a:ea typeface="맑은 고딕" pitchFamily="50" charset="-127"/>
            </a:endParaRPr>
          </a:p>
        </p:txBody>
      </p:sp>
      <p:cxnSp>
        <p:nvCxnSpPr>
          <p:cNvPr id="37" name="꺾인 연결선 36"/>
          <p:cNvCxnSpPr/>
          <p:nvPr/>
        </p:nvCxnSpPr>
        <p:spPr>
          <a:xfrm>
            <a:off x="7115326" y="1347426"/>
            <a:ext cx="740093" cy="0"/>
          </a:xfrm>
          <a:prstGeom prst="straightConnector1">
            <a:avLst/>
          </a:prstGeom>
          <a:ln w="15875">
            <a:solidFill>
              <a:schemeClr val="tx1"/>
            </a:solidFill>
            <a:prstDash val="sysDash"/>
            <a:tailEnd type="stealth" w="lg" len="lg"/>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08384" y="1193537"/>
            <a:ext cx="863126"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pointer</a:t>
            </a:r>
            <a:endParaRPr lang="ko-KR" altLang="en-US" sz="1400" dirty="0">
              <a:solidFill>
                <a:prstClr val="black"/>
              </a:solidFill>
              <a:latin typeface="맑은 고딕" pitchFamily="50" charset="-127"/>
              <a:ea typeface="맑은 고딕" pitchFamily="50" charset="-127"/>
            </a:endParaRPr>
          </a:p>
        </p:txBody>
      </p:sp>
      <p:sp>
        <p:nvSpPr>
          <p:cNvPr id="38" name="TextBox 37"/>
          <p:cNvSpPr txBox="1"/>
          <p:nvPr/>
        </p:nvSpPr>
        <p:spPr>
          <a:xfrm>
            <a:off x="1151314" y="3068960"/>
            <a:ext cx="61237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sp>
        <p:nvSpPr>
          <p:cNvPr id="41" name="TextBox 40"/>
          <p:cNvSpPr txBox="1"/>
          <p:nvPr/>
        </p:nvSpPr>
        <p:spPr>
          <a:xfrm>
            <a:off x="1259633" y="3805225"/>
            <a:ext cx="50405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42" name="TextBox 41"/>
          <p:cNvSpPr txBox="1"/>
          <p:nvPr/>
        </p:nvSpPr>
        <p:spPr>
          <a:xfrm>
            <a:off x="1132929" y="5918771"/>
            <a:ext cx="61237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sp>
        <p:nvSpPr>
          <p:cNvPr id="44" name="TextBox 43"/>
          <p:cNvSpPr txBox="1"/>
          <p:nvPr/>
        </p:nvSpPr>
        <p:spPr>
          <a:xfrm>
            <a:off x="827584" y="4090124"/>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+ 4</a:t>
            </a:r>
            <a:endParaRPr lang="ko-KR" altLang="en-US" sz="1400" dirty="0">
              <a:solidFill>
                <a:prstClr val="black"/>
              </a:solidFill>
              <a:latin typeface="맑은 고딕" pitchFamily="50" charset="-127"/>
              <a:ea typeface="맑은 고딕" pitchFamily="50" charset="-127"/>
            </a:endParaRPr>
          </a:p>
        </p:txBody>
      </p:sp>
      <p:sp>
        <p:nvSpPr>
          <p:cNvPr id="47" name="TextBox 46"/>
          <p:cNvSpPr txBox="1"/>
          <p:nvPr/>
        </p:nvSpPr>
        <p:spPr>
          <a:xfrm>
            <a:off x="825946" y="4374973"/>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+ 8</a:t>
            </a:r>
            <a:endParaRPr lang="ko-KR" altLang="en-US" sz="1400" dirty="0">
              <a:solidFill>
                <a:prstClr val="black"/>
              </a:solidFill>
              <a:latin typeface="맑은 고딕" pitchFamily="50" charset="-127"/>
              <a:ea typeface="맑은 고딕" pitchFamily="50" charset="-127"/>
            </a:endParaRPr>
          </a:p>
        </p:txBody>
      </p:sp>
      <p:sp>
        <p:nvSpPr>
          <p:cNvPr id="49" name="TextBox 48"/>
          <p:cNvSpPr txBox="1"/>
          <p:nvPr/>
        </p:nvSpPr>
        <p:spPr>
          <a:xfrm>
            <a:off x="820284" y="4672640"/>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+ 12</a:t>
            </a:r>
            <a:endParaRPr lang="ko-KR" altLang="en-US" sz="1400"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1979246631"/>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Memory Freeing</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109" name="직사각형 108"/>
          <p:cNvSpPr/>
          <p:nvPr/>
        </p:nvSpPr>
        <p:spPr>
          <a:xfrm>
            <a:off x="5183857" y="2019357"/>
            <a:ext cx="1692399" cy="307777"/>
          </a:xfrm>
          <a:prstGeom prst="rect">
            <a:avLst/>
          </a:prstGeom>
          <a:solidFill>
            <a:schemeClr val="bg1"/>
          </a:solidFill>
          <a:ln w="12700">
            <a:solidFill>
              <a:schemeClr val="tx1"/>
            </a:solidFill>
          </a:ln>
          <a:effectLst>
            <a:outerShdw sx="1000" sy="1000" rotWithShape="0">
              <a:srgbClr val="000000"/>
            </a:outerShdw>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free(pi);</a:t>
            </a:r>
          </a:p>
        </p:txBody>
      </p:sp>
      <p:sp>
        <p:nvSpPr>
          <p:cNvPr id="40" name="직사각형 39"/>
          <p:cNvSpPr/>
          <p:nvPr/>
        </p:nvSpPr>
        <p:spPr>
          <a:xfrm>
            <a:off x="2698158" y="2447985"/>
            <a:ext cx="1413369" cy="640719"/>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41" name="직사각형 40"/>
          <p:cNvSpPr/>
          <p:nvPr/>
        </p:nvSpPr>
        <p:spPr>
          <a:xfrm>
            <a:off x="2698158" y="3088705"/>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2KB(invalid)</a:t>
            </a:r>
          </a:p>
        </p:txBody>
      </p:sp>
      <p:cxnSp>
        <p:nvCxnSpPr>
          <p:cNvPr id="42" name="직선 화살표 연결선 41"/>
          <p:cNvCxnSpPr>
            <a:stCxn id="40" idx="0"/>
          </p:cNvCxnSpPr>
          <p:nvPr/>
        </p:nvCxnSpPr>
        <p:spPr>
          <a:xfrm flipH="1">
            <a:off x="3404839" y="2447985"/>
            <a:ext cx="4" cy="20639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3" name="직선 화살표 연결선 42"/>
          <p:cNvCxnSpPr>
            <a:stCxn id="41" idx="0"/>
          </p:cNvCxnSpPr>
          <p:nvPr/>
        </p:nvCxnSpPr>
        <p:spPr>
          <a:xfrm flipH="1" flipV="1">
            <a:off x="3404839" y="2872681"/>
            <a:ext cx="4" cy="21602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6" name="직사각형 45"/>
          <p:cNvSpPr/>
          <p:nvPr/>
        </p:nvSpPr>
        <p:spPr>
          <a:xfrm>
            <a:off x="2698158" y="1306079"/>
            <a:ext cx="1413369" cy="28575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p>
        </p:txBody>
      </p:sp>
      <p:sp>
        <p:nvSpPr>
          <p:cNvPr id="47" name="직사각형 46"/>
          <p:cNvSpPr/>
          <p:nvPr/>
        </p:nvSpPr>
        <p:spPr>
          <a:xfrm>
            <a:off x="2698155" y="1590729"/>
            <a:ext cx="1413369" cy="28575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p>
        </p:txBody>
      </p:sp>
      <p:sp>
        <p:nvSpPr>
          <p:cNvPr id="49" name="직사각형 48"/>
          <p:cNvSpPr/>
          <p:nvPr/>
        </p:nvSpPr>
        <p:spPr>
          <a:xfrm>
            <a:off x="2698156" y="1876481"/>
            <a:ext cx="1413369" cy="28575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p>
        </p:txBody>
      </p:sp>
      <p:sp>
        <p:nvSpPr>
          <p:cNvPr id="50" name="직사각형 49"/>
          <p:cNvSpPr/>
          <p:nvPr/>
        </p:nvSpPr>
        <p:spPr>
          <a:xfrm>
            <a:off x="2698157" y="2162233"/>
            <a:ext cx="1413369" cy="285752"/>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freed</a:t>
            </a:r>
          </a:p>
        </p:txBody>
      </p:sp>
      <p:sp>
        <p:nvSpPr>
          <p:cNvPr id="57" name="TextBox 56"/>
          <p:cNvSpPr txBox="1"/>
          <p:nvPr/>
        </p:nvSpPr>
        <p:spPr>
          <a:xfrm>
            <a:off x="4458763" y="3100586"/>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*pi </a:t>
            </a:r>
            <a:endParaRPr lang="ko-KR" altLang="en-US" sz="1400" dirty="0">
              <a:solidFill>
                <a:prstClr val="black"/>
              </a:solidFill>
              <a:latin typeface="맑은 고딕" pitchFamily="50" charset="-127"/>
              <a:ea typeface="맑은 고딕" pitchFamily="50" charset="-127"/>
            </a:endParaRPr>
          </a:p>
        </p:txBody>
      </p:sp>
      <p:cxnSp>
        <p:nvCxnSpPr>
          <p:cNvPr id="58" name="직선 화살표 연결선 57"/>
          <p:cNvCxnSpPr/>
          <p:nvPr/>
        </p:nvCxnSpPr>
        <p:spPr>
          <a:xfrm flipH="1">
            <a:off x="4105926" y="3254474"/>
            <a:ext cx="346683" cy="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1" name="직사각형 80"/>
          <p:cNvSpPr/>
          <p:nvPr/>
        </p:nvSpPr>
        <p:spPr>
          <a:xfrm>
            <a:off x="2698154" y="4010582"/>
            <a:ext cx="1413369" cy="1785950"/>
          </a:xfrm>
          <a:prstGeom prst="rect">
            <a:avLst/>
          </a:prstGeom>
          <a:pattFill prst="dkUpDiag">
            <a:fgClr>
              <a:schemeClr val="tx2">
                <a:lumMod val="20000"/>
                <a:lumOff val="80000"/>
              </a:schemeClr>
            </a:fgClr>
            <a:bgClr>
              <a:schemeClr val="bg1"/>
            </a:bgClr>
          </a:patt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(free)</a:t>
            </a:r>
            <a:endParaRPr lang="ko-KR" altLang="en-US" sz="1400" dirty="0">
              <a:solidFill>
                <a:prstClr val="black"/>
              </a:solidFill>
              <a:latin typeface="맑은 고딕" pitchFamily="50" charset="-127"/>
              <a:ea typeface="맑은 고딕" pitchFamily="50" charset="-127"/>
              <a:cs typeface="Courier New" pitchFamily="49" charset="0"/>
            </a:endParaRPr>
          </a:p>
        </p:txBody>
      </p:sp>
      <p:sp>
        <p:nvSpPr>
          <p:cNvPr id="82" name="직사각형 81"/>
          <p:cNvSpPr/>
          <p:nvPr/>
        </p:nvSpPr>
        <p:spPr>
          <a:xfrm>
            <a:off x="2698154" y="5796532"/>
            <a:ext cx="1413369" cy="285752"/>
          </a:xfrm>
          <a:prstGeom prst="rect">
            <a:avLst/>
          </a:prstGeom>
          <a:solidFill>
            <a:schemeClr val="bg1"/>
          </a:solidFill>
          <a:ln w="12700">
            <a:solidFill>
              <a:schemeClr val="tx1"/>
            </a:solidFill>
            <a:tailEnd type="stealth"/>
          </a:ln>
          <a:effectLst>
            <a:outerShdw sx="1000" sy="1000" algn="ctr" rotWithShape="0">
              <a:srgbClr val="000000"/>
            </a:outerShdw>
          </a:effectLst>
        </p:spPr>
        <p:style>
          <a:lnRef idx="3">
            <a:schemeClr val="lt1"/>
          </a:lnRef>
          <a:fillRef idx="1">
            <a:schemeClr val="accent1"/>
          </a:fillRef>
          <a:effectRef idx="1">
            <a:schemeClr val="accent1"/>
          </a:effectRef>
          <a:fontRef idx="minor">
            <a:schemeClr val="lt1"/>
          </a:fontRef>
        </p:style>
        <p:txBody>
          <a:bodyPr lIns="0" rIns="0" rtlCol="0" anchor="ctr"/>
          <a:lstStyle/>
          <a:p>
            <a:pPr algn="ctr"/>
            <a:r>
              <a:rPr lang="en-US" altLang="ko-KR" sz="1400" dirty="0">
                <a:solidFill>
                  <a:prstClr val="black"/>
                </a:solidFill>
                <a:latin typeface="맑은 고딕" pitchFamily="50" charset="-127"/>
                <a:ea typeface="맑은 고딕" pitchFamily="50" charset="-127"/>
                <a:cs typeface="Courier New" pitchFamily="49" charset="0"/>
              </a:rPr>
              <a:t>2KB(invalid)</a:t>
            </a:r>
          </a:p>
        </p:txBody>
      </p:sp>
      <p:sp>
        <p:nvSpPr>
          <p:cNvPr id="83" name="TextBox 82"/>
          <p:cNvSpPr txBox="1"/>
          <p:nvPr/>
        </p:nvSpPr>
        <p:spPr>
          <a:xfrm>
            <a:off x="3113790" y="5054427"/>
            <a:ext cx="624337"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stack</a:t>
            </a:r>
            <a:endParaRPr lang="ko-KR" altLang="en-US" sz="1400" dirty="0">
              <a:solidFill>
                <a:prstClr val="black"/>
              </a:solidFill>
              <a:latin typeface="맑은 고딕" pitchFamily="50" charset="-127"/>
              <a:ea typeface="맑은 고딕" pitchFamily="50" charset="-127"/>
            </a:endParaRPr>
          </a:p>
        </p:txBody>
      </p:sp>
      <p:sp>
        <p:nvSpPr>
          <p:cNvPr id="84" name="TextBox 83"/>
          <p:cNvSpPr txBox="1"/>
          <p:nvPr/>
        </p:nvSpPr>
        <p:spPr>
          <a:xfrm>
            <a:off x="3114892" y="4376117"/>
            <a:ext cx="62323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heap</a:t>
            </a:r>
            <a:endParaRPr lang="ko-KR" altLang="en-US" sz="1400" dirty="0">
              <a:solidFill>
                <a:prstClr val="black"/>
              </a:solidFill>
              <a:latin typeface="맑은 고딕" pitchFamily="50" charset="-127"/>
              <a:ea typeface="맑은 고딕" pitchFamily="50" charset="-127"/>
            </a:endParaRPr>
          </a:p>
        </p:txBody>
      </p:sp>
      <p:cxnSp>
        <p:nvCxnSpPr>
          <p:cNvPr id="86" name="직선 화살표 연결선 85"/>
          <p:cNvCxnSpPr>
            <a:stCxn id="81" idx="0"/>
          </p:cNvCxnSpPr>
          <p:nvPr/>
        </p:nvCxnSpPr>
        <p:spPr>
          <a:xfrm flipH="1">
            <a:off x="3404282" y="4010582"/>
            <a:ext cx="557" cy="41297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a:stCxn id="82" idx="0"/>
          </p:cNvCxnSpPr>
          <p:nvPr/>
        </p:nvCxnSpPr>
        <p:spPr>
          <a:xfrm flipV="1">
            <a:off x="3404839" y="5362204"/>
            <a:ext cx="5337" cy="434328"/>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458206" y="5785518"/>
            <a:ext cx="446385" cy="307777"/>
          </a:xfrm>
          <a:prstGeom prst="rect">
            <a:avLst/>
          </a:prstGeom>
          <a:noFill/>
          <a:ln>
            <a:noFill/>
            <a:tailEnd type="stealth"/>
          </a:ln>
        </p:spPr>
        <p:txBody>
          <a:bodyPr wrap="square" rtlCol="0">
            <a:spAutoFit/>
          </a:bodyPr>
          <a:lstStyle/>
          <a:p>
            <a:r>
              <a:rPr lang="en-US" altLang="ko-KR" sz="1400" dirty="0">
                <a:solidFill>
                  <a:prstClr val="black"/>
                </a:solidFill>
                <a:latin typeface="맑은 고딕" pitchFamily="50" charset="-127"/>
                <a:ea typeface="맑은 고딕" pitchFamily="50" charset="-127"/>
              </a:rPr>
              <a:t>*pi </a:t>
            </a:r>
            <a:endParaRPr lang="ko-KR" altLang="en-US" sz="1400" dirty="0">
              <a:solidFill>
                <a:prstClr val="black"/>
              </a:solidFill>
              <a:latin typeface="맑은 고딕" pitchFamily="50" charset="-127"/>
              <a:ea typeface="맑은 고딕" pitchFamily="50" charset="-127"/>
            </a:endParaRPr>
          </a:p>
        </p:txBody>
      </p:sp>
      <p:cxnSp>
        <p:nvCxnSpPr>
          <p:cNvPr id="91" name="직선 화살표 연결선 90"/>
          <p:cNvCxnSpPr>
            <a:stCxn id="88" idx="1"/>
            <a:endCxn id="82" idx="3"/>
          </p:cNvCxnSpPr>
          <p:nvPr/>
        </p:nvCxnSpPr>
        <p:spPr>
          <a:xfrm flipH="1">
            <a:off x="4111523" y="5939407"/>
            <a:ext cx="346683" cy="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2688923" y="3391246"/>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94" name="TextBox 93"/>
          <p:cNvSpPr txBox="1"/>
          <p:nvPr/>
        </p:nvSpPr>
        <p:spPr>
          <a:xfrm>
            <a:off x="2694036" y="6093296"/>
            <a:ext cx="1595045" cy="307777"/>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Address Space</a:t>
            </a:r>
            <a:endParaRPr lang="ko-KR" altLang="en-US" sz="1400" b="1" dirty="0">
              <a:solidFill>
                <a:prstClr val="black"/>
              </a:solidFill>
              <a:latin typeface="맑은 고딕" pitchFamily="50" charset="-127"/>
              <a:ea typeface="맑은 고딕" pitchFamily="50" charset="-127"/>
            </a:endParaRPr>
          </a:p>
        </p:txBody>
      </p:sp>
      <p:sp>
        <p:nvSpPr>
          <p:cNvPr id="33" name="TextBox 32"/>
          <p:cNvSpPr txBox="1"/>
          <p:nvPr/>
        </p:nvSpPr>
        <p:spPr>
          <a:xfrm>
            <a:off x="2200778" y="1171276"/>
            <a:ext cx="50405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sp>
        <p:nvSpPr>
          <p:cNvPr id="34" name="TextBox 33"/>
          <p:cNvSpPr txBox="1"/>
          <p:nvPr/>
        </p:nvSpPr>
        <p:spPr>
          <a:xfrm>
            <a:off x="2076889" y="3193231"/>
            <a:ext cx="61237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sp>
        <p:nvSpPr>
          <p:cNvPr id="35" name="TextBox 34"/>
          <p:cNvSpPr txBox="1"/>
          <p:nvPr/>
        </p:nvSpPr>
        <p:spPr>
          <a:xfrm>
            <a:off x="1773769" y="1436840"/>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+ 4</a:t>
            </a:r>
            <a:endParaRPr lang="ko-KR" altLang="en-US" sz="1400" dirty="0">
              <a:solidFill>
                <a:prstClr val="black"/>
              </a:solidFill>
              <a:latin typeface="맑은 고딕" pitchFamily="50" charset="-127"/>
              <a:ea typeface="맑은 고딕" pitchFamily="50" charset="-127"/>
            </a:endParaRPr>
          </a:p>
        </p:txBody>
      </p:sp>
      <p:sp>
        <p:nvSpPr>
          <p:cNvPr id="36" name="TextBox 35"/>
          <p:cNvSpPr txBox="1"/>
          <p:nvPr/>
        </p:nvSpPr>
        <p:spPr>
          <a:xfrm>
            <a:off x="1773769" y="1729026"/>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+ 8</a:t>
            </a:r>
            <a:endParaRPr lang="ko-KR" altLang="en-US" sz="1400" dirty="0">
              <a:solidFill>
                <a:prstClr val="black"/>
              </a:solidFill>
              <a:latin typeface="맑은 고딕" pitchFamily="50" charset="-127"/>
              <a:ea typeface="맑은 고딕" pitchFamily="50" charset="-127"/>
            </a:endParaRPr>
          </a:p>
        </p:txBody>
      </p:sp>
      <p:sp>
        <p:nvSpPr>
          <p:cNvPr id="37" name="TextBox 36"/>
          <p:cNvSpPr txBox="1"/>
          <p:nvPr/>
        </p:nvSpPr>
        <p:spPr>
          <a:xfrm>
            <a:off x="1763687" y="2000722"/>
            <a:ext cx="93610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 + 12</a:t>
            </a:r>
            <a:endParaRPr lang="ko-KR" altLang="en-US" sz="1400" dirty="0">
              <a:solidFill>
                <a:prstClr val="black"/>
              </a:solidFill>
              <a:latin typeface="맑은 고딕" pitchFamily="50" charset="-127"/>
              <a:ea typeface="맑은 고딕" pitchFamily="50" charset="-127"/>
            </a:endParaRPr>
          </a:p>
        </p:txBody>
      </p:sp>
      <p:sp>
        <p:nvSpPr>
          <p:cNvPr id="38" name="TextBox 37"/>
          <p:cNvSpPr txBox="1"/>
          <p:nvPr/>
        </p:nvSpPr>
        <p:spPr>
          <a:xfrm>
            <a:off x="2088050" y="5928395"/>
            <a:ext cx="612374"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16KB</a:t>
            </a:r>
            <a:endParaRPr lang="ko-KR" altLang="en-US" sz="1400" dirty="0">
              <a:solidFill>
                <a:prstClr val="black"/>
              </a:solidFill>
              <a:latin typeface="맑은 고딕" pitchFamily="50" charset="-127"/>
              <a:ea typeface="맑은 고딕" pitchFamily="50" charset="-127"/>
            </a:endParaRPr>
          </a:p>
        </p:txBody>
      </p:sp>
      <p:sp>
        <p:nvSpPr>
          <p:cNvPr id="48" name="TextBox 47"/>
          <p:cNvSpPr txBox="1"/>
          <p:nvPr/>
        </p:nvSpPr>
        <p:spPr>
          <a:xfrm>
            <a:off x="2184868" y="3856693"/>
            <a:ext cx="504055" cy="307777"/>
          </a:xfrm>
          <a:prstGeom prst="rect">
            <a:avLst/>
          </a:prstGeom>
          <a:noFill/>
          <a:ln>
            <a:noFill/>
            <a:tailEnd type="stealth"/>
          </a:ln>
        </p:spPr>
        <p:txBody>
          <a:bodyPr wrap="square" rtlCol="0">
            <a:spAutoFit/>
          </a:bodyPr>
          <a:lstStyle/>
          <a:p>
            <a:pPr algn="r"/>
            <a:r>
              <a:rPr lang="en-US" altLang="ko-KR" sz="1400" dirty="0">
                <a:solidFill>
                  <a:prstClr val="black"/>
                </a:solidFill>
                <a:latin typeface="맑은 고딕" pitchFamily="50" charset="-127"/>
                <a:ea typeface="맑은 고딕" pitchFamily="50" charset="-127"/>
              </a:rPr>
              <a:t>2KB</a:t>
            </a:r>
            <a:endParaRPr lang="ko-KR" altLang="en-US" sz="1400" dirty="0">
              <a:solidFill>
                <a:prstClr val="black"/>
              </a:solidFill>
              <a:latin typeface="맑은 고딕" pitchFamily="50" charset="-127"/>
              <a:ea typeface="맑은 고딕" pitchFamily="50" charset="-127"/>
            </a:endParaRPr>
          </a:p>
        </p:txBody>
      </p:sp>
      <p:cxnSp>
        <p:nvCxnSpPr>
          <p:cNvPr id="44" name="꺾인 연결선 43"/>
          <p:cNvCxnSpPr/>
          <p:nvPr/>
        </p:nvCxnSpPr>
        <p:spPr>
          <a:xfrm flipV="1">
            <a:off x="4124227" y="1410605"/>
            <a:ext cx="12700" cy="1782626"/>
          </a:xfrm>
          <a:prstGeom prst="bentConnector3">
            <a:avLst>
              <a:gd name="adj1" fmla="val 1800000"/>
            </a:avLst>
          </a:prstGeom>
          <a:ln w="15875">
            <a:solidFill>
              <a:srgbClr val="FF0000"/>
            </a:solidFill>
            <a:prstDash val="sysDash"/>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811294"/>
      </p:ext>
    </p:extLst>
  </p:cSld>
  <p:clrMapOvr>
    <a:masterClrMapping/>
  </p:clrMapOvr>
  <p:transition>
    <p:zoom/>
  </p:transition>
</p:sld>
</file>

<file path=ppt/theme/theme1.xml><?xml version="1.0" encoding="utf-8"?>
<a:theme xmlns:a="http://schemas.openxmlformats.org/drawingml/2006/main" name="양식_공청회_발표자료-총괄-양식">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기본 디자인">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lIns="252000" rtlCol="0" anchor="ctr"/>
      <a:lstStyle>
        <a:defPPr>
          <a:defRPr sz="1600" dirty="0" smtClean="0">
            <a:solidFill>
              <a:srgbClr val="00B050"/>
            </a:solidFill>
            <a:latin typeface="Courier New" pitchFamily="49" charset="0"/>
            <a:ea typeface="맑은 고딕" pitchFamily="50" charset="-127"/>
            <a:cs typeface="Courier New" pitchFamily="49" charset="0"/>
          </a:defRPr>
        </a:defPPr>
      </a:lstStyle>
      <a:style>
        <a:lnRef idx="3">
          <a:schemeClr val="lt1"/>
        </a:lnRef>
        <a:fillRef idx="1">
          <a:schemeClr val="accent1"/>
        </a:fillRef>
        <a:effectRef idx="1">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110184</TotalTime>
  <Words>2418</Words>
  <Application>Microsoft Office PowerPoint</Application>
  <PresentationFormat>화면 슬라이드 쇼(4:3)</PresentationFormat>
  <Paragraphs>444</Paragraphs>
  <Slides>22</Slides>
  <Notes>13</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22</vt:i4>
      </vt:variant>
    </vt:vector>
  </HeadingPairs>
  <TitlesOfParts>
    <vt:vector size="33" baseType="lpstr">
      <vt:lpstr>Adobe Arabic</vt:lpstr>
      <vt:lpstr>Adobe 고딕 Std B</vt:lpstr>
      <vt:lpstr>HY견고딕</vt:lpstr>
      <vt:lpstr>굴림</vt:lpstr>
      <vt:lpstr>맑은 고딕</vt:lpstr>
      <vt:lpstr>Arial</vt:lpstr>
      <vt:lpstr>Courier New</vt:lpstr>
      <vt:lpstr>Helvetica</vt:lpstr>
      <vt:lpstr>Mangal</vt:lpstr>
      <vt:lpstr>Wingdings</vt:lpstr>
      <vt:lpstr>양식_공청회_발표자료-총괄-양식</vt:lpstr>
      <vt:lpstr>Operating Systems </vt:lpstr>
      <vt:lpstr>PowerPoint 프레젠테이션</vt:lpstr>
      <vt:lpstr>Overview </vt:lpstr>
      <vt:lpstr>Virtual Address Space</vt:lpstr>
      <vt:lpstr>malloc()</vt:lpstr>
      <vt:lpstr>sizeof()</vt:lpstr>
      <vt:lpstr>Memory API: free()</vt:lpstr>
      <vt:lpstr>Memory Allocating</vt:lpstr>
      <vt:lpstr>Memory Freeing</vt:lpstr>
      <vt:lpstr>Forgetting To Allocate Memory</vt:lpstr>
      <vt:lpstr>Forgetting To Allocate Memory(Cont.)</vt:lpstr>
      <vt:lpstr>Not Allocating Enough Memory</vt:lpstr>
      <vt:lpstr>Forgetting to Initialize</vt:lpstr>
      <vt:lpstr>Memory Leak</vt:lpstr>
      <vt:lpstr>Dangling Pointer</vt:lpstr>
      <vt:lpstr>Incorrect free()</vt:lpstr>
      <vt:lpstr>Other Memory APIs: calloc() and realloc()</vt:lpstr>
      <vt:lpstr>System Calls</vt:lpstr>
      <vt:lpstr>System Calls: mmap</vt:lpstr>
      <vt:lpstr>mmap: creating file-backed region</vt:lpstr>
      <vt:lpstr>mmap: creating anonymous region</vt:lpstr>
      <vt:lpstr>Summary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Pintos Project</dc:title>
  <dc:subject/>
  <dc:creator>유진수 (jedisty@hanyang.ac.kr)</dc:creator>
  <cp:keywords/>
  <dc:description/>
  <cp:lastModifiedBy>유승원</cp:lastModifiedBy>
  <cp:revision>4170</cp:revision>
  <cp:lastPrinted>2019-09-09T02:10:38Z</cp:lastPrinted>
  <dcterms:created xsi:type="dcterms:W3CDTF">2011-05-01T06:09:10Z</dcterms:created>
  <dcterms:modified xsi:type="dcterms:W3CDTF">2022-04-13T22:39:06Z</dcterms:modified>
  <cp:category/>
</cp:coreProperties>
</file>