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21"/>
  </p:notesMasterIdLst>
  <p:sldIdLst>
    <p:sldId id="2877" r:id="rId2"/>
    <p:sldId id="2728" r:id="rId3"/>
    <p:sldId id="2729" r:id="rId4"/>
    <p:sldId id="2939" r:id="rId5"/>
    <p:sldId id="2940" r:id="rId6"/>
    <p:sldId id="2941" r:id="rId7"/>
    <p:sldId id="2942" r:id="rId8"/>
    <p:sldId id="2943" r:id="rId9"/>
    <p:sldId id="2948" r:id="rId10"/>
    <p:sldId id="2947" r:id="rId11"/>
    <p:sldId id="2730" r:id="rId12"/>
    <p:sldId id="2731" r:id="rId13"/>
    <p:sldId id="2732" r:id="rId14"/>
    <p:sldId id="2733" r:id="rId15"/>
    <p:sldId id="2734" r:id="rId16"/>
    <p:sldId id="2735" r:id="rId17"/>
    <p:sldId id="2736" r:id="rId18"/>
    <p:sldId id="2938" r:id="rId19"/>
    <p:sldId id="2937" r:id="rId20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im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99FF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9" autoAdjust="0"/>
    <p:restoredTop sz="91974" autoAdjust="0"/>
  </p:normalViewPr>
  <p:slideViewPr>
    <p:cSldViewPr>
      <p:cViewPr varScale="1">
        <p:scale>
          <a:sx n="73" d="100"/>
          <a:sy n="73" d="100"/>
        </p:scale>
        <p:origin x="84" y="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120"/>
      </p:cViewPr>
      <p:guideLst>
        <p:guide orient="horz" pos="2880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50F0499-AE52-4672-879B-3107B2FC2A9F}" type="datetimeFigureOut">
              <a:rPr lang="ko-KR" altLang="en-US" smtClean="0"/>
              <a:t>2022-04-14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9CED1A8-8C93-4BD0-9402-1D92621696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ko-KR" dirty="0"/>
              <a:t>Process structure is probably one of the most important data structure in operating system kernel. he process is created the operating system first creates the object that represents a process that is the data structure. What you you see in the current screen the name of the data structure is tracked thread and Pincus it contains a thread ID and thread peters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ED1A8-8C93-4BD0-9402-1D92621696D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26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부제목 2"/>
          <p:cNvSpPr>
            <a:spLocks noGrp="1"/>
          </p:cNvSpPr>
          <p:nvPr>
            <p:ph type="subTitle" idx="1"/>
          </p:nvPr>
        </p:nvSpPr>
        <p:spPr>
          <a:xfrm>
            <a:off x="251520" y="78531"/>
            <a:ext cx="8640960" cy="576065"/>
          </a:xfrm>
        </p:spPr>
        <p:txBody>
          <a:bodyPr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2400" b="1" kern="1200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9" name="제목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542033"/>
          </a:xfrm>
          <a:effectLst>
            <a:outerShdw dist="17780" dir="2700000" algn="ctr" rotWithShape="0">
              <a:srgbClr val="000000"/>
            </a:outerShdw>
          </a:effectLst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4400" b="1" kern="1200" dirty="0">
                <a:solidFill>
                  <a:schemeClr val="tx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  <a:cs typeface="Adobe Arabic" pitchFamily="18" charset="-78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36" name="그룹 35"/>
          <p:cNvGrpSpPr/>
          <p:nvPr userDrawn="1"/>
        </p:nvGrpSpPr>
        <p:grpSpPr>
          <a:xfrm>
            <a:off x="-3579" y="3573016"/>
            <a:ext cx="9147579" cy="64193"/>
            <a:chOff x="-3579" y="3356992"/>
            <a:chExt cx="9147579" cy="64193"/>
          </a:xfrm>
        </p:grpSpPr>
        <p:cxnSp>
          <p:nvCxnSpPr>
            <p:cNvPr id="31" name="직선 연결선 30"/>
            <p:cNvCxnSpPr/>
            <p:nvPr userDrawn="1"/>
          </p:nvCxnSpPr>
          <p:spPr>
            <a:xfrm>
              <a:off x="0" y="3356992"/>
              <a:ext cx="9144000" cy="0"/>
            </a:xfrm>
            <a:prstGeom prst="line">
              <a:avLst/>
            </a:prstGeom>
            <a:ln w="63500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 userDrawn="1"/>
          </p:nvCxnSpPr>
          <p:spPr>
            <a:xfrm>
              <a:off x="-3579" y="3421185"/>
              <a:ext cx="9144000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3347864" y="403016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24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Youjip</a:t>
            </a:r>
            <a:r>
              <a:rPr kumimoji="1" lang="en-US" altLang="ko-KR" sz="2400" b="1" baseline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Won</a:t>
            </a:r>
            <a:endParaRPr kumimoji="1" lang="en-US" altLang="ko-KR" sz="2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6" y="5013176"/>
            <a:ext cx="2638429" cy="7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34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5501258"/>
          </a:xfrm>
        </p:spPr>
        <p:txBody>
          <a:bodyPr/>
          <a:lstStyle>
            <a:lvl1pPr>
              <a:lnSpc>
                <a:spcPct val="150000"/>
              </a:lnSpc>
              <a:buClr>
                <a:srgbClr val="002060"/>
              </a:buClr>
              <a:defRPr sz="20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buClr>
                <a:srgbClr val="002060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buClr>
                <a:srgbClr val="002060"/>
              </a:buClr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" y="6593998"/>
            <a:ext cx="768052" cy="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3539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14313" y="4429125"/>
            <a:ext cx="878681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91994" y="2906713"/>
            <a:ext cx="8072494" cy="1500187"/>
          </a:xfrm>
        </p:spPr>
        <p:txBody>
          <a:bodyPr anchor="b"/>
          <a:lstStyle>
            <a:lvl1pPr marL="0" indent="0" algn="r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" y="6593998"/>
            <a:ext cx="768052" cy="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0500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8112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611"/>
            <a:ext cx="9144000" cy="7066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55563"/>
            <a:ext cx="8786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000125"/>
            <a:ext cx="87868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313" y="6562725"/>
            <a:ext cx="12858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D8453-7B88-4217-BA7B-2CBC395807F6}" type="datetime1">
              <a:rPr kumimoji="1" lang="ko-KR" altLang="en-US" smtClean="0">
                <a:solidFill>
                  <a:srgbClr val="1F497D">
                    <a:lumMod val="50000"/>
                  </a:srgbClr>
                </a:solidFill>
              </a:rPr>
              <a:t>2022-04-14</a:t>
            </a:fld>
            <a:endParaRPr kumimoji="1" lang="en-US" altLang="ko-K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562725"/>
            <a:ext cx="1071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0C360-F875-469D-A977-82806D0D3C5E}" type="slidenum">
              <a:rPr kumimoji="1" lang="en-US" altLang="ko-KR">
                <a:solidFill>
                  <a:srgbClr val="1F497D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59550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706008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>
    <p:zoom/>
  </p:transition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"/>
        <a:defRPr kumimoji="1" sz="2000">
          <a:solidFill>
            <a:srgbClr val="10253F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07E3C"/>
        </a:buClr>
        <a:buSzPct val="100000"/>
        <a:buFont typeface="Wingdings" pitchFamily="2" charset="2"/>
        <a:buChar char=""/>
        <a:defRPr kumimoji="1">
          <a:solidFill>
            <a:srgbClr val="10253F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"/>
        <a:defRPr kumimoji="1" sz="1600">
          <a:solidFill>
            <a:srgbClr val="10253F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B03C"/>
        </a:buClr>
        <a:buSzPct val="65000"/>
        <a:buFont typeface="Wingdings" pitchFamily="2" charset="2"/>
        <a:buChar char="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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326009"/>
          </a:xfrm>
        </p:spPr>
        <p:txBody>
          <a:bodyPr/>
          <a:lstStyle/>
          <a:p>
            <a:r>
              <a:rPr lang="en-US" sz="3600" dirty="0"/>
              <a:t>Operating Systems</a:t>
            </a:r>
            <a:br>
              <a:rPr lang="en-US" sz="3600" dirty="0"/>
            </a:b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18690818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09374D-ED3E-EC49-AA6E-4FA09300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cs typeface="Courier New" panose="02070309020205020404" pitchFamily="49" charset="0"/>
              </a:rPr>
              <a:t>User stack vs. kernel stack</a:t>
            </a:r>
            <a:endParaRPr kumimoji="1" lang="ko-KR" altLang="en-US" dirty="0">
              <a:cs typeface="Courier New" panose="02070309020205020404" pitchFamily="49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32DC1A-C22D-CF4A-8512-B3CCB5745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3C897D-8BFF-364A-AFB4-09254CECA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C7CACB1-4ABF-0E42-A3DF-616590A8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46032"/>
            <a:ext cx="8352928" cy="5501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F413510-231B-E146-8B00-2E46E8CD994F}"/>
              </a:ext>
            </a:extLst>
          </p:cNvPr>
          <p:cNvSpPr/>
          <p:nvPr/>
        </p:nvSpPr>
        <p:spPr>
          <a:xfrm>
            <a:off x="4211960" y="3140968"/>
            <a:ext cx="144016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x-none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AF22788-2CFA-F642-9E55-D5B9A8683D93}"/>
              </a:ext>
            </a:extLst>
          </p:cNvPr>
          <p:cNvSpPr/>
          <p:nvPr/>
        </p:nvSpPr>
        <p:spPr>
          <a:xfrm>
            <a:off x="4211960" y="3411161"/>
            <a:ext cx="108012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kumimoji="1" lang="x-none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C375A-E3A8-B34E-837F-D29647DCE101}"/>
              </a:ext>
            </a:extLst>
          </p:cNvPr>
          <p:cNvSpPr txBox="1"/>
          <p:nvPr/>
        </p:nvSpPr>
        <p:spPr>
          <a:xfrm>
            <a:off x="4355976" y="352495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x-none" sz="1200" dirty="0"/>
              <a:t>PHYS_BASE</a:t>
            </a:r>
          </a:p>
          <a:p>
            <a:r>
              <a:rPr kumimoji="1" lang="en-US" altLang="x-none" sz="1200" dirty="0"/>
              <a:t>C000 0000 (3GB)</a:t>
            </a:r>
            <a:endParaRPr kumimoji="1" lang="x-non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14008267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Benefit of Memory Virtualization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Ease of use in programming</a:t>
            </a:r>
          </a:p>
          <a:p>
            <a:r>
              <a:rPr lang="en-US" altLang="ko-KR" dirty="0"/>
              <a:t>Memory efficiency in terms of </a:t>
            </a:r>
            <a:r>
              <a:rPr lang="en-US" altLang="ko-KR" dirty="0">
                <a:solidFill>
                  <a:schemeClr val="accent1"/>
                </a:solidFill>
              </a:rPr>
              <a:t>times</a:t>
            </a:r>
            <a:r>
              <a:rPr lang="en-US" altLang="ko-KR" dirty="0"/>
              <a:t> and </a:t>
            </a:r>
            <a:r>
              <a:rPr lang="en-US" altLang="ko-KR" dirty="0">
                <a:solidFill>
                  <a:schemeClr val="accent1"/>
                </a:solidFill>
              </a:rPr>
              <a:t>space</a:t>
            </a:r>
          </a:p>
          <a:p>
            <a:r>
              <a:rPr lang="en-US" altLang="ko-KR" dirty="0"/>
              <a:t>The guarantee of isolation for processes as well as OS</a:t>
            </a:r>
          </a:p>
          <a:p>
            <a:pPr lvl="1"/>
            <a:r>
              <a:rPr lang="en-US" altLang="ko-KR" dirty="0"/>
              <a:t>Protection from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errant accesses</a:t>
            </a:r>
            <a:r>
              <a:rPr lang="en-US" altLang="ko-KR" dirty="0"/>
              <a:t> of other processes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3585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OS in The Early System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908720"/>
            <a:ext cx="8786812" cy="5501258"/>
          </a:xfrm>
        </p:spPr>
        <p:txBody>
          <a:bodyPr/>
          <a:lstStyle/>
          <a:p>
            <a:r>
              <a:rPr lang="en-US" altLang="ko-KR" dirty="0"/>
              <a:t>Load only one process in memory.</a:t>
            </a:r>
          </a:p>
          <a:p>
            <a:pPr lvl="1"/>
            <a:r>
              <a:rPr lang="en-US" altLang="ko-KR" dirty="0"/>
              <a:t>Poor utilization and efficiency</a:t>
            </a:r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marL="0" indent="0">
              <a:buNone/>
            </a:pPr>
            <a:endParaRPr lang="en-US" altLang="ko-KR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2987824" y="1988840"/>
            <a:ext cx="2376264" cy="4176464"/>
            <a:chOff x="581763" y="1412776"/>
            <a:chExt cx="1974013" cy="4176464"/>
          </a:xfrm>
        </p:grpSpPr>
        <p:sp>
          <p:nvSpPr>
            <p:cNvPr id="52" name="TextBox 51"/>
            <p:cNvSpPr txBox="1"/>
            <p:nvPr/>
          </p:nvSpPr>
          <p:spPr>
            <a:xfrm>
              <a:off x="647563" y="1412776"/>
              <a:ext cx="550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0KB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1763" y="2266999"/>
              <a:ext cx="612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64KB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1763" y="5281463"/>
              <a:ext cx="571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max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223628" y="1558946"/>
              <a:ext cx="1332148" cy="8619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Operating System</a:t>
              </a:r>
            </a:p>
            <a:p>
              <a:pPr algn="ctr"/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(code, data, etc.)</a:t>
              </a:r>
              <a:endPara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223628" y="2420888"/>
              <a:ext cx="1332148" cy="30662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Current</a:t>
              </a:r>
            </a:p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Program</a:t>
              </a:r>
            </a:p>
            <a:p>
              <a:pPr algn="ctr"/>
              <a:r>
                <a:rPr lang="en-US" altLang="ko-KR" sz="12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(code, data, etc.)</a:t>
              </a:r>
              <a:endParaRPr lang="ko-KR" altLang="en-US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73585" y="607355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Physical Memory</a:t>
            </a:r>
            <a:endParaRPr lang="ko-KR" altLang="en-US" sz="1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88656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Multiprogramming and Time Sharing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1"/>
                </a:solidFill>
              </a:rPr>
              <a:t>Load multiple processes </a:t>
            </a:r>
            <a:r>
              <a:rPr lang="en-US" altLang="ko-KR" dirty="0"/>
              <a:t>in memory.</a:t>
            </a:r>
          </a:p>
          <a:p>
            <a:pPr lvl="1"/>
            <a:r>
              <a:rPr lang="en-US" altLang="ko-KR" dirty="0"/>
              <a:t>Execute one for a short while.</a:t>
            </a:r>
          </a:p>
          <a:p>
            <a:pPr lvl="1"/>
            <a:r>
              <a:rPr lang="en-US" altLang="ko-KR" dirty="0"/>
              <a:t>Switch processes between them in memory.</a:t>
            </a:r>
          </a:p>
          <a:p>
            <a:pPr lvl="1"/>
            <a:r>
              <a:rPr lang="en-US" altLang="ko-KR" dirty="0"/>
              <a:t>Increase utilization and efficiency.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Cause an important </a:t>
            </a:r>
            <a:r>
              <a:rPr lang="en-US" altLang="ko-KR" b="1" dirty="0"/>
              <a:t>protection issue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Errant memory accesses from other processes</a:t>
            </a:r>
          </a:p>
          <a:p>
            <a:pPr lvl="2"/>
            <a:endParaRPr lang="en-US" altLang="ko-KR" sz="14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marL="0" indent="0">
              <a:buNone/>
            </a:pPr>
            <a:endParaRPr lang="en-US" altLang="ko-KR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9642" y="1198332"/>
            <a:ext cx="602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0KB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7" y="1682643"/>
            <a:ext cx="66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64KB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854612" y="1352706"/>
            <a:ext cx="1533812" cy="498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Operating System</a:t>
            </a: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(code, data, etc.)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854612" y="2355639"/>
            <a:ext cx="1533812" cy="4988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Process C</a:t>
            </a: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(code, data, etc.)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54612" y="1851583"/>
            <a:ext cx="1533812" cy="504056"/>
          </a:xfrm>
          <a:prstGeom prst="rect">
            <a:avLst/>
          </a:prstGeom>
          <a:pattFill prst="dk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Free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854612" y="2854516"/>
            <a:ext cx="1533812" cy="4988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Process B</a:t>
            </a: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(code, data, etc.)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854612" y="3353393"/>
            <a:ext cx="1533812" cy="504056"/>
          </a:xfrm>
          <a:prstGeom prst="rect">
            <a:avLst/>
          </a:prstGeom>
          <a:pattFill prst="dk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Free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854612" y="3857449"/>
            <a:ext cx="1533812" cy="4988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Process A</a:t>
            </a: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(code, data, etc.)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240" y="5466549"/>
            <a:ext cx="174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Physical Memory</a:t>
            </a:r>
            <a:endParaRPr lang="ko-KR" altLang="en-US" sz="1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854611" y="4356326"/>
            <a:ext cx="1532978" cy="504056"/>
          </a:xfrm>
          <a:prstGeom prst="rect">
            <a:avLst/>
          </a:prstGeom>
          <a:pattFill prst="dk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Free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854611" y="4860382"/>
            <a:ext cx="1533811" cy="504056"/>
          </a:xfrm>
          <a:prstGeom prst="rect">
            <a:avLst/>
          </a:prstGeom>
          <a:pattFill prst="dk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Free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6177" y="2185119"/>
            <a:ext cx="66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128KB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6178" y="2716016"/>
            <a:ext cx="66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192KB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3214893"/>
            <a:ext cx="66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256KB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6180" y="3718949"/>
            <a:ext cx="66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320KB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56180" y="4217826"/>
            <a:ext cx="66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384KB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6177" y="4725144"/>
            <a:ext cx="66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448KB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56176" y="5189550"/>
            <a:ext cx="66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512KB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6095781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Address Space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899815"/>
            <a:ext cx="8786812" cy="5501258"/>
          </a:xfrm>
        </p:spPr>
        <p:txBody>
          <a:bodyPr/>
          <a:lstStyle/>
          <a:p>
            <a:r>
              <a:rPr lang="en-US" altLang="ko-KR" dirty="0"/>
              <a:t>OS creates an </a:t>
            </a:r>
            <a:r>
              <a:rPr lang="en-US" altLang="ko-KR" b="1" dirty="0"/>
              <a:t>abstraction</a:t>
            </a:r>
            <a:r>
              <a:rPr lang="en-US" altLang="ko-KR" dirty="0"/>
              <a:t> of physical memory.</a:t>
            </a:r>
          </a:p>
          <a:p>
            <a:pPr lvl="1"/>
            <a:r>
              <a:rPr lang="en-US" altLang="ko-KR" dirty="0"/>
              <a:t>The address space contains all about a running process.</a:t>
            </a:r>
          </a:p>
          <a:p>
            <a:pPr lvl="1"/>
            <a:r>
              <a:rPr lang="en-US" altLang="ko-KR" dirty="0"/>
              <a:t>That is consist of program code, heap, stack and etc.</a:t>
            </a:r>
            <a:endParaRPr lang="en-US" altLang="ko-KR" sz="1600" dirty="0"/>
          </a:p>
          <a:p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059832" y="2452359"/>
            <a:ext cx="3757617" cy="3726409"/>
            <a:chOff x="3059832" y="2525414"/>
            <a:chExt cx="3757617" cy="3726409"/>
          </a:xfrm>
        </p:grpSpPr>
        <p:cxnSp>
          <p:nvCxnSpPr>
            <p:cNvPr id="7" name="직선 화살표 연결선 6"/>
            <p:cNvCxnSpPr/>
            <p:nvPr/>
          </p:nvCxnSpPr>
          <p:spPr>
            <a:xfrm>
              <a:off x="6817449" y="5656015"/>
              <a:ext cx="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14969" y="2525414"/>
              <a:ext cx="550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0KB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661031" y="2627524"/>
              <a:ext cx="1332148" cy="498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Program Code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661031" y="3625277"/>
              <a:ext cx="1332148" cy="2010992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(free)</a:t>
              </a:r>
            </a:p>
            <a:p>
              <a:pPr algn="ctr"/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V="1">
              <a:off x="4327105" y="4993431"/>
              <a:ext cx="0" cy="6428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>
              <a:stCxn id="37" idx="0"/>
            </p:cNvCxnSpPr>
            <p:nvPr/>
          </p:nvCxnSpPr>
          <p:spPr>
            <a:xfrm>
              <a:off x="4327105" y="3625277"/>
              <a:ext cx="0" cy="498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14969" y="2982379"/>
              <a:ext cx="550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1KB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2501" y="3471388"/>
              <a:ext cx="550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2KB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59832" y="5506053"/>
              <a:ext cx="616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15KB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9832" y="5944046"/>
              <a:ext cx="616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16KB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661031" y="3126400"/>
              <a:ext cx="1332148" cy="4988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Heap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661031" y="5636270"/>
              <a:ext cx="1332148" cy="4988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Stack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10591" y="6073551"/>
            <a:ext cx="143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Address Space</a:t>
            </a:r>
            <a:endParaRPr lang="ko-KR" altLang="en-US" sz="1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5920413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Address Space(Cont.)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5501258"/>
          </a:xfrm>
        </p:spPr>
        <p:txBody>
          <a:bodyPr/>
          <a:lstStyle/>
          <a:p>
            <a:r>
              <a:rPr lang="en-US" altLang="ko-KR" dirty="0"/>
              <a:t>Code</a:t>
            </a:r>
          </a:p>
          <a:p>
            <a:pPr lvl="1"/>
            <a:r>
              <a:rPr lang="en-US" altLang="ko-KR" dirty="0"/>
              <a:t>Where instructions live</a:t>
            </a:r>
          </a:p>
          <a:p>
            <a:r>
              <a:rPr lang="en-US" altLang="ko-KR" dirty="0"/>
              <a:t>Heap</a:t>
            </a:r>
          </a:p>
          <a:p>
            <a:pPr lvl="1"/>
            <a:r>
              <a:rPr lang="en-US" altLang="ko-KR" dirty="0"/>
              <a:t>Dynamically allocate memory.</a:t>
            </a:r>
          </a:p>
          <a:p>
            <a:pPr lvl="2"/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altLang="ko-KR" dirty="0"/>
              <a:t> in C language</a:t>
            </a:r>
          </a:p>
          <a:p>
            <a:pPr lvl="2"/>
            <a:r>
              <a:rPr lang="en-US" altLang="ko-KR" dirty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altLang="ko-KR" dirty="0"/>
              <a:t> in object-oriented language</a:t>
            </a:r>
          </a:p>
          <a:p>
            <a:r>
              <a:rPr lang="en-US" altLang="ko-KR" dirty="0"/>
              <a:t>Stack</a:t>
            </a:r>
          </a:p>
          <a:p>
            <a:pPr lvl="1"/>
            <a:r>
              <a:rPr lang="en-US" altLang="ko-KR" dirty="0"/>
              <a:t>Store return addresses or values.</a:t>
            </a:r>
          </a:p>
          <a:p>
            <a:pPr lvl="1"/>
            <a:r>
              <a:rPr lang="en-US" altLang="ko-KR" dirty="0"/>
              <a:t>Contain local variables arguments to routines.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456142" y="1484784"/>
            <a:ext cx="3156418" cy="3507623"/>
            <a:chOff x="3661031" y="2627524"/>
            <a:chExt cx="3156418" cy="3507623"/>
          </a:xfrm>
        </p:grpSpPr>
        <p:cxnSp>
          <p:nvCxnSpPr>
            <p:cNvPr id="25" name="직선 화살표 연결선 24"/>
            <p:cNvCxnSpPr/>
            <p:nvPr/>
          </p:nvCxnSpPr>
          <p:spPr>
            <a:xfrm>
              <a:off x="6817449" y="5656015"/>
              <a:ext cx="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직사각형 29"/>
            <p:cNvSpPr/>
            <p:nvPr/>
          </p:nvSpPr>
          <p:spPr>
            <a:xfrm>
              <a:off x="3661031" y="2627524"/>
              <a:ext cx="1332148" cy="498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Program Code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661031" y="3625277"/>
              <a:ext cx="1332148" cy="2010992"/>
            </a:xfrm>
            <a:prstGeom prst="rect">
              <a:avLst/>
            </a:prstGeom>
            <a:pattFill prst="dkUp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(free)</a:t>
              </a:r>
            </a:p>
            <a:p>
              <a:pPr algn="ctr"/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32" name="직선 화살표 연결선 31"/>
            <p:cNvCxnSpPr/>
            <p:nvPr/>
          </p:nvCxnSpPr>
          <p:spPr>
            <a:xfrm flipV="1">
              <a:off x="4327105" y="4993431"/>
              <a:ext cx="0" cy="6428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>
              <a:stCxn id="31" idx="0"/>
            </p:cNvCxnSpPr>
            <p:nvPr/>
          </p:nvCxnSpPr>
          <p:spPr>
            <a:xfrm>
              <a:off x="4327105" y="3625277"/>
              <a:ext cx="0" cy="498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/>
            <p:cNvSpPr/>
            <p:nvPr/>
          </p:nvSpPr>
          <p:spPr>
            <a:xfrm>
              <a:off x="3661031" y="3126400"/>
              <a:ext cx="1332148" cy="4988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Heap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661031" y="5636270"/>
              <a:ext cx="1332148" cy="4988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Courier New" pitchFamily="49" charset="0"/>
                </a:rPr>
                <a:t>Stack</a:t>
              </a:r>
              <a:endParaRPr lang="ko-KR" altLang="en-US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05702" y="5085184"/>
            <a:ext cx="143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Address Space</a:t>
            </a:r>
            <a:endParaRPr lang="ko-KR" altLang="en-US" sz="1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2012534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 Address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Every address</a:t>
            </a:r>
            <a:r>
              <a:rPr lang="en-US" altLang="ko-KR" dirty="0"/>
              <a:t> in a running program is virtual.</a:t>
            </a:r>
          </a:p>
          <a:p>
            <a:pPr lvl="1"/>
            <a:r>
              <a:rPr lang="en-US" altLang="ko-KR" dirty="0"/>
              <a:t>OS translates the virtual address to physical address</a:t>
            </a:r>
          </a:p>
          <a:p>
            <a:pPr lvl="1"/>
            <a:endParaRPr lang="en-US" altLang="ko-KR" sz="2000" dirty="0"/>
          </a:p>
          <a:p>
            <a:pPr lvl="1"/>
            <a:endParaRPr lang="en-US" altLang="ko-KR" sz="2000" dirty="0"/>
          </a:p>
          <a:p>
            <a:pPr lvl="1"/>
            <a:endParaRPr lang="en-US" altLang="ko-KR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25674" y="2407528"/>
            <a:ext cx="7546726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stdio.h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stdlib.h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endParaRPr lang="en-US" altLang="ko-KR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main(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char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[]){</a:t>
            </a:r>
          </a:p>
          <a:p>
            <a:endParaRPr lang="en-US" altLang="ko-KR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("location of code  : %p\n", 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*) main);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("location of heap  : %p\n", 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*)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malloc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));</a:t>
            </a:r>
          </a:p>
          <a:p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x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("location of stack : %p\n", 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*) &amp;x);</a:t>
            </a:r>
          </a:p>
          <a:p>
            <a:endParaRPr lang="en-US" altLang="ko-KR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en-US" altLang="ko-KR" sz="1400" dirty="0">
                <a:solidFill>
                  <a:srgbClr val="CCCC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   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x;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5158933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 simple program that prints out addresses</a:t>
            </a:r>
          </a:p>
        </p:txBody>
      </p:sp>
    </p:spTree>
    <p:extLst>
      <p:ext uri="{BB962C8B-B14F-4D97-AF65-F5344CB8AC3E}">
        <p14:creationId xmlns:p14="http://schemas.microsoft.com/office/powerpoint/2010/main" val="285780239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 Address(Cont.)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output in 64-bit Linux machine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1610216"/>
            <a:ext cx="4104456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location of code  : 0x40057d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location of heap  : 0xcf2010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location of stack : 0x7fff9ca45fcc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6058410" y="2602937"/>
            <a:ext cx="1681939" cy="2815722"/>
          </a:xfrm>
          <a:prstGeom prst="rect">
            <a:avLst/>
          </a:prstGeom>
          <a:pattFill prst="dk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(free)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058413" y="1275803"/>
            <a:ext cx="1681939" cy="520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Code</a:t>
            </a:r>
          </a:p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(Text)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058409" y="5418659"/>
            <a:ext cx="1681939" cy="2857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Stack</a:t>
            </a:r>
          </a:p>
        </p:txBody>
      </p:sp>
      <p:cxnSp>
        <p:nvCxnSpPr>
          <p:cNvPr id="29" name="직선 화살표 연결선 28"/>
          <p:cNvCxnSpPr>
            <a:stCxn id="28" idx="0"/>
          </p:cNvCxnSpPr>
          <p:nvPr/>
        </p:nvCxnSpPr>
        <p:spPr>
          <a:xfrm flipH="1" flipV="1">
            <a:off x="6899377" y="4797152"/>
            <a:ext cx="2" cy="62150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25" idx="0"/>
          </p:cNvCxnSpPr>
          <p:nvPr/>
        </p:nvCxnSpPr>
        <p:spPr>
          <a:xfrm flipH="1">
            <a:off x="6899377" y="2602937"/>
            <a:ext cx="3" cy="53803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39592" y="4489375"/>
            <a:ext cx="86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stack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98197" y="3140968"/>
            <a:ext cx="86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heap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84536" y="968026"/>
            <a:ext cx="159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Address Space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058412" y="1796494"/>
            <a:ext cx="1681939" cy="520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Data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058411" y="2317185"/>
            <a:ext cx="1681939" cy="2857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Heap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6058408" y="5704410"/>
            <a:ext cx="1681939" cy="3959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ko-KR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586" y="1137303"/>
            <a:ext cx="972379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0x400000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2157" y="2183062"/>
            <a:ext cx="972379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0xcf2000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0005" y="5561535"/>
            <a:ext cx="1260415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0x7fff9ca49000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8037" y="1639833"/>
            <a:ext cx="972379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0x401000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2110" y="2490623"/>
            <a:ext cx="972379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0xd13000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0001" y="5312241"/>
            <a:ext cx="1260415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0x7fff9ca28000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113396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599ED0-A209-F048-939E-DB7337B0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InitializedGlobal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[1024] = {0,};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UnintGlobal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[1024];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int localVar1; // 4 byte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int localVar2; // 4 byte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int *dynamicLocalVar1;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int *dynamicLocalVar2;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dynamicLocalVar1 = malloc(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(int)); // 16 byte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dynamicLocalVar2 = malloc(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(int)); // 16 byte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("code                 : 0x%x\n", main);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("Data                 : 0x%x\n", &amp;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InitializedGlobal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("BSS(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Data)     : 0x%x\n", &amp;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UnintGlobal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  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("stack localVar1      : 0x%x\n", &amp;localVar1);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("stack localVar2      : 0x%x\n", &amp;localVar2);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("heap dynamicLocalVar1: 0x%x\n", dynamicLocalVar1);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altLang="ko-K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("heap dynamicLocalVar2: 0x%x\n", dynamicLocalVar2);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  return 0;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1" lang="ko-KR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D3736E-4A24-464E-BE6E-0827442CA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CAA342-AB70-2143-A83F-98BD95DC2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14313" y="55563"/>
            <a:ext cx="8786812" cy="585787"/>
          </a:xfrm>
        </p:spPr>
        <p:txBody>
          <a:bodyPr/>
          <a:lstStyle/>
          <a:p>
            <a:r>
              <a:rPr lang="en-US" altLang="ko-KR" dirty="0"/>
              <a:t>Components of Virtual Address Space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2DF62-C6D1-F048-8D9C-0F7D728C9D10}"/>
              </a:ext>
            </a:extLst>
          </p:cNvPr>
          <p:cNvSpPr txBox="1"/>
          <p:nvPr/>
        </p:nvSpPr>
        <p:spPr>
          <a:xfrm>
            <a:off x="4419582" y="1052736"/>
            <a:ext cx="406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600" dirty="0">
                <a:latin typeface="Helvetica" pitchFamily="2" charset="0"/>
              </a:rPr>
              <a:t>Data segment: global variable (initialized)</a:t>
            </a:r>
          </a:p>
          <a:p>
            <a:r>
              <a:rPr kumimoji="1" lang="en-US" altLang="ko-Kore-KR" sz="1600" dirty="0">
                <a:latin typeface="Helvetica" pitchFamily="2" charset="0"/>
              </a:rPr>
              <a:t>BSS segment: global variable (</a:t>
            </a:r>
            <a:r>
              <a:rPr kumimoji="1" lang="en-US" altLang="ko-Kore-KR" sz="1600" dirty="0" err="1">
                <a:latin typeface="Helvetica" pitchFamily="2" charset="0"/>
              </a:rPr>
              <a:t>unintialized</a:t>
            </a:r>
            <a:r>
              <a:rPr kumimoji="1" lang="en-US" altLang="ko-Kore-KR" sz="1600" dirty="0">
                <a:latin typeface="Helvetica" pitchFamily="2" charset="0"/>
              </a:rPr>
              <a:t>)</a:t>
            </a:r>
            <a:endParaRPr kumimoji="1" lang="ko-Kore-KR" alt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99714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599ED0-A209-F048-939E-DB7337B0F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284" y="1051494"/>
            <a:ext cx="3997647" cy="317022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s-IS" sz="1400" dirty="0">
                <a:latin typeface="Courier New" charset="0"/>
                <a:ea typeface="Courier New" charset="0"/>
                <a:cs typeface="Courier New" charset="0"/>
              </a:rPr>
              <a:t>BulGok:~ yjwon$ ./a.out</a:t>
            </a:r>
          </a:p>
          <a:p>
            <a:pPr marL="0" indent="0">
              <a:buNone/>
            </a:pPr>
            <a:r>
              <a:rPr lang="is-IS" sz="1400" dirty="0">
                <a:latin typeface="Courier New" charset="0"/>
                <a:ea typeface="Courier New" charset="0"/>
                <a:cs typeface="Courier New" charset="0"/>
              </a:rPr>
              <a:t>code                 : 0xdffde0</a:t>
            </a:r>
          </a:p>
          <a:p>
            <a:pPr marL="0" indent="0">
              <a:buNone/>
            </a:pPr>
            <a:r>
              <a:rPr lang="is-IS" sz="1400" dirty="0">
                <a:latin typeface="Courier New" charset="0"/>
                <a:ea typeface="Courier New" charset="0"/>
                <a:cs typeface="Courier New" charset="0"/>
              </a:rPr>
              <a:t>Data                 : 0xe01020</a:t>
            </a:r>
          </a:p>
          <a:p>
            <a:pPr marL="0" indent="0">
              <a:buNone/>
            </a:pPr>
            <a:r>
              <a:rPr lang="is-IS" sz="1400" dirty="0">
                <a:latin typeface="Courier New" charset="0"/>
                <a:ea typeface="Courier New" charset="0"/>
                <a:cs typeface="Courier New" charset="0"/>
              </a:rPr>
              <a:t>BSS(Uninit Data)     : 0xe02020</a:t>
            </a:r>
          </a:p>
          <a:p>
            <a:pPr marL="0" indent="0">
              <a:buNone/>
            </a:pPr>
            <a:r>
              <a:rPr lang="is-IS" sz="1400" dirty="0">
                <a:latin typeface="Courier New" charset="0"/>
                <a:ea typeface="Courier New" charset="0"/>
                <a:cs typeface="Courier New" charset="0"/>
              </a:rPr>
              <a:t>stack localVar1      : 0xeee00a88</a:t>
            </a:r>
          </a:p>
          <a:p>
            <a:pPr marL="0" indent="0">
              <a:buNone/>
            </a:pPr>
            <a:r>
              <a:rPr lang="is-IS" sz="1400" dirty="0">
                <a:latin typeface="Courier New" charset="0"/>
                <a:ea typeface="Courier New" charset="0"/>
                <a:cs typeface="Courier New" charset="0"/>
              </a:rPr>
              <a:t>stack localVar2      : 0xeee00a84</a:t>
            </a:r>
          </a:p>
          <a:p>
            <a:pPr marL="0" indent="0">
              <a:buNone/>
            </a:pPr>
            <a:r>
              <a:rPr lang="is-IS" sz="1400" dirty="0">
                <a:latin typeface="Courier New" charset="0"/>
                <a:ea typeface="Courier New" charset="0"/>
                <a:cs typeface="Courier New" charset="0"/>
              </a:rPr>
              <a:t>heap dynamicLocalVar1: 0xc4c01700</a:t>
            </a:r>
          </a:p>
          <a:p>
            <a:pPr marL="0" indent="0">
              <a:buNone/>
            </a:pPr>
            <a:r>
              <a:rPr lang="is-IS" sz="1400" dirty="0">
                <a:latin typeface="Courier New" charset="0"/>
                <a:ea typeface="Courier New" charset="0"/>
                <a:cs typeface="Courier New" charset="0"/>
              </a:rPr>
              <a:t>heap dynamicLocalVar2: 0xc4c01710</a:t>
            </a:r>
          </a:p>
          <a:p>
            <a:pPr marL="0" indent="0">
              <a:buNone/>
            </a:pPr>
            <a:endParaRPr lang="is-I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M</a:t>
            </a:r>
            <a:r>
              <a:rPr lang="is-IS" sz="1400" dirty="0">
                <a:latin typeface="Helvetica Neue" charset="0"/>
                <a:ea typeface="Helvetica Neue" charset="0"/>
                <a:cs typeface="Helvetica Neue" charset="0"/>
              </a:rPr>
              <a:t>inimum heap allocation unit: 16 Byte</a:t>
            </a:r>
          </a:p>
          <a:p>
            <a:pPr marL="0" indent="0">
              <a:buNone/>
            </a:pPr>
            <a:endParaRPr kumimoji="1" lang="ko-KR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D3736E-4A24-464E-BE6E-0827442CA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CAA342-AB70-2143-A83F-98BD95DC2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직사각형 24"/>
          <p:cNvSpPr/>
          <p:nvPr/>
        </p:nvSpPr>
        <p:spPr>
          <a:xfrm>
            <a:off x="6732240" y="1704279"/>
            <a:ext cx="1681939" cy="2108335"/>
          </a:xfrm>
          <a:prstGeom prst="rect">
            <a:avLst/>
          </a:prstGeom>
          <a:pattFill prst="dk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(free)</a:t>
            </a:r>
            <a:endParaRPr lang="ko-KR" altLang="en-US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7" name="직사각형 25"/>
          <p:cNvSpPr/>
          <p:nvPr/>
        </p:nvSpPr>
        <p:spPr>
          <a:xfrm>
            <a:off x="6732240" y="5350070"/>
            <a:ext cx="1681939" cy="520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Code</a:t>
            </a:r>
          </a:p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(Text)</a:t>
            </a:r>
          </a:p>
        </p:txBody>
      </p:sp>
      <p:sp>
        <p:nvSpPr>
          <p:cNvPr id="8" name="직사각형 27"/>
          <p:cNvSpPr/>
          <p:nvPr/>
        </p:nvSpPr>
        <p:spPr>
          <a:xfrm>
            <a:off x="6732240" y="1259881"/>
            <a:ext cx="1681939" cy="6016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localVar1</a:t>
            </a: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localVar2</a:t>
            </a:r>
          </a:p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Stack</a:t>
            </a:r>
          </a:p>
        </p:txBody>
      </p:sp>
      <p:cxnSp>
        <p:nvCxnSpPr>
          <p:cNvPr id="9" name="직선 화살표 연결선 28"/>
          <p:cNvCxnSpPr/>
          <p:nvPr/>
        </p:nvCxnSpPr>
        <p:spPr>
          <a:xfrm flipH="1" flipV="1">
            <a:off x="7564816" y="3167533"/>
            <a:ext cx="2" cy="62150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29"/>
          <p:cNvCxnSpPr/>
          <p:nvPr/>
        </p:nvCxnSpPr>
        <p:spPr>
          <a:xfrm flipH="1">
            <a:off x="7573209" y="1900062"/>
            <a:ext cx="3" cy="53803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8"/>
          <p:cNvSpPr/>
          <p:nvPr/>
        </p:nvSpPr>
        <p:spPr>
          <a:xfrm>
            <a:off x="6732240" y="5005342"/>
            <a:ext cx="1681939" cy="3447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Data</a:t>
            </a:r>
          </a:p>
        </p:txBody>
      </p:sp>
      <p:sp>
        <p:nvSpPr>
          <p:cNvPr id="15" name="직사각형 19"/>
          <p:cNvSpPr/>
          <p:nvPr/>
        </p:nvSpPr>
        <p:spPr>
          <a:xfrm>
            <a:off x="6732239" y="3812614"/>
            <a:ext cx="1686579" cy="8851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Heap</a:t>
            </a:r>
          </a:p>
          <a:p>
            <a:pPr algn="ctr"/>
            <a:endParaRPr lang="en-US" altLang="ko-KR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  <a:p>
            <a:pPr algn="ctr"/>
            <a:endParaRPr lang="en-US" altLang="ko-KR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  <a:p>
            <a:pPr algn="ctr"/>
            <a:endParaRPr lang="en-US" altLang="ko-KR" sz="14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6922" y="1189286"/>
            <a:ext cx="1260415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is-IS" sz="1200" dirty="0">
                <a:latin typeface="Courier New" charset="0"/>
                <a:ea typeface="Courier New" charset="0"/>
                <a:cs typeface="Courier New" charset="0"/>
              </a:rPr>
              <a:t>0xeee00a88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79861" y="5684628"/>
            <a:ext cx="1145363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is-IS" sz="1200" dirty="0">
                <a:latin typeface="Courier New" charset="0"/>
                <a:ea typeface="Courier New" charset="0"/>
                <a:cs typeface="Courier New" charset="0"/>
              </a:rPr>
              <a:t>0x00dffde0</a:t>
            </a:r>
          </a:p>
        </p:txBody>
      </p:sp>
      <p:sp>
        <p:nvSpPr>
          <p:cNvPr id="23" name="직사각형 18"/>
          <p:cNvSpPr/>
          <p:nvPr/>
        </p:nvSpPr>
        <p:spPr>
          <a:xfrm>
            <a:off x="6734285" y="4697781"/>
            <a:ext cx="1681939" cy="3075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BSS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9861" y="5117697"/>
            <a:ext cx="1152379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is-IS" sz="1200" dirty="0">
                <a:latin typeface="Courier New" charset="0"/>
                <a:ea typeface="Courier New" charset="0"/>
                <a:cs typeface="Courier New" charset="0"/>
              </a:rPr>
              <a:t>0x00e01020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9861" y="4759676"/>
            <a:ext cx="1224387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is-IS" sz="1200" dirty="0">
                <a:latin typeface="Courier New" charset="0"/>
                <a:ea typeface="Courier New" charset="0"/>
                <a:cs typeface="Courier New" charset="0"/>
              </a:rPr>
              <a:t>0x00e02020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36922" y="1440140"/>
            <a:ext cx="1260415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is-IS" sz="1200" dirty="0">
                <a:latin typeface="Courier New" charset="0"/>
                <a:ea typeface="Courier New" charset="0"/>
                <a:cs typeface="Courier New" charset="0"/>
              </a:rPr>
              <a:t>0xeee00a84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0112" y="4448145"/>
            <a:ext cx="1152128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is-IS" sz="1200">
                <a:latin typeface="Courier New" charset="0"/>
                <a:ea typeface="Courier New" charset="0"/>
                <a:cs typeface="Courier New" charset="0"/>
              </a:rPr>
              <a:t>0xc4c01700</a:t>
            </a:r>
            <a:endParaRPr lang="is-IS" sz="12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112" y="4232121"/>
            <a:ext cx="1152128" cy="276999"/>
          </a:xfrm>
          <a:prstGeom prst="rect">
            <a:avLst/>
          </a:prstGeom>
          <a:noFill/>
          <a:ln>
            <a:noFill/>
            <a:tailEnd type="stealth"/>
          </a:ln>
        </p:spPr>
        <p:txBody>
          <a:bodyPr wrap="square" rtlCol="0">
            <a:spAutoFit/>
          </a:bodyPr>
          <a:lstStyle/>
          <a:p>
            <a:r>
              <a:rPr lang="is-IS" sz="1200" dirty="0">
                <a:latin typeface="Courier New" charset="0"/>
                <a:ea typeface="Courier New" charset="0"/>
                <a:cs typeface="Courier New" charset="0"/>
              </a:rPr>
              <a:t>0xc4c01710</a:t>
            </a:r>
          </a:p>
        </p:txBody>
      </p:sp>
      <p:sp>
        <p:nvSpPr>
          <p:cNvPr id="29" name="직사각형 18"/>
          <p:cNvSpPr/>
          <p:nvPr/>
        </p:nvSpPr>
        <p:spPr>
          <a:xfrm>
            <a:off x="6732240" y="4221716"/>
            <a:ext cx="1681939" cy="475036"/>
          </a:xfrm>
          <a:prstGeom prst="rect">
            <a:avLst/>
          </a:prstGeom>
          <a:noFill/>
          <a:ln w="12700"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dynamicLocalVar1</a:t>
            </a: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dynamicLocalVar1</a:t>
            </a:r>
          </a:p>
        </p:txBody>
      </p:sp>
      <p:sp>
        <p:nvSpPr>
          <p:cNvPr id="30" name="제목 1"/>
          <p:cNvSpPr txBox="1">
            <a:spLocks/>
          </p:cNvSpPr>
          <p:nvPr/>
        </p:nvSpPr>
        <p:spPr bwMode="auto">
          <a:xfrm>
            <a:off x="159544" y="82684"/>
            <a:ext cx="8786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r>
              <a:rPr lang="en-US" altLang="ko-KR" kern="0" dirty="0"/>
              <a:t>Components of Virtual Address Space</a:t>
            </a:r>
            <a:endParaRPr lang="ko-KR" altLang="en-US" kern="0" dirty="0"/>
          </a:p>
        </p:txBody>
      </p:sp>
    </p:spTree>
    <p:extLst>
      <p:ext uri="{BB962C8B-B14F-4D97-AF65-F5344CB8AC3E}">
        <p14:creationId xmlns:p14="http://schemas.microsoft.com/office/powerpoint/2010/main" val="3953158987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13. The Abstraction: Address Space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96686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Memory Virtualization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4205114"/>
          </a:xfrm>
        </p:spPr>
        <p:txBody>
          <a:bodyPr/>
          <a:lstStyle/>
          <a:p>
            <a:r>
              <a:rPr lang="en-US" altLang="ko-KR" dirty="0"/>
              <a:t>What is </a:t>
            </a:r>
            <a:r>
              <a:rPr lang="en-US" altLang="ko-KR" b="1" dirty="0"/>
              <a:t>memory virtualization</a:t>
            </a:r>
            <a:r>
              <a:rPr lang="en-US" altLang="ko-KR" b="0" dirty="0"/>
              <a:t>?</a:t>
            </a:r>
          </a:p>
          <a:p>
            <a:pPr lvl="1"/>
            <a:r>
              <a:rPr lang="en-US" altLang="ko-KR" dirty="0"/>
              <a:t>OS virtualizes its physical memory.</a:t>
            </a:r>
            <a:endParaRPr lang="en-US" altLang="ko-KR" b="0" dirty="0"/>
          </a:p>
          <a:p>
            <a:pPr lvl="1"/>
            <a:r>
              <a:rPr lang="en-US" altLang="ko-KR" dirty="0"/>
              <a:t>OS provides an </a:t>
            </a:r>
            <a:r>
              <a:rPr lang="en-US" altLang="ko-KR" dirty="0">
                <a:solidFill>
                  <a:schemeClr val="accent1"/>
                </a:solidFill>
              </a:rPr>
              <a:t>illusion that each process has its own isolated separate memory space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It seems to be seen like </a:t>
            </a:r>
            <a:r>
              <a:rPr lang="en-US" altLang="ko-KR" dirty="0">
                <a:solidFill>
                  <a:schemeClr val="accent1"/>
                </a:solidFill>
              </a:rPr>
              <a:t>each process uses the whole memory</a:t>
            </a:r>
            <a:r>
              <a:rPr lang="en-US" altLang="ko-KR" dirty="0"/>
              <a:t> .</a:t>
            </a:r>
            <a:endParaRPr lang="en-US" altLang="ko-KR" sz="1600" dirty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64842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46" name="Screen Shot 2018-09-13 at 9.49.26 AM.png" descr="Screen Shot 2018-09-13 at 9.49.2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529556" cy="55959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9594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50" name="Screen Shot 2018-09-13 at 9.54.31 AM.png" descr="Screen Shot 2018-09-13 at 9.54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403500" cy="56003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32155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54" name="Screen Shot 2018-09-13 at 9.55.30 AM.png" descr="Screen Shot 2018-09-13 at 9.55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403753" cy="53890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03293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58" name="Screen Shot 2018-09-13 at 9.56.26 AM.png" descr="Screen Shot 2018-09-13 at 9.56.2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7505243" cy="5621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08990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61" name="Screen Shot 2018-09-13 at 9.57.12 AM.png" descr="Screen Shot 2018-09-13 at 9.57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31" y="927406"/>
            <a:ext cx="8734139" cy="50031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619672" y="1124744"/>
            <a:ext cx="21602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thread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2636912"/>
            <a:ext cx="168018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p-&gt;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pagedir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779748"/>
            <a:ext cx="18145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p-&gt;stack</a:t>
            </a:r>
          </a:p>
          <a:p>
            <a:endParaRPr lang="en-US" sz="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176" y="4855596"/>
            <a:ext cx="18150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p-&gt;status</a:t>
            </a:r>
          </a:p>
          <a:p>
            <a:endParaRPr lang="en-US" sz="6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162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Process structure: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struct thread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  <a:endParaRPr lang="en-US" altLang="ko-KR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4313" y="1764680"/>
            <a:ext cx="8857679" cy="4616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52000">
            <a:spAutoFit/>
          </a:bodyPr>
          <a:lstStyle/>
          <a:p>
            <a:r>
              <a:rPr lang="en-US" altLang="ko-KR" sz="1400" dirty="0" err="1">
                <a:solidFill>
                  <a:srgbClr val="00B05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struct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thread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Owned by </a:t>
            </a:r>
            <a:r>
              <a:rPr lang="en-US" altLang="ko-KR" sz="1400" dirty="0" err="1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thread.c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. */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 err="1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tid_t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tid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;                      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Thread identifier. */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enum</a:t>
            </a:r>
            <a:r>
              <a:rPr lang="en-US" altLang="ko-KR" sz="1400" dirty="0">
                <a:solidFill>
                  <a:srgbClr val="00B05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thread_status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status;      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Thread state. */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>
                <a:solidFill>
                  <a:srgbClr val="00B05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char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name[</a:t>
            </a:r>
            <a:r>
              <a:rPr lang="en-US" altLang="ko-KR" sz="1400" dirty="0">
                <a:solidFill>
                  <a:srgbClr val="FF000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16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];                  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Name (for debugging purposes). */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>
                <a:solidFill>
                  <a:srgbClr val="00B05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uint8_t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*stack;                 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Saved stack pointer. */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priority;                   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Priority. */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struct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list_elem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allelem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;       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List element for all threads list. */</a:t>
            </a:r>
          </a:p>
          <a:p>
            <a:endParaRPr lang="en-US" altLang="ko-KR" sz="1400" dirty="0">
              <a:solidFill>
                <a:prstClr val="black"/>
              </a:solidFill>
              <a:latin typeface="Courier New" panose="02070309020205020404" pitchFamily="49" charset="0"/>
              <a:ea typeface="맑은 고딕" pitchFamily="50" charset="-127"/>
              <a:cs typeface="Courier New" panose="02070309020205020404" pitchFamily="49" charset="0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Shared between </a:t>
            </a:r>
            <a:r>
              <a:rPr lang="en-US" altLang="ko-KR" sz="1400" dirty="0" err="1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thread.c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and </a:t>
            </a:r>
            <a:r>
              <a:rPr lang="en-US" altLang="ko-KR" sz="1400" dirty="0" err="1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synch.c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. */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 err="1">
                <a:solidFill>
                  <a:srgbClr val="00B05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struct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list_elem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elem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;          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List element. */</a:t>
            </a:r>
          </a:p>
          <a:p>
            <a:endParaRPr lang="en-US" altLang="ko-KR" sz="1400" dirty="0">
              <a:solidFill>
                <a:prstClr val="black"/>
              </a:solidFill>
              <a:latin typeface="Courier New" panose="02070309020205020404" pitchFamily="49" charset="0"/>
              <a:ea typeface="맑은 고딕" pitchFamily="50" charset="-127"/>
              <a:cs typeface="Courier New" panose="02070309020205020404" pitchFamily="49" charset="0"/>
            </a:endParaRPr>
          </a:p>
          <a:p>
            <a:r>
              <a:rPr lang="en-US" altLang="ko-KR" sz="1400" dirty="0">
                <a:solidFill>
                  <a:srgbClr val="7030A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#</a:t>
            </a:r>
            <a:r>
              <a:rPr lang="en-US" altLang="ko-KR" sz="1400" dirty="0" err="1">
                <a:solidFill>
                  <a:srgbClr val="7030A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ifdef</a:t>
            </a:r>
            <a:r>
              <a:rPr lang="en-US" altLang="ko-KR" sz="1400" dirty="0">
                <a:solidFill>
                  <a:srgbClr val="7030A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USERPROG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Owned by </a:t>
            </a:r>
            <a:r>
              <a:rPr lang="en-US" altLang="ko-KR" sz="1400" dirty="0" err="1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userprog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</a:t>
            </a:r>
            <a:r>
              <a:rPr lang="en-US" altLang="ko-KR" sz="1400" dirty="0" err="1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process.c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. */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>
                <a:solidFill>
                  <a:srgbClr val="00B05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uint32_t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pagedir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;              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Page directory. */</a:t>
            </a:r>
          </a:p>
          <a:p>
            <a:r>
              <a:rPr lang="en-US" altLang="ko-KR" sz="1400" dirty="0">
                <a:solidFill>
                  <a:srgbClr val="7030A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#</a:t>
            </a:r>
            <a:r>
              <a:rPr lang="en-US" altLang="ko-KR" sz="1400" dirty="0" err="1">
                <a:solidFill>
                  <a:srgbClr val="7030A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endif</a:t>
            </a:r>
            <a:endParaRPr lang="en-US" altLang="ko-KR" sz="1400" dirty="0">
              <a:solidFill>
                <a:srgbClr val="7030A0"/>
              </a:solidFill>
              <a:latin typeface="Courier New" panose="02070309020205020404" pitchFamily="49" charset="0"/>
              <a:ea typeface="맑은 고딕" pitchFamily="50" charset="-127"/>
              <a:cs typeface="Courier New" panose="02070309020205020404" pitchFamily="49" charset="0"/>
            </a:endParaRPr>
          </a:p>
          <a:p>
            <a:endParaRPr lang="en-US" altLang="ko-KR" sz="1400" dirty="0">
              <a:solidFill>
                <a:prstClr val="black"/>
              </a:solidFill>
              <a:latin typeface="Courier New" panose="02070309020205020404" pitchFamily="49" charset="0"/>
              <a:ea typeface="맑은 고딕" pitchFamily="50" charset="-127"/>
              <a:cs typeface="Courier New" panose="02070309020205020404" pitchFamily="49" charset="0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Owned by </a:t>
            </a:r>
            <a:r>
              <a:rPr lang="en-US" altLang="ko-KR" sz="1400" dirty="0" err="1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thread.c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. */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   </a:t>
            </a:r>
            <a:r>
              <a:rPr lang="en-US" altLang="ko-KR" sz="1400" dirty="0">
                <a:solidFill>
                  <a:srgbClr val="00B05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unsigned</a:t>
            </a:r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 magic;                     </a:t>
            </a:r>
            <a:r>
              <a:rPr lang="en-US" altLang="ko-KR" sz="1400" dirty="0">
                <a:solidFill>
                  <a:srgbClr val="00B0F0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/* Detects stack overflow. */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rPr>
              <a:t>};</a:t>
            </a:r>
            <a:endParaRPr lang="ko-KR" altLang="en-US" sz="1400" dirty="0">
              <a:solidFill>
                <a:prstClr val="black"/>
              </a:solidFill>
              <a:latin typeface="Courier New" panose="02070309020205020404" pitchFamily="49" charset="0"/>
              <a:ea typeface="맑은 고딕" pitchFamily="50" charset="-127"/>
              <a:cs typeface="Courier New" panose="02070309020205020404" pitchFamily="49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338514" y="882850"/>
            <a:ext cx="4572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altLang="ko-KR" sz="1200" dirty="0" err="1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enum</a:t>
            </a:r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thread_status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{</a:t>
            </a:r>
          </a:p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THREAD_RUNNING,     /* Running thread. */</a:t>
            </a:r>
          </a:p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THREAD_READY,         /* Not running but ready to run. */</a:t>
            </a:r>
          </a:p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THREAD_BLOCKED,      /* Waiting for an event to trigger. */</a:t>
            </a:r>
          </a:p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THREAD_DYING          /* About to be destroyed. */</a:t>
            </a:r>
          </a:p>
          <a:p>
            <a:r>
              <a:rPr lang="en-US" altLang="ko-KR" sz="12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};</a:t>
            </a:r>
            <a:endParaRPr lang="ko-KR" altLang="en-US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꺾인 연결선 18"/>
          <p:cNvCxnSpPr/>
          <p:nvPr/>
        </p:nvCxnSpPr>
        <p:spPr>
          <a:xfrm rot="5400000" flipH="1" flipV="1">
            <a:off x="3372611" y="1789248"/>
            <a:ext cx="1229188" cy="702619"/>
          </a:xfrm>
          <a:prstGeom prst="bentConnector3">
            <a:avLst>
              <a:gd name="adj1" fmla="val 99368"/>
            </a:avLst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140839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pintos/</a:t>
            </a:r>
            <a:r>
              <a:rPr lang="en-US" altLang="ko-KR" sz="16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/threads/</a:t>
            </a:r>
            <a:r>
              <a:rPr lang="en-US" altLang="ko-KR" sz="160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thread.h</a:t>
            </a:r>
            <a:endParaRPr lang="en-US" altLang="ko-KR" sz="16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64228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양식_공청회_발표자료-총괄-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252000" rtlCol="0" anchor="ctr"/>
      <a:lstStyle>
        <a:defPPr>
          <a:defRPr sz="1600" dirty="0" smtClean="0">
            <a:solidFill>
              <a:srgbClr val="00B050"/>
            </a:solidFill>
            <a:latin typeface="Courier New" pitchFamily="49" charset="0"/>
            <a:ea typeface="맑은 고딕" pitchFamily="50" charset="-127"/>
            <a:cs typeface="Courier New" pitchFamily="49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110095</TotalTime>
  <Words>1208</Words>
  <Application>Microsoft Office PowerPoint</Application>
  <PresentationFormat>화면 슬라이드 쇼(4:3)</PresentationFormat>
  <Paragraphs>264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0" baseType="lpstr">
      <vt:lpstr>Adobe Arabic</vt:lpstr>
      <vt:lpstr>Adobe 고딕 Std B</vt:lpstr>
      <vt:lpstr>Helvetica Neue</vt:lpstr>
      <vt:lpstr>HY견고딕</vt:lpstr>
      <vt:lpstr>굴림</vt:lpstr>
      <vt:lpstr>맑은 고딕</vt:lpstr>
      <vt:lpstr>Arial</vt:lpstr>
      <vt:lpstr>Courier New</vt:lpstr>
      <vt:lpstr>Helvetica</vt:lpstr>
      <vt:lpstr>Wingdings</vt:lpstr>
      <vt:lpstr>양식_공청회_발표자료-총괄-양식</vt:lpstr>
      <vt:lpstr>Operating Systems </vt:lpstr>
      <vt:lpstr>PowerPoint 프레젠테이션</vt:lpstr>
      <vt:lpstr>Memory Virtualization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Process structure: struct thread</vt:lpstr>
      <vt:lpstr>User stack vs. kernel stack</vt:lpstr>
      <vt:lpstr>Benefit of Memory Virtualization</vt:lpstr>
      <vt:lpstr>OS in The Early System</vt:lpstr>
      <vt:lpstr>Multiprogramming and Time Sharing</vt:lpstr>
      <vt:lpstr>Address Space</vt:lpstr>
      <vt:lpstr>Address Space(Cont.)</vt:lpstr>
      <vt:lpstr>Virtual Address</vt:lpstr>
      <vt:lpstr>Virtual Address(Cont.)</vt:lpstr>
      <vt:lpstr>Components of Virtual Address Space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Pintos Project</dc:title>
  <dc:subject/>
  <dc:creator>유진수 (jedisty@hanyang.ac.kr)</dc:creator>
  <cp:keywords/>
  <dc:description/>
  <cp:lastModifiedBy>유승원</cp:lastModifiedBy>
  <cp:revision>4155</cp:revision>
  <cp:lastPrinted>2019-09-09T02:10:38Z</cp:lastPrinted>
  <dcterms:created xsi:type="dcterms:W3CDTF">2011-05-01T06:09:10Z</dcterms:created>
  <dcterms:modified xsi:type="dcterms:W3CDTF">2022-04-13T22:38:33Z</dcterms:modified>
  <cp:category/>
</cp:coreProperties>
</file>