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3"/>
  </p:notesMasterIdLst>
  <p:sldIdLst>
    <p:sldId id="2877" r:id="rId2"/>
    <p:sldId id="2373" r:id="rId3"/>
    <p:sldId id="2122" r:id="rId4"/>
    <p:sldId id="2123" r:id="rId5"/>
    <p:sldId id="2124" r:id="rId6"/>
    <p:sldId id="2125" r:id="rId7"/>
    <p:sldId id="2126" r:id="rId8"/>
    <p:sldId id="2127" r:id="rId9"/>
    <p:sldId id="2128" r:id="rId10"/>
    <p:sldId id="2129" r:id="rId11"/>
    <p:sldId id="2130" r:id="rId12"/>
    <p:sldId id="2131" r:id="rId13"/>
    <p:sldId id="2132" r:id="rId14"/>
    <p:sldId id="2133" r:id="rId15"/>
    <p:sldId id="2134" r:id="rId16"/>
    <p:sldId id="2135" r:id="rId17"/>
    <p:sldId id="2136" r:id="rId18"/>
    <p:sldId id="2137" r:id="rId19"/>
    <p:sldId id="2138" r:id="rId20"/>
    <p:sldId id="2139" r:id="rId21"/>
    <p:sldId id="2936" r:id="rId22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64" autoAdjust="0"/>
    <p:restoredTop sz="91978" autoAdjust="0"/>
  </p:normalViewPr>
  <p:slideViewPr>
    <p:cSldViewPr>
      <p:cViewPr varScale="1">
        <p:scale>
          <a:sx n="193" d="100"/>
          <a:sy n="193" d="100"/>
        </p:scale>
        <p:origin x="7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2020-06-01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2020-06-01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Cache Affinity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Keep a process on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the same CPU </a:t>
            </a:r>
            <a:r>
              <a:rPr lang="en-US" altLang="ko-KR" dirty="0"/>
              <a:t>if at all possible</a:t>
            </a:r>
          </a:p>
          <a:p>
            <a:pPr lvl="1"/>
            <a:r>
              <a:rPr lang="en-US" altLang="ko-KR" dirty="0"/>
              <a:t>A process builds up a fair bit of state </a:t>
            </a:r>
            <a:r>
              <a:rPr lang="en-US" altLang="ko-KR" u="sng" dirty="0"/>
              <a:t>in the cache</a:t>
            </a:r>
            <a:r>
              <a:rPr lang="en-US" altLang="ko-KR" dirty="0"/>
              <a:t> of a CPU.</a:t>
            </a:r>
          </a:p>
          <a:p>
            <a:pPr lvl="1"/>
            <a:r>
              <a:rPr lang="en-US" altLang="ko-KR" dirty="0"/>
              <a:t>The next time the process run, it will run faster if some of its state is </a:t>
            </a:r>
            <a:r>
              <a:rPr lang="en-US" altLang="ko-KR" i="1" dirty="0"/>
              <a:t>already present </a:t>
            </a:r>
            <a:r>
              <a:rPr lang="en-US" altLang="ko-KR" dirty="0"/>
              <a:t>in the cache on that CPU.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3608" y="3212976"/>
            <a:ext cx="6984776" cy="936104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multiprocessor scheduler should consider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cache affinity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when making its scheduling decision.</a:t>
            </a:r>
          </a:p>
        </p:txBody>
      </p:sp>
    </p:spTree>
    <p:extLst>
      <p:ext uri="{BB962C8B-B14F-4D97-AF65-F5344CB8AC3E}">
        <p14:creationId xmlns:p14="http://schemas.microsoft.com/office/powerpoint/2010/main" val="1310006091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Single queue Multiprocessor Scheduling (SQMS)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Put all jobs that need to be scheduled into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 single queue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Each CPU simply picks the next job from the globally shared queue.</a:t>
            </a:r>
          </a:p>
          <a:p>
            <a:pPr lvl="1"/>
            <a:r>
              <a:rPr lang="en-US" altLang="ko-KR" dirty="0"/>
              <a:t>Cons:</a:t>
            </a:r>
          </a:p>
          <a:p>
            <a:pPr lvl="2"/>
            <a:r>
              <a:rPr lang="en-US" altLang="ko-KR" dirty="0"/>
              <a:t>Some form of </a:t>
            </a:r>
            <a:r>
              <a:rPr lang="en-US" altLang="ko-KR" b="1" dirty="0"/>
              <a:t>locking</a:t>
            </a:r>
            <a:r>
              <a:rPr lang="en-US" altLang="ko-KR" dirty="0"/>
              <a:t> have to be inserted </a:t>
            </a:r>
            <a:r>
              <a:rPr lang="en-US" altLang="ko-KR" dirty="0">
                <a:sym typeface="Wingdings" pitchFamily="2" charset="2"/>
              </a:rPr>
              <a:t> </a:t>
            </a:r>
            <a:r>
              <a:rPr lang="en-US" altLang="ko-KR" dirty="0">
                <a:solidFill>
                  <a:srgbClr val="FF0000"/>
                </a:solidFill>
              </a:rPr>
              <a:t>Lack of scalability</a:t>
            </a:r>
          </a:p>
          <a:p>
            <a:pPr lvl="2"/>
            <a:r>
              <a:rPr lang="en-US" altLang="ko-KR" dirty="0">
                <a:solidFill>
                  <a:srgbClr val="FF0000"/>
                </a:solidFill>
              </a:rPr>
              <a:t>Cache affinity</a:t>
            </a:r>
          </a:p>
          <a:p>
            <a:pPr lvl="2"/>
            <a:r>
              <a:rPr lang="en-US" altLang="ko-KR" dirty="0"/>
              <a:t>Example:</a:t>
            </a:r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Possible job scheduler across CPUs:</a:t>
            </a:r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1835696" y="3629394"/>
            <a:ext cx="5725374" cy="375670"/>
            <a:chOff x="1331640" y="3701402"/>
            <a:chExt cx="5725374" cy="375670"/>
          </a:xfrm>
        </p:grpSpPr>
        <p:sp>
          <p:nvSpPr>
            <p:cNvPr id="7" name="TextBox 6"/>
            <p:cNvSpPr txBox="1"/>
            <p:nvPr/>
          </p:nvSpPr>
          <p:spPr>
            <a:xfrm>
              <a:off x="1331640" y="3717032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Queue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8" name="직선 화살표 연결선 7"/>
            <p:cNvCxnSpPr/>
            <p:nvPr/>
          </p:nvCxnSpPr>
          <p:spPr>
            <a:xfrm>
              <a:off x="2056735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2632799" y="3701787"/>
              <a:ext cx="359944" cy="3599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>
              <a:off x="3003454" y="3892502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375417" y="3712482"/>
              <a:ext cx="681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NULL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>
            <a:xfrm>
              <a:off x="5868144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타원 15"/>
            <p:cNvSpPr/>
            <p:nvPr/>
          </p:nvSpPr>
          <p:spPr>
            <a:xfrm>
              <a:off x="3347864" y="3701498"/>
              <a:ext cx="359944" cy="35994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7" name="직선 화살표 연결선 16"/>
            <p:cNvCxnSpPr/>
            <p:nvPr/>
          </p:nvCxnSpPr>
          <p:spPr>
            <a:xfrm>
              <a:off x="371851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타원 17"/>
            <p:cNvSpPr/>
            <p:nvPr/>
          </p:nvSpPr>
          <p:spPr>
            <a:xfrm>
              <a:off x="4067944" y="3701402"/>
              <a:ext cx="359944" cy="35994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9" name="직선 화살표 연결선 18"/>
            <p:cNvCxnSpPr/>
            <p:nvPr/>
          </p:nvCxnSpPr>
          <p:spPr>
            <a:xfrm>
              <a:off x="4438599" y="3892117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타원 19"/>
            <p:cNvSpPr/>
            <p:nvPr/>
          </p:nvSpPr>
          <p:spPr>
            <a:xfrm>
              <a:off x="4788024" y="3701498"/>
              <a:ext cx="359944" cy="3599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D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>
            <a:xfrm>
              <a:off x="515867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타원 21"/>
            <p:cNvSpPr/>
            <p:nvPr/>
          </p:nvSpPr>
          <p:spPr>
            <a:xfrm>
              <a:off x="5508104" y="3717128"/>
              <a:ext cx="359944" cy="35994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E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340758" y="4512599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256262"/>
              </p:ext>
            </p:extLst>
          </p:nvPr>
        </p:nvGraphicFramePr>
        <p:xfrm>
          <a:off x="3101119" y="4501305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340758" y="4944647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036110"/>
              </p:ext>
            </p:extLst>
          </p:nvPr>
        </p:nvGraphicFramePr>
        <p:xfrm>
          <a:off x="3101119" y="4933353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339752" y="5376695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864836"/>
              </p:ext>
            </p:extLst>
          </p:nvPr>
        </p:nvGraphicFramePr>
        <p:xfrm>
          <a:off x="3100113" y="5365401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340758" y="5805758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CPU3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31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282185"/>
              </p:ext>
            </p:extLst>
          </p:nvPr>
        </p:nvGraphicFramePr>
        <p:xfrm>
          <a:off x="3101119" y="5794464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227887" y="4509120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42725" y="4941168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58355" y="5373216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8355" y="5826750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1217791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Scheduling Example with Cache affinity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u="sng" dirty="0"/>
              <a:t>Preserving affinity</a:t>
            </a:r>
            <a:r>
              <a:rPr lang="en-US" altLang="ko-KR" dirty="0"/>
              <a:t> for most</a:t>
            </a:r>
            <a:endParaRPr lang="ko-KR" altLang="en-US" dirty="0"/>
          </a:p>
          <a:p>
            <a:pPr lvl="2"/>
            <a:r>
              <a:rPr lang="en-US" altLang="ko-KR" dirty="0"/>
              <a:t>Jobs A through D are not moved across processors.</a:t>
            </a:r>
          </a:p>
          <a:p>
            <a:pPr lvl="2"/>
            <a:r>
              <a:rPr lang="en-US" altLang="ko-KR" dirty="0"/>
              <a:t>Only job e Migrating from CPU to CPU.</a:t>
            </a:r>
          </a:p>
          <a:p>
            <a:pPr lvl="1"/>
            <a:r>
              <a:rPr lang="en-US" altLang="ko-KR" dirty="0"/>
              <a:t>Implementing such a scheme can be </a:t>
            </a:r>
            <a:r>
              <a:rPr lang="en-US" altLang="ko-KR" b="1" dirty="0"/>
              <a:t>complex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1835696" y="1253130"/>
            <a:ext cx="5725374" cy="375670"/>
            <a:chOff x="1331640" y="3701402"/>
            <a:chExt cx="5725374" cy="375670"/>
          </a:xfrm>
        </p:grpSpPr>
        <p:sp>
          <p:nvSpPr>
            <p:cNvPr id="7" name="TextBox 6"/>
            <p:cNvSpPr txBox="1"/>
            <p:nvPr/>
          </p:nvSpPr>
          <p:spPr>
            <a:xfrm>
              <a:off x="1331640" y="3717032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Queue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8" name="직선 화살표 연결선 7"/>
            <p:cNvCxnSpPr/>
            <p:nvPr/>
          </p:nvCxnSpPr>
          <p:spPr>
            <a:xfrm>
              <a:off x="2056735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2632799" y="3701787"/>
              <a:ext cx="359944" cy="3599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>
              <a:off x="3003454" y="3892502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75417" y="3712482"/>
              <a:ext cx="681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NULL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2" name="직선 화살표 연결선 11"/>
            <p:cNvCxnSpPr/>
            <p:nvPr/>
          </p:nvCxnSpPr>
          <p:spPr>
            <a:xfrm>
              <a:off x="5868144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타원 12"/>
            <p:cNvSpPr/>
            <p:nvPr/>
          </p:nvSpPr>
          <p:spPr>
            <a:xfrm>
              <a:off x="3347864" y="3701498"/>
              <a:ext cx="359944" cy="35994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4" name="직선 화살표 연결선 13"/>
            <p:cNvCxnSpPr/>
            <p:nvPr/>
          </p:nvCxnSpPr>
          <p:spPr>
            <a:xfrm>
              <a:off x="371851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타원 14"/>
            <p:cNvSpPr/>
            <p:nvPr/>
          </p:nvSpPr>
          <p:spPr>
            <a:xfrm>
              <a:off x="4067944" y="3701402"/>
              <a:ext cx="359944" cy="35994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>
              <a:off x="4438599" y="3892117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타원 16"/>
            <p:cNvSpPr/>
            <p:nvPr/>
          </p:nvSpPr>
          <p:spPr>
            <a:xfrm>
              <a:off x="4788024" y="3701498"/>
              <a:ext cx="359944" cy="3599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D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8" name="직선 화살표 연결선 17"/>
            <p:cNvCxnSpPr/>
            <p:nvPr/>
          </p:nvCxnSpPr>
          <p:spPr>
            <a:xfrm>
              <a:off x="515867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/>
            <p:cNvSpPr/>
            <p:nvPr/>
          </p:nvSpPr>
          <p:spPr>
            <a:xfrm>
              <a:off x="5508104" y="3717128"/>
              <a:ext cx="359944" cy="35994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E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48967" y="2000134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667470"/>
              </p:ext>
            </p:extLst>
          </p:nvPr>
        </p:nvGraphicFramePr>
        <p:xfrm>
          <a:off x="3309328" y="1988840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548967" y="243218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998308"/>
              </p:ext>
            </p:extLst>
          </p:nvPr>
        </p:nvGraphicFramePr>
        <p:xfrm>
          <a:off x="3309328" y="2420888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547961" y="2864230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1161"/>
              </p:ext>
            </p:extLst>
          </p:nvPr>
        </p:nvGraphicFramePr>
        <p:xfrm>
          <a:off x="3308322" y="2852936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548967" y="3293293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CPU3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484495"/>
              </p:ext>
            </p:extLst>
          </p:nvPr>
        </p:nvGraphicFramePr>
        <p:xfrm>
          <a:off x="3309328" y="3281999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436096" y="1996655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50934" y="2428703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66564" y="2860751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66564" y="3314285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2995952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Multi-queue Multiprocessor Scheduling (MQMS)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MQMS consists of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multiple scheduling queues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Each queue will follow a particular scheduling discipline.</a:t>
            </a:r>
          </a:p>
          <a:p>
            <a:pPr lvl="1"/>
            <a:r>
              <a:rPr lang="en-US" altLang="ko-KR" dirty="0"/>
              <a:t>When a job enters the system, it is placed on </a:t>
            </a:r>
            <a:r>
              <a:rPr lang="en-US" altLang="ko-KR" b="1" dirty="0"/>
              <a:t>exactly one </a:t>
            </a:r>
            <a:r>
              <a:rPr lang="en-US" altLang="ko-KR" dirty="0"/>
              <a:t>scheduling queue.</a:t>
            </a:r>
          </a:p>
          <a:p>
            <a:pPr lvl="1"/>
            <a:r>
              <a:rPr lang="en-US" altLang="ko-KR" dirty="0"/>
              <a:t>Avoid the problems of </a:t>
            </a:r>
            <a:r>
              <a:rPr lang="en-US" altLang="ko-KR" u="sng" dirty="0"/>
              <a:t>information sharing</a:t>
            </a:r>
            <a:r>
              <a:rPr lang="en-US" altLang="ko-KR" dirty="0"/>
              <a:t> and </a:t>
            </a:r>
            <a:r>
              <a:rPr lang="en-US" altLang="ko-KR" u="sng" dirty="0"/>
              <a:t>synchronization</a:t>
            </a:r>
            <a:r>
              <a:rPr lang="en-US" altLang="ko-KR" dirty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263616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MQMS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With </a:t>
            </a:r>
            <a:r>
              <a:rPr lang="en-US" altLang="ko-KR" b="1" dirty="0"/>
              <a:t>round robin</a:t>
            </a:r>
            <a:r>
              <a:rPr lang="en-US" altLang="ko-KR" dirty="0"/>
              <a:t>, the system might produce a schedule that looks like this: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341065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2416871" y="2521181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2992935" y="2325820"/>
            <a:ext cx="359944" cy="35994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5412715" y="2516246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타원 14"/>
          <p:cNvSpPr/>
          <p:nvPr/>
        </p:nvSpPr>
        <p:spPr>
          <a:xfrm>
            <a:off x="5975418" y="2325435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6" name="직선 화살표 연결선 15"/>
          <p:cNvCxnSpPr/>
          <p:nvPr/>
        </p:nvCxnSpPr>
        <p:spPr>
          <a:xfrm>
            <a:off x="6346073" y="2516150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타원 16"/>
          <p:cNvSpPr/>
          <p:nvPr/>
        </p:nvSpPr>
        <p:spPr>
          <a:xfrm>
            <a:off x="6695498" y="2325531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15616" y="315226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5616" y="370140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78920" y="2341065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34" name="표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039952"/>
              </p:ext>
            </p:extLst>
          </p:nvPr>
        </p:nvGraphicFramePr>
        <p:xfrm>
          <a:off x="1907708" y="3140968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75311"/>
              </p:ext>
            </p:extLst>
          </p:nvPr>
        </p:nvGraphicFramePr>
        <p:xfrm>
          <a:off x="1907704" y="3706232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" name="모서리가 둥근 직사각형 35"/>
          <p:cNvSpPr/>
          <p:nvPr/>
        </p:nvSpPr>
        <p:spPr>
          <a:xfrm>
            <a:off x="1242151" y="5085184"/>
            <a:ext cx="6582780" cy="720080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MQMS provides more </a:t>
            </a:r>
            <a:r>
              <a:rPr lang="en-US" altLang="ko-KR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scalability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and </a:t>
            </a:r>
            <a:r>
              <a:rPr lang="en-US" altLang="ko-KR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cache affinity</a:t>
            </a:r>
            <a:r>
              <a:rPr lang="en-US" altLang="ko-KR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36296" y="3090446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36296" y="3666510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9" name="직선 화살표 연결선 38"/>
          <p:cNvCxnSpPr/>
          <p:nvPr/>
        </p:nvCxnSpPr>
        <p:spPr>
          <a:xfrm>
            <a:off x="3355679" y="2516150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타원 39"/>
          <p:cNvSpPr/>
          <p:nvPr/>
        </p:nvSpPr>
        <p:spPr>
          <a:xfrm>
            <a:off x="3705104" y="2325531"/>
            <a:ext cx="359944" cy="35994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19140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Load Imbalance issue of MQMS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After job C in Q0 finishes: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After job A in Q0 finishes: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150041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2416871" y="1680530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타원 7"/>
          <p:cNvSpPr/>
          <p:nvPr/>
        </p:nvSpPr>
        <p:spPr>
          <a:xfrm>
            <a:off x="2992935" y="1485169"/>
            <a:ext cx="359944" cy="35994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5412715" y="1675595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타원 11"/>
          <p:cNvSpPr/>
          <p:nvPr/>
        </p:nvSpPr>
        <p:spPr>
          <a:xfrm>
            <a:off x="5975418" y="1484784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6346073" y="1675499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6695498" y="1484880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2050656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2477266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78920" y="150041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531206"/>
              </p:ext>
            </p:extLst>
          </p:nvPr>
        </p:nvGraphicFramePr>
        <p:xfrm>
          <a:off x="1907708" y="2039362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540491"/>
              </p:ext>
            </p:extLst>
          </p:nvPr>
        </p:nvGraphicFramePr>
        <p:xfrm>
          <a:off x="1907704" y="2482096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236296" y="1988840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36296" y="2442374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67744" y="2874422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gets twice as much CPU as 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and 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79712" y="416471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8" name="직선 화살표 연결선 37"/>
          <p:cNvCxnSpPr/>
          <p:nvPr/>
        </p:nvCxnSpPr>
        <p:spPr>
          <a:xfrm>
            <a:off x="2416871" y="4344826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>
            <a:off x="5412715" y="4339891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타원 40"/>
          <p:cNvSpPr/>
          <p:nvPr/>
        </p:nvSpPr>
        <p:spPr>
          <a:xfrm>
            <a:off x="5975418" y="4149080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42" name="직선 화살표 연결선 41"/>
          <p:cNvCxnSpPr/>
          <p:nvPr/>
        </p:nvCxnSpPr>
        <p:spPr>
          <a:xfrm>
            <a:off x="6346073" y="4339795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타원 42"/>
          <p:cNvSpPr/>
          <p:nvPr/>
        </p:nvSpPr>
        <p:spPr>
          <a:xfrm>
            <a:off x="6695498" y="4149176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15616" y="471495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15616" y="514156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78920" y="416471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8" name="표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928968"/>
              </p:ext>
            </p:extLst>
          </p:nvPr>
        </p:nvGraphicFramePr>
        <p:xfrm>
          <a:off x="1907704" y="5146392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7236296" y="4653136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236296" y="5106670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67744" y="5538718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 will be left idle!</a:t>
            </a:r>
          </a:p>
        </p:txBody>
      </p:sp>
    </p:spTree>
    <p:extLst>
      <p:ext uri="{BB962C8B-B14F-4D97-AF65-F5344CB8AC3E}">
        <p14:creationId xmlns:p14="http://schemas.microsoft.com/office/powerpoint/2010/main" val="396198579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deal with load imbalance?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answer is to move jobs (</a:t>
            </a:r>
            <a:r>
              <a:rPr lang="en-US" altLang="ko-KR" b="1" dirty="0"/>
              <a:t>Migration</a:t>
            </a:r>
            <a:r>
              <a:rPr lang="en-US" altLang="ko-KR" dirty="0"/>
              <a:t>).</a:t>
            </a:r>
          </a:p>
          <a:p>
            <a:pPr lvl="1"/>
            <a:r>
              <a:rPr lang="en-US" altLang="ko-KR" dirty="0"/>
              <a:t>Example: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222049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2200847" y="2400610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>
            <a:off x="5005795" y="2395675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5568498" y="2204864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939153" y="2395579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6288578" y="2204960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22049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5398" y="366065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2212557" y="3840770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5017505" y="3835835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5580208" y="3645024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2771800" y="3645120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83710" y="366065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63688" y="4812782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2200847" y="4992898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5005795" y="4987963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타원 22"/>
          <p:cNvSpPr/>
          <p:nvPr/>
        </p:nvSpPr>
        <p:spPr>
          <a:xfrm>
            <a:off x="2800817" y="4802087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5574260" y="4812926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4812782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1475656" y="2060848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1475656" y="3501008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1475656" y="4653136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35896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Or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아래쪽 화살표 29"/>
          <p:cNvSpPr/>
          <p:nvPr/>
        </p:nvSpPr>
        <p:spPr>
          <a:xfrm>
            <a:off x="3941978" y="2852936"/>
            <a:ext cx="269982" cy="504056"/>
          </a:xfrm>
          <a:prstGeom prst="down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30010" y="2884299"/>
            <a:ext cx="4662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The OS moves one of </a:t>
            </a:r>
            <a:r>
              <a:rPr lang="en-US" altLang="ko-KR" sz="1600" b="1" dirty="0">
                <a:solidFill>
                  <a:srgbClr val="1F497D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</a:t>
            </a:r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 or </a:t>
            </a:r>
            <a:r>
              <a:rPr lang="en-US" altLang="ko-KR" sz="1600" b="1" dirty="0">
                <a:solidFill>
                  <a:srgbClr val="1F497D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</a:t>
            </a:r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 to CPU 0</a:t>
            </a:r>
            <a:endParaRPr lang="ko-KR" altLang="en-US" sz="1600" b="1" dirty="0">
              <a:solidFill>
                <a:srgbClr val="1F497D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3840936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deal with load imbalance?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more tricky case: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 possible migration pattern:</a:t>
            </a:r>
          </a:p>
          <a:p>
            <a:pPr lvl="1"/>
            <a:r>
              <a:rPr lang="en-US" altLang="ko-KR" dirty="0"/>
              <a:t>Keep switching jobs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1788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2200847" y="1968562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>
            <a:off x="5005795" y="1963627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5568498" y="1772816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939153" y="1963531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6288578" y="1772912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1788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475656" y="1628800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2779615" y="1796261"/>
            <a:ext cx="359944" cy="35994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3706840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4205458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603620"/>
              </p:ext>
            </p:extLst>
          </p:nvPr>
        </p:nvGraphicFramePr>
        <p:xfrm>
          <a:off x="1907708" y="3695546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519645"/>
              </p:ext>
            </p:extLst>
          </p:nvPr>
        </p:nvGraphicFramePr>
        <p:xfrm>
          <a:off x="1907704" y="4210288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4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236296" y="3645024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6296" y="4170566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 flipV="1">
            <a:off x="3242923" y="4614061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95736" y="4941168"/>
            <a:ext cx="208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Migrate 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to CPU0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4" name="직선 화살표 연결선 23"/>
          <p:cNvCxnSpPr/>
          <p:nvPr/>
        </p:nvCxnSpPr>
        <p:spPr>
          <a:xfrm flipV="1">
            <a:off x="5454602" y="4609946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07415" y="4937053"/>
            <a:ext cx="208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Migrate 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</a:t>
            </a:r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to CPU1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0785090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Work Stealing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jobs between queues</a:t>
            </a:r>
          </a:p>
          <a:p>
            <a:pPr lvl="1"/>
            <a:r>
              <a:rPr lang="en-US" altLang="ko-KR" dirty="0"/>
              <a:t>Implementation:</a:t>
            </a:r>
          </a:p>
          <a:p>
            <a:pPr lvl="2"/>
            <a:r>
              <a:rPr lang="en-US" altLang="ko-KR" dirty="0"/>
              <a:t>A source queue that is </a:t>
            </a:r>
            <a:r>
              <a:rPr lang="en-US" altLang="ko-KR" u="sng" dirty="0"/>
              <a:t>low on jobs</a:t>
            </a:r>
            <a:r>
              <a:rPr lang="en-US" altLang="ko-KR" dirty="0"/>
              <a:t> is picked.</a:t>
            </a:r>
          </a:p>
          <a:p>
            <a:pPr lvl="2"/>
            <a:r>
              <a:rPr lang="en-US" altLang="ko-KR" dirty="0"/>
              <a:t>The source queue occasionally peeks at another target queue.</a:t>
            </a:r>
          </a:p>
          <a:p>
            <a:pPr lvl="2"/>
            <a:r>
              <a:rPr lang="en-US" altLang="ko-KR" dirty="0"/>
              <a:t>If the target queue is </a:t>
            </a:r>
            <a:r>
              <a:rPr lang="en-US" altLang="ko-KR" u="sng" dirty="0"/>
              <a:t>more full than</a:t>
            </a:r>
            <a:r>
              <a:rPr lang="en-US" altLang="ko-KR" dirty="0"/>
              <a:t> the source queue, the source will “</a:t>
            </a:r>
            <a:r>
              <a:rPr lang="en-US" altLang="ko-KR" b="1" dirty="0"/>
              <a:t>steal</a:t>
            </a:r>
            <a:r>
              <a:rPr lang="en-US" altLang="ko-KR" dirty="0"/>
              <a:t>” one or more jobs from the target queue.</a:t>
            </a:r>
          </a:p>
          <a:p>
            <a:pPr lvl="1"/>
            <a:r>
              <a:rPr lang="en-US" altLang="ko-KR" dirty="0"/>
              <a:t>Cons:</a:t>
            </a:r>
          </a:p>
          <a:p>
            <a:pPr lvl="2"/>
            <a:r>
              <a:rPr lang="en-US" altLang="ko-KR" i="1" dirty="0"/>
              <a:t>High overhead</a:t>
            </a:r>
            <a:r>
              <a:rPr lang="en-US" altLang="ko-KR" dirty="0"/>
              <a:t> and trouble </a:t>
            </a:r>
            <a:r>
              <a:rPr lang="en-US" altLang="ko-KR" i="1" dirty="0"/>
              <a:t>scaling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71499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Linux Multiprocessor Schedulers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O(1)</a:t>
            </a:r>
          </a:p>
          <a:p>
            <a:pPr lvl="1"/>
            <a:r>
              <a:rPr lang="en-US" altLang="ko-KR" dirty="0"/>
              <a:t>A Priority-based scheduler</a:t>
            </a:r>
          </a:p>
          <a:p>
            <a:pPr lvl="1"/>
            <a:r>
              <a:rPr lang="en-US" altLang="ko-KR" dirty="0"/>
              <a:t>Use Multiple queues</a:t>
            </a:r>
          </a:p>
          <a:p>
            <a:pPr lvl="1"/>
            <a:r>
              <a:rPr lang="en-US" altLang="ko-KR" dirty="0"/>
              <a:t>Change a process’s priority over time</a:t>
            </a:r>
          </a:p>
          <a:p>
            <a:pPr lvl="1"/>
            <a:r>
              <a:rPr lang="en-US" altLang="ko-KR" dirty="0"/>
              <a:t>Schedule those with highest priority</a:t>
            </a:r>
          </a:p>
          <a:p>
            <a:pPr lvl="1"/>
            <a:r>
              <a:rPr lang="en-US" altLang="ko-KR" dirty="0"/>
              <a:t>Interactivity is a particular focus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Completely Fair Scheduler (CFS)</a:t>
            </a:r>
          </a:p>
          <a:p>
            <a:pPr lvl="1"/>
            <a:r>
              <a:rPr lang="en-US" altLang="ko-KR" dirty="0"/>
              <a:t>Deterministic proportional-share approach</a:t>
            </a:r>
          </a:p>
          <a:p>
            <a:pPr lvl="1"/>
            <a:r>
              <a:rPr lang="en-US" altLang="ko-KR" dirty="0"/>
              <a:t>Multiple queues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40978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10. Multiprocessor Scheduling (Advanced)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835995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Linux Multiprocessor Schedulers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BF Scheduler (BFS)</a:t>
            </a:r>
          </a:p>
          <a:p>
            <a:pPr lvl="1"/>
            <a:r>
              <a:rPr lang="en-US" altLang="ko-KR" dirty="0"/>
              <a:t>A single queue approach</a:t>
            </a:r>
          </a:p>
          <a:p>
            <a:pPr lvl="1"/>
            <a:r>
              <a:rPr lang="en-US" altLang="ko-KR" dirty="0"/>
              <a:t>Proportional-share</a:t>
            </a:r>
          </a:p>
          <a:p>
            <a:pPr lvl="1"/>
            <a:r>
              <a:rPr lang="en-US" altLang="ko-KR" dirty="0"/>
              <a:t>Based on Earliest Eligible Virtual Deadline First(EEVDF)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191800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7E951A-64A9-6647-B479-5234780F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 err="1"/>
              <a:t>Cacheline</a:t>
            </a:r>
            <a:r>
              <a:rPr kumimoji="1" lang="en-US" altLang="ko-KR" dirty="0"/>
              <a:t> Bounce is serious issue.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00DE2E-33E0-F847-9048-A79C54FA4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R" dirty="0"/>
              <a:t>Min et al., USENIX ATC 2016 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997E90E-4B84-6B44-8D43-7DED29DEFF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6BF08B-D547-CC45-A9B5-B1765A0D9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F3128331-AE67-4E40-9624-105E764D8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900" y="1797050"/>
            <a:ext cx="5156200" cy="32639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6C3B316C-AF8E-564B-8D77-98ED427A5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450" y="2743200"/>
            <a:ext cx="419100" cy="13716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639004F9-2FD9-D741-98CA-8741B0327C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2564904"/>
            <a:ext cx="5461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35107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Multiprocessor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rise of the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multicore processor </a:t>
            </a:r>
            <a:r>
              <a:rPr lang="en-US" altLang="ko-KR" dirty="0"/>
              <a:t>is the source of multiprocessor-scheduling proliferation.</a:t>
            </a:r>
          </a:p>
          <a:p>
            <a:pPr lvl="1"/>
            <a:r>
              <a:rPr lang="en-US" altLang="ko-KR" b="1" dirty="0"/>
              <a:t>Multicore</a:t>
            </a:r>
            <a:r>
              <a:rPr lang="en-US" altLang="ko-KR" dirty="0"/>
              <a:t>: Multiple CPU cores are packed onto a single chip.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Adding more CPUs </a:t>
            </a:r>
            <a:r>
              <a:rPr lang="en-US" altLang="ko-KR" u="sng" dirty="0"/>
              <a:t>does not</a:t>
            </a:r>
            <a:r>
              <a:rPr lang="en-US" altLang="ko-KR" dirty="0"/>
              <a:t> make that single application run faster. </a:t>
            </a:r>
            <a:r>
              <a:rPr lang="en-US" altLang="ko-KR" dirty="0">
                <a:sym typeface="Wingdings" pitchFamily="2" charset="2"/>
              </a:rPr>
              <a:t> You’ll have to rewrite application to run in parallel, using </a:t>
            </a:r>
            <a:r>
              <a:rPr lang="en-US" altLang="ko-KR" b="1" dirty="0">
                <a:sym typeface="Wingdings" pitchFamily="2" charset="2"/>
              </a:rPr>
              <a:t>threads</a:t>
            </a:r>
            <a:r>
              <a:rPr lang="en-US" altLang="ko-KR" dirty="0">
                <a:sym typeface="Wingdings" pitchFamily="2" charset="2"/>
              </a:rPr>
              <a:t>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051720" y="4221088"/>
            <a:ext cx="5112568" cy="720080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How to schedule jobs on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Multiple CPUs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9323647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Single CPU with cache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99592" y="1340768"/>
            <a:ext cx="1368152" cy="11521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pPr algn="ctr"/>
            <a:r>
              <a:rPr lang="en-US" altLang="ko-KR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CPU</a:t>
            </a:r>
            <a:endParaRPr lang="ko-KR" altLang="en-US" sz="20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99592" y="2492896"/>
            <a:ext cx="136815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pPr algn="ctr"/>
            <a:r>
              <a:rPr lang="en-US" altLang="ko-KR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Cache</a:t>
            </a:r>
            <a:endParaRPr lang="ko-KR" altLang="en-US" sz="20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99592" y="3212976"/>
            <a:ext cx="1368152" cy="9361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pPr algn="ctr"/>
            <a:r>
              <a:rPr lang="en-US" altLang="ko-KR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Memory</a:t>
            </a:r>
            <a:endParaRPr lang="ko-KR" altLang="en-US" sz="20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1582301" y="2924944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1223628" y="4941168"/>
            <a:ext cx="6804756" cy="936104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By keeping data in cache, the system can make slow memory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appear to be a fast 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87824" y="1772816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Small, fast memories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Hold copies of </a:t>
            </a:r>
            <a:r>
              <a:rPr lang="en-US" altLang="ko-KR" u="sng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popular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data that is found in the main memory.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Utilize </a:t>
            </a:r>
            <a:r>
              <a:rPr lang="en-US" altLang="ko-KR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temporal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and </a:t>
            </a:r>
            <a:r>
              <a:rPr lang="en-US" altLang="ko-KR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spatial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locality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7824" y="3646765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Holds all of the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Access to main memory is slower than cache.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87824" y="1412776"/>
            <a:ext cx="109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Cache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7824" y="32756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Main Memory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꺾인 연결선 17"/>
          <p:cNvCxnSpPr>
            <a:stCxn id="7" idx="3"/>
            <a:endCxn id="15" idx="1"/>
          </p:cNvCxnSpPr>
          <p:nvPr/>
        </p:nvCxnSpPr>
        <p:spPr>
          <a:xfrm flipV="1">
            <a:off x="2267744" y="1597442"/>
            <a:ext cx="720080" cy="1111478"/>
          </a:xfrm>
          <a:prstGeom prst="bentConnector3">
            <a:avLst/>
          </a:prstGeom>
          <a:ln w="15875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8" idx="3"/>
            <a:endCxn id="16" idx="1"/>
          </p:cNvCxnSpPr>
          <p:nvPr/>
        </p:nvCxnSpPr>
        <p:spPr>
          <a:xfrm flipV="1">
            <a:off x="2267744" y="3460358"/>
            <a:ext cx="720080" cy="22067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235474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Cache coherence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Consistency of shared resource data stored in multiple caches.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1150253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3018990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096944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140885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1830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66755"/>
              </p:ext>
            </p:extLst>
          </p:nvPr>
        </p:nvGraphicFramePr>
        <p:xfrm>
          <a:off x="1197886" y="4468625"/>
          <a:ext cx="18002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03454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2294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10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27784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499992" y="1628800"/>
            <a:ext cx="0" cy="4608512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512" y="1700808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0. Two CPUs with caches sharing memory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88024" y="1708623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1. CPU0 reads a data at address 1.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5" name="그룹 44"/>
          <p:cNvGrpSpPr/>
          <p:nvPr/>
        </p:nvGrpSpPr>
        <p:grpSpPr>
          <a:xfrm>
            <a:off x="348645" y="2564904"/>
            <a:ext cx="1368153" cy="1323004"/>
            <a:chOff x="467544" y="2420888"/>
            <a:chExt cx="1368153" cy="1323004"/>
          </a:xfrm>
        </p:grpSpPr>
        <p:sp>
          <p:nvSpPr>
            <p:cNvPr id="6" name="직사각형 5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2222526" y="2564904"/>
            <a:ext cx="1368153" cy="1323004"/>
            <a:chOff x="467544" y="2420888"/>
            <a:chExt cx="1368153" cy="1323004"/>
          </a:xfrm>
        </p:grpSpPr>
        <p:sp>
          <p:nvSpPr>
            <p:cNvPr id="47" name="직사각형 46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cxnSp>
        <p:nvCxnSpPr>
          <p:cNvPr id="51" name="직선 연결선 50"/>
          <p:cNvCxnSpPr/>
          <p:nvPr/>
        </p:nvCxnSpPr>
        <p:spPr>
          <a:xfrm>
            <a:off x="5974789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7843526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6921480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5965421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66366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56" name="표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991336"/>
              </p:ext>
            </p:extLst>
          </p:nvPr>
        </p:nvGraphicFramePr>
        <p:xfrm>
          <a:off x="6022422" y="4468625"/>
          <a:ext cx="18002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7827990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84168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54747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04642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5232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2" name="그룹 61"/>
          <p:cNvGrpSpPr/>
          <p:nvPr/>
        </p:nvGrpSpPr>
        <p:grpSpPr>
          <a:xfrm>
            <a:off x="5173181" y="2564904"/>
            <a:ext cx="1368153" cy="1323004"/>
            <a:chOff x="467544" y="2420888"/>
            <a:chExt cx="1368153" cy="1323004"/>
          </a:xfrm>
        </p:grpSpPr>
        <p:sp>
          <p:nvSpPr>
            <p:cNvPr id="63" name="직사각형 62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7047062" y="2564904"/>
            <a:ext cx="1368153" cy="1323004"/>
            <a:chOff x="467544" y="2420888"/>
            <a:chExt cx="1368153" cy="1323004"/>
          </a:xfrm>
        </p:grpSpPr>
        <p:sp>
          <p:nvSpPr>
            <p:cNvPr id="68" name="직사각형 67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꺾인 연결선 38"/>
          <p:cNvCxnSpPr>
            <a:stCxn id="56" idx="0"/>
          </p:cNvCxnSpPr>
          <p:nvPr/>
        </p:nvCxnSpPr>
        <p:spPr>
          <a:xfrm rot="16200000" flipV="1">
            <a:off x="6159265" y="3705368"/>
            <a:ext cx="580148" cy="946366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838934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Cache coherence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1150253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3018990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096944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140885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1830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663884"/>
              </p:ext>
            </p:extLst>
          </p:nvPr>
        </p:nvGraphicFramePr>
        <p:xfrm>
          <a:off x="1197886" y="4468625"/>
          <a:ext cx="18002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003454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2294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10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27784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499992" y="1628800"/>
            <a:ext cx="0" cy="4608512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9512" y="1700808"/>
                <a:ext cx="41764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6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2. </a:t>
                </a:r>
                <a14:m>
                  <m:oMath xmlns:m="http://schemas.openxmlformats.org/officeDocument/2006/math">
                    <m:r>
                      <a:rPr lang="en-US" altLang="ko-KR" sz="1600" i="1" smtClean="0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</a:rPr>
                      <m:t>𝐷</m:t>
                    </m:r>
                  </m:oMath>
                </a14:m>
                <a:r>
                  <a:rPr lang="ko-KR" altLang="en-US" sz="16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 </a:t>
                </a:r>
                <a:r>
                  <a:rPr lang="en-US" altLang="ko-KR" sz="16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is updated and CPU1 is scheduled.</a:t>
                </a:r>
                <a:endParaRPr lang="ko-KR" altLang="en-US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700808"/>
                <a:ext cx="4176464" cy="338554"/>
              </a:xfrm>
              <a:prstGeom prst="rect">
                <a:avLst/>
              </a:prstGeom>
              <a:blipFill rotWithShape="1">
                <a:blip r:embed="rId3"/>
                <a:stretch>
                  <a:fillRect l="-729" t="-5357" b="-2142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788024" y="1708623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3. CPU1 re-reads the value at address A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5" name="그룹 44"/>
          <p:cNvGrpSpPr/>
          <p:nvPr/>
        </p:nvGrpSpPr>
        <p:grpSpPr>
          <a:xfrm>
            <a:off x="348645" y="2564904"/>
            <a:ext cx="1368153" cy="1323004"/>
            <a:chOff x="467544" y="2420888"/>
            <a:chExt cx="1368153" cy="1323004"/>
          </a:xfrm>
        </p:grpSpPr>
        <p:sp>
          <p:nvSpPr>
            <p:cNvPr id="6" name="직사각형 5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2222526" y="2564904"/>
            <a:ext cx="1368153" cy="1323004"/>
            <a:chOff x="467544" y="2420888"/>
            <a:chExt cx="1368153" cy="1323004"/>
          </a:xfrm>
        </p:grpSpPr>
        <p:sp>
          <p:nvSpPr>
            <p:cNvPr id="47" name="직사각형 46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cxnSp>
        <p:nvCxnSpPr>
          <p:cNvPr id="51" name="직선 연결선 50"/>
          <p:cNvCxnSpPr/>
          <p:nvPr/>
        </p:nvCxnSpPr>
        <p:spPr>
          <a:xfrm>
            <a:off x="5974789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7843526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6921480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5965421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66366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56" name="표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847371"/>
              </p:ext>
            </p:extLst>
          </p:nvPr>
        </p:nvGraphicFramePr>
        <p:xfrm>
          <a:off x="6022422" y="4468625"/>
          <a:ext cx="18002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7827990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84168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54747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04642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5232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2" name="그룹 61"/>
          <p:cNvGrpSpPr/>
          <p:nvPr/>
        </p:nvGrpSpPr>
        <p:grpSpPr>
          <a:xfrm>
            <a:off x="5173181" y="2564904"/>
            <a:ext cx="1368153" cy="1323004"/>
            <a:chOff x="467544" y="2420888"/>
            <a:chExt cx="1368153" cy="1323004"/>
          </a:xfrm>
        </p:grpSpPr>
        <p:sp>
          <p:nvSpPr>
            <p:cNvPr id="63" name="직사각형 62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7047062" y="2564904"/>
            <a:ext cx="1368153" cy="1323004"/>
            <a:chOff x="467544" y="2420888"/>
            <a:chExt cx="1368153" cy="1323004"/>
          </a:xfrm>
        </p:grpSpPr>
        <p:sp>
          <p:nvSpPr>
            <p:cNvPr id="68" name="직사각형 67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  <m:r>
                        <a:rPr lang="en-US" altLang="ko-KR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꺾인 연결선 38"/>
          <p:cNvCxnSpPr>
            <a:stCxn id="56" idx="0"/>
          </p:cNvCxnSpPr>
          <p:nvPr/>
        </p:nvCxnSpPr>
        <p:spPr>
          <a:xfrm rot="5400000" flipH="1" flipV="1">
            <a:off x="7088873" y="3713742"/>
            <a:ext cx="588532" cy="921235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61831" y="343778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</m:t>
                      </m:r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31" y="3437782"/>
                <a:ext cx="57606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236296" y="342900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429000"/>
                <a:ext cx="57606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모서리가 둥근 직사각형 74"/>
              <p:cNvSpPr/>
              <p:nvPr/>
            </p:nvSpPr>
            <p:spPr>
              <a:xfrm>
                <a:off x="4932040" y="5357472"/>
                <a:ext cx="3994072" cy="936104"/>
              </a:xfrm>
              <a:prstGeom prst="roundRect">
                <a:avLst>
                  <a:gd name="adj" fmla="val 14582"/>
                </a:avLst>
              </a:prstGeom>
              <a:solidFill>
                <a:srgbClr val="FFC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:r>
                  <a:rPr lang="en-US" altLang="ko-KR" sz="1600" b="1" dirty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CPU1 gets the </a:t>
                </a:r>
                <a:r>
                  <a:rPr lang="en-US" altLang="ko-KR" sz="1600" b="1" dirty="0">
                    <a:solidFill>
                      <a:srgbClr val="FF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old value 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FF0000"/>
                        </a:solidFill>
                        <a:latin typeface="Cambria Math"/>
                        <a:ea typeface="맑은 고딕" panose="020B0503020000020004" pitchFamily="50" charset="-127"/>
                      </a:rPr>
                      <m:t>𝑫</m:t>
                    </m:r>
                  </m:oMath>
                </a14:m>
                <a:r>
                  <a:rPr lang="en-US" altLang="ko-KR" sz="1600" b="1" dirty="0">
                    <a:solidFill>
                      <a:srgbClr val="FF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</a:p>
              <a:p>
                <a:pPr algn="ctr"/>
                <a:r>
                  <a:rPr lang="en-US" altLang="ko-KR" sz="1600" b="1" dirty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instead of the correct value 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prstClr val="black"/>
                        </a:solidFill>
                        <a:latin typeface="Cambria Math"/>
                        <a:ea typeface="맑은 고딕" panose="020B0503020000020004" pitchFamily="50" charset="-127"/>
                      </a:rPr>
                      <m:t>𝑫</m:t>
                    </m:r>
                    <m:r>
                      <a:rPr lang="en-US" altLang="ko-KR" sz="1600" b="1" i="1" smtClean="0">
                        <a:solidFill>
                          <a:prstClr val="black"/>
                        </a:solidFill>
                        <a:latin typeface="Cambria Math"/>
                        <a:ea typeface="맑은 고딕" panose="020B0503020000020004" pitchFamily="50" charset="-127"/>
                      </a:rPr>
                      <m:t>′</m:t>
                    </m:r>
                  </m:oMath>
                </a14:m>
                <a:r>
                  <a:rPr lang="en-US" altLang="ko-KR" sz="1600" b="1" dirty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.</a:t>
                </a:r>
              </a:p>
            </p:txBody>
          </p:sp>
        </mc:Choice>
        <mc:Fallback xmlns="">
          <p:sp>
            <p:nvSpPr>
              <p:cNvPr id="75" name="모서리가 둥근 직사각형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357472"/>
                <a:ext cx="3994072" cy="936104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8"/>
                <a:stretch>
                  <a:fillRect/>
                </a:stretch>
              </a:blip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234974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Cache coherence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Bus snooping</a:t>
            </a:r>
          </a:p>
          <a:p>
            <a:pPr lvl="1"/>
            <a:r>
              <a:rPr lang="en-US" altLang="ko-KR" dirty="0"/>
              <a:t>Each cache pays attention to memory updates by </a:t>
            </a:r>
            <a:r>
              <a:rPr lang="en-US" altLang="ko-KR" b="1" dirty="0"/>
              <a:t>observing the bus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When a CPU sees an update for a data item it holds in its cache, it will notice the change and either </a:t>
            </a:r>
            <a:r>
              <a:rPr lang="en-US" altLang="ko-KR" u="sng" dirty="0"/>
              <a:t>invalidate</a:t>
            </a:r>
            <a:r>
              <a:rPr lang="en-US" altLang="ko-KR" dirty="0"/>
              <a:t> its copy or </a:t>
            </a:r>
            <a:r>
              <a:rPr lang="en-US" altLang="ko-KR" u="sng" dirty="0"/>
              <a:t>update</a:t>
            </a:r>
            <a:r>
              <a:rPr lang="en-US" altLang="ko-KR" dirty="0"/>
              <a:t> it.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76609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Don’t forget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accessing shared data across CPUs,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mutual exclusion</a:t>
            </a:r>
            <a:r>
              <a:rPr lang="en-US" altLang="ko-KR" dirty="0"/>
              <a:t> primitives should likely be used to </a:t>
            </a:r>
            <a:r>
              <a:rPr lang="en-US" altLang="ko-KR" u="sng" dirty="0"/>
              <a:t>guarantee correctness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2132856"/>
            <a:ext cx="7992888" cy="23083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	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	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	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*next;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	}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List_Pop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		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head;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remember old head ...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	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 = head-&gt;value;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... and its value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		head = head-&gt;next;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advance head to next pointer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		free(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free old head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	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return value at head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81790" y="4441180"/>
            <a:ext cx="3690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Simple List Delete Code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6961818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Don’t forget synchronization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Solution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484784"/>
            <a:ext cx="7992888" cy="28623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	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pthread_mtuex_t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	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	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	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*next;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	}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List_Pop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		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lock(&amp;m)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		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head;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remember old head ...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	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 = head-&gt;value;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... and its value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		head = head-&gt;next;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advance head to next pointer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	free(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free old head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		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unlock(&amp;m)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	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return value at head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	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81790" y="4338394"/>
            <a:ext cx="3690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Simple List Delete Code with lock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6063396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109963</TotalTime>
  <Words>1372</Words>
  <Application>Microsoft Office PowerPoint</Application>
  <PresentationFormat>화면 슬라이드 쇼(4:3)</PresentationFormat>
  <Paragraphs>434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Wingdings</vt:lpstr>
      <vt:lpstr>양식_공청회_발표자료-총괄-양식</vt:lpstr>
      <vt:lpstr>Operating Systems </vt:lpstr>
      <vt:lpstr>PowerPoint 프레젠테이션</vt:lpstr>
      <vt:lpstr>Multiprocessor Scheduling</vt:lpstr>
      <vt:lpstr>Single CPU with cache</vt:lpstr>
      <vt:lpstr>Cache coherence</vt:lpstr>
      <vt:lpstr>Cache coherence (Cont.)</vt:lpstr>
      <vt:lpstr>Cache coherence solution</vt:lpstr>
      <vt:lpstr>Don’t forget synchronization</vt:lpstr>
      <vt:lpstr>Don’t forget synchronization (Cont.)</vt:lpstr>
      <vt:lpstr>Cache Affinity</vt:lpstr>
      <vt:lpstr>Single queue Multiprocessor Scheduling (SQMS)</vt:lpstr>
      <vt:lpstr>Scheduling Example with Cache affinity</vt:lpstr>
      <vt:lpstr>Multi-queue Multiprocessor Scheduling (MQMS)</vt:lpstr>
      <vt:lpstr>MQMS Example</vt:lpstr>
      <vt:lpstr>Load Imbalance issue of MQMS</vt:lpstr>
      <vt:lpstr>How to deal with load imbalance?</vt:lpstr>
      <vt:lpstr>How to deal with load imbalance? (Cont.)</vt:lpstr>
      <vt:lpstr>Work Stealing</vt:lpstr>
      <vt:lpstr>Linux Multiprocessor Schedulers</vt:lpstr>
      <vt:lpstr>Linux Multiprocessor Schedulers (Cont.)</vt:lpstr>
      <vt:lpstr>Cacheline Bounce is serious issue.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준택 오</cp:lastModifiedBy>
  <cp:revision>4146</cp:revision>
  <cp:lastPrinted>2019-09-09T02:10:38Z</cp:lastPrinted>
  <dcterms:created xsi:type="dcterms:W3CDTF">2011-05-01T06:09:10Z</dcterms:created>
  <dcterms:modified xsi:type="dcterms:W3CDTF">2020-06-01T07:47:03Z</dcterms:modified>
  <cp:category/>
</cp:coreProperties>
</file>