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877" r:id="rId2"/>
    <p:sldId id="2371" r:id="rId3"/>
    <p:sldId id="2098" r:id="rId4"/>
    <p:sldId id="2099" r:id="rId5"/>
    <p:sldId id="2100" r:id="rId6"/>
    <p:sldId id="2101" r:id="rId7"/>
    <p:sldId id="2102" r:id="rId8"/>
    <p:sldId id="2103" r:id="rId9"/>
    <p:sldId id="2104" r:id="rId10"/>
    <p:sldId id="2105" r:id="rId11"/>
    <p:sldId id="2106" r:id="rId12"/>
    <p:sldId id="2107" r:id="rId13"/>
    <p:sldId id="2108" r:id="rId14"/>
    <p:sldId id="2109" r:id="rId15"/>
    <p:sldId id="2110" r:id="rId16"/>
    <p:sldId id="2934" r:id="rId17"/>
    <p:sldId id="2111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046" autoAdjust="0"/>
    <p:restoredTop sz="91992" autoAdjust="0"/>
  </p:normalViewPr>
  <p:slideViewPr>
    <p:cSldViewPr>
      <p:cViewPr varScale="1">
        <p:scale>
          <a:sx n="145" d="100"/>
          <a:sy n="145" d="100"/>
        </p:scale>
        <p:origin x="206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366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2022-03-28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3: What About I/O?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Assumption:</a:t>
            </a:r>
          </a:p>
          <a:p>
            <a:pPr lvl="1"/>
            <a:r>
              <a:rPr lang="en-US" altLang="ko-KR" b="1" dirty="0"/>
              <a:t>Job A</a:t>
            </a:r>
            <a:r>
              <a:rPr lang="en-US" altLang="ko-KR" dirty="0"/>
              <a:t>: A long-running CPU-intensive job</a:t>
            </a:r>
          </a:p>
          <a:p>
            <a:pPr lvl="1"/>
            <a:r>
              <a:rPr lang="en-US" altLang="ko-KR" b="1" dirty="0"/>
              <a:t>Job B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An interactive job </a:t>
            </a:r>
            <a:r>
              <a:rPr lang="en-US" altLang="ko-KR" dirty="0"/>
              <a:t>that need the CPU only for 1ms before performing an I/O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47664" y="5229200"/>
            <a:ext cx="6552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Mixed I/O-intensive and CPU-intensive Workload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264112" y="2780928"/>
            <a:ext cx="5152184" cy="2443979"/>
            <a:chOff x="2264112" y="3497638"/>
            <a:chExt cx="5152184" cy="244397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896135" y="422100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89676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901755" y="4941088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2896135" y="5660399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97829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0694" y="5661170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60804" y="5661169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46677" y="566116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54206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57259" y="5664618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264112" y="3673519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64112" y="436502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64112" y="5085104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7236296" y="4302308"/>
              <a:ext cx="180000" cy="432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7236296" y="3654236"/>
              <a:ext cx="180000" cy="432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876256" y="431666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04248" y="3663713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15833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323987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419872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3501405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662395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43928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923928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05461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418550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26703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4544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536016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4716016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797549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98711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506864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5246571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5328104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5508104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5589637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779202" y="349763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860735" y="493779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6038659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6120192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6254683" y="3501008"/>
              <a:ext cx="72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372200" y="4941168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77" name="모서리가 둥근 직사각형 76"/>
          <p:cNvSpPr/>
          <p:nvPr/>
        </p:nvSpPr>
        <p:spPr>
          <a:xfrm>
            <a:off x="899592" y="5733256"/>
            <a:ext cx="7632848" cy="638780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MLFQ approach keeps an interactive job at the highest priority</a:t>
            </a:r>
          </a:p>
        </p:txBody>
      </p:sp>
    </p:spTree>
    <p:extLst>
      <p:ext uri="{BB962C8B-B14F-4D97-AF65-F5344CB8AC3E}">
        <p14:creationId xmlns:p14="http://schemas.microsoft.com/office/powerpoint/2010/main" val="2479292043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Problems with the Basic MLFQ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Starvation</a:t>
            </a:r>
          </a:p>
          <a:p>
            <a:pPr lvl="1"/>
            <a:r>
              <a:rPr lang="en-US" altLang="ko-KR" dirty="0"/>
              <a:t>If there are “too many” interactive jobs in the system.</a:t>
            </a:r>
          </a:p>
          <a:p>
            <a:pPr lvl="1"/>
            <a:r>
              <a:rPr lang="en-US" altLang="ko-KR" dirty="0"/>
              <a:t>Lon-running jobs will never receive any CPU time.</a:t>
            </a:r>
          </a:p>
          <a:p>
            <a:endParaRPr lang="en-US" altLang="ko-KR" dirty="0"/>
          </a:p>
          <a:p>
            <a:r>
              <a:rPr lang="en-US" altLang="ko-KR" dirty="0"/>
              <a:t>Game the scheduler</a:t>
            </a:r>
          </a:p>
          <a:p>
            <a:pPr lvl="1"/>
            <a:r>
              <a:rPr lang="en-US" altLang="ko-KR" dirty="0"/>
              <a:t>After running 99% of a time slice, issue an I/O operation.</a:t>
            </a:r>
          </a:p>
          <a:p>
            <a:pPr lvl="1"/>
            <a:r>
              <a:rPr lang="en-US" altLang="ko-KR" dirty="0"/>
              <a:t>The job gain a higher percentage of CPU time.</a:t>
            </a:r>
          </a:p>
          <a:p>
            <a:endParaRPr lang="en-US" altLang="ko-KR" dirty="0"/>
          </a:p>
          <a:p>
            <a:r>
              <a:rPr lang="en-US" altLang="ko-KR" dirty="0"/>
              <a:t>A program may change its behavior over time.</a:t>
            </a:r>
          </a:p>
          <a:p>
            <a:pPr lvl="1"/>
            <a:r>
              <a:rPr lang="en-US" altLang="ko-KR" dirty="0"/>
              <a:t>CPU bound process </a:t>
            </a:r>
            <a:r>
              <a:rPr lang="en-US" altLang="ko-KR" dirty="0">
                <a:sym typeface="Wingdings" pitchFamily="2" charset="2"/>
              </a:rPr>
              <a:t> I/O bound process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12445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Priority Boost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Rule 5:</a:t>
            </a:r>
            <a:r>
              <a:rPr lang="en-US" altLang="ko-KR" dirty="0"/>
              <a:t> After some time period S, move all the jobs in the system to the topmost queue.</a:t>
            </a:r>
          </a:p>
          <a:p>
            <a:pPr lvl="1"/>
            <a:r>
              <a:rPr lang="en-US" altLang="ko-KR" dirty="0"/>
              <a:t>Example:</a:t>
            </a:r>
          </a:p>
          <a:p>
            <a:pPr lvl="2"/>
            <a:r>
              <a:rPr lang="en-US" altLang="ko-KR" dirty="0"/>
              <a:t>A long-running job(A) with two short-running interactive job(B, C)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-36512" y="3212976"/>
            <a:ext cx="4448447" cy="2456121"/>
            <a:chOff x="251520" y="2636912"/>
            <a:chExt cx="4448447" cy="2456121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889163" y="409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631624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883543" y="4811815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905971" y="315051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68102" y="4812586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48212" y="4812585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4085" y="481258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41614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44667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1520" y="2824935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1520" y="351644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51520" y="423652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903624" y="337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직사각형 25"/>
            <p:cNvSpPr/>
            <p:nvPr/>
          </p:nvSpPr>
          <p:spPr>
            <a:xfrm>
              <a:off x="1043608" y="387059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196008" y="4581152"/>
              <a:ext cx="1440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2699792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2762275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2830443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2888546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956714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3019197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087365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3150890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219058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3281541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349709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3407812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475980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538463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3597106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3654946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723114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785597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853765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911868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980036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042519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4110687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174212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242380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304863" y="2636912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4373031" y="2852936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106" name="그룹 105"/>
          <p:cNvGrpSpPr/>
          <p:nvPr/>
        </p:nvGrpSpPr>
        <p:grpSpPr>
          <a:xfrm>
            <a:off x="4572000" y="3267051"/>
            <a:ext cx="4448447" cy="2402046"/>
            <a:chOff x="4644008" y="2690987"/>
            <a:chExt cx="4448447" cy="2402046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5281651" y="409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직사각형 61"/>
            <p:cNvSpPr/>
            <p:nvPr/>
          </p:nvSpPr>
          <p:spPr>
            <a:xfrm>
              <a:off x="6948264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63" name="직선 연결선 62"/>
            <p:cNvCxnSpPr/>
            <p:nvPr/>
          </p:nvCxnSpPr>
          <p:spPr>
            <a:xfrm>
              <a:off x="5276031" y="4811815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직사각형 63"/>
            <p:cNvSpPr/>
            <p:nvPr/>
          </p:nvSpPr>
          <p:spPr>
            <a:xfrm>
              <a:off x="5298459" y="315051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0590" y="4812586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940700" y="4812585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726573" y="481258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634102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537155" y="4816034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44008" y="2824935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644008" y="351644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644008" y="4236520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>
            <a:xfrm>
              <a:off x="5296112" y="3372504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직사각형 73"/>
            <p:cNvSpPr/>
            <p:nvPr/>
          </p:nvSpPr>
          <p:spPr>
            <a:xfrm>
              <a:off x="5436096" y="3870597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5588496" y="4581152"/>
              <a:ext cx="1440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7016432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7078915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7147083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7205186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7273354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7335837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7404005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7598181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7666349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7724452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7792620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855103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7913746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7971586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8039754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8228508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8296676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8359159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8427327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8490852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8559020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8621503" y="2690987"/>
              <a:ext cx="54000" cy="216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8689671" y="2907011"/>
              <a:ext cx="54000" cy="216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7470176" y="3140992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8093754" y="3123011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8743671" y="3110309"/>
              <a:ext cx="144000" cy="216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1769355" y="5898758"/>
            <a:ext cx="5610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Priority Boost</a:t>
            </a:r>
            <a:endParaRPr lang="ko-KR" altLang="en-US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0" name="그룹 109"/>
          <p:cNvGrpSpPr/>
          <p:nvPr/>
        </p:nvGrpSpPr>
        <p:grpSpPr>
          <a:xfrm>
            <a:off x="6912280" y="5886749"/>
            <a:ext cx="1908192" cy="383496"/>
            <a:chOff x="4824048" y="1350245"/>
            <a:chExt cx="1908192" cy="383496"/>
          </a:xfrm>
        </p:grpSpPr>
        <p:sp>
          <p:nvSpPr>
            <p:cNvPr id="19" name="직사각형 18"/>
            <p:cNvSpPr/>
            <p:nvPr/>
          </p:nvSpPr>
          <p:spPr>
            <a:xfrm>
              <a:off x="5904168" y="1373741"/>
              <a:ext cx="18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256096" y="1373741"/>
              <a:ext cx="18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544128" y="135512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24048" y="1350245"/>
              <a:ext cx="5245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A: 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6552240" y="1373741"/>
              <a:ext cx="180000" cy="360000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192200" y="1355128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C: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56707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Better Accounting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 to prevent gaming of our scheduler?</a:t>
            </a:r>
          </a:p>
          <a:p>
            <a:r>
              <a:rPr lang="en-US" altLang="ko-KR" dirty="0"/>
              <a:t>Solution:</a:t>
            </a:r>
          </a:p>
          <a:p>
            <a:pPr lvl="1"/>
            <a:r>
              <a:rPr lang="en-US" altLang="ko-KR" b="1" dirty="0"/>
              <a:t>Rule 4 </a:t>
            </a:r>
            <a:r>
              <a:rPr lang="en-US" altLang="ko-KR" dirty="0">
                <a:sym typeface="Wingdings" pitchFamily="2" charset="2"/>
              </a:rPr>
              <a:t>(Rewrite Rules 4a and 4b):</a:t>
            </a:r>
            <a:r>
              <a:rPr lang="en-US" altLang="ko-KR" dirty="0"/>
              <a:t> Once a job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uses up its time allotment </a:t>
            </a:r>
            <a:r>
              <a:rPr lang="en-US" altLang="ko-KR" dirty="0"/>
              <a:t>at a given level (regardless of how many times it has given up the CPU), </a:t>
            </a:r>
            <a:r>
              <a:rPr lang="en-US" altLang="ko-KR" b="1" dirty="0"/>
              <a:t>its priority is reduced</a:t>
            </a:r>
            <a:r>
              <a:rPr lang="en-US" altLang="ko-KR" dirty="0"/>
              <a:t>(i.e., it moves down on queue).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-36512" y="3565167"/>
            <a:ext cx="4448447" cy="2456121"/>
            <a:chOff x="-36512" y="2204864"/>
            <a:chExt cx="4448447" cy="2456121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601131" y="366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595511" y="437976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직사각형 8"/>
            <p:cNvSpPr/>
            <p:nvPr/>
          </p:nvSpPr>
          <p:spPr>
            <a:xfrm>
              <a:off x="588592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0070" y="438053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260180" y="438053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46053" y="438053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53582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56635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-36512" y="239288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36512" y="30843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-36512" y="380447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615592" y="294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648485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792485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852378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979813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039706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183706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243599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1387599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447492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591492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1651385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1778820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1838713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1982713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042606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2179687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239580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2383580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2443473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2570908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630801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2774801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2834694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2978694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3038587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3182587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242480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3369915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429808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3573808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3633701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3763863" y="400476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823756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967756" y="4004728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4027649" y="220486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4516041" y="3565167"/>
            <a:ext cx="4448447" cy="2456121"/>
            <a:chOff x="4516041" y="2204864"/>
            <a:chExt cx="4448447" cy="2456121"/>
          </a:xfrm>
        </p:grpSpPr>
        <p:cxnSp>
          <p:nvCxnSpPr>
            <p:cNvPr id="55" name="직선 연결선 54"/>
            <p:cNvCxnSpPr/>
            <p:nvPr/>
          </p:nvCxnSpPr>
          <p:spPr>
            <a:xfrm>
              <a:off x="5153684" y="364482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직선 연결선 55"/>
            <p:cNvCxnSpPr/>
            <p:nvPr/>
          </p:nvCxnSpPr>
          <p:spPr>
            <a:xfrm>
              <a:off x="5148064" y="437976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직사각형 56"/>
            <p:cNvSpPr/>
            <p:nvPr/>
          </p:nvSpPr>
          <p:spPr>
            <a:xfrm>
              <a:off x="5302273" y="4005104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32623" y="438053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12733" y="438053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98606" y="438053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06135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409188" y="438398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16041" y="239288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4516041" y="30843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516041" y="380447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66" name="직선 연결선 65"/>
            <p:cNvCxnSpPr/>
            <p:nvPr/>
          </p:nvCxnSpPr>
          <p:spPr>
            <a:xfrm>
              <a:off x="5168145" y="294045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직사각형 66"/>
            <p:cNvSpPr/>
            <p:nvPr/>
          </p:nvSpPr>
          <p:spPr>
            <a:xfrm>
              <a:off x="5148064" y="220490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5355100" y="22048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5412651" y="2956244"/>
              <a:ext cx="14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5619687" y="295620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5556651" y="4005064"/>
              <a:ext cx="5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2" name="직사각형 71"/>
            <p:cNvSpPr/>
            <p:nvPr/>
          </p:nvSpPr>
          <p:spPr>
            <a:xfrm>
              <a:off x="5684615" y="400506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3" name="직사각형 72"/>
            <p:cNvSpPr/>
            <p:nvPr/>
          </p:nvSpPr>
          <p:spPr>
            <a:xfrm>
              <a:off x="5836502" y="36450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4" name="직사각형 73"/>
            <p:cNvSpPr/>
            <p:nvPr/>
          </p:nvSpPr>
          <p:spPr>
            <a:xfrm>
              <a:off x="589391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04579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>
              <a:off x="609430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7" name="직사각형 76"/>
            <p:cNvSpPr/>
            <p:nvPr/>
          </p:nvSpPr>
          <p:spPr>
            <a:xfrm>
              <a:off x="6246192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6300192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6452079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6516216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6668103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6732240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6884127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6948264" y="400506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7100151" y="364506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7157560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7309447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7357954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7509841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756384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771572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777986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7931752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7995889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8147776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8198167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8350054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8414191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8566078" y="3645024"/>
              <a:ext cx="54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8630215" y="4005024"/>
              <a:ext cx="144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01" name="TextBox 100"/>
          <p:cNvSpPr txBox="1"/>
          <p:nvPr/>
        </p:nvSpPr>
        <p:spPr>
          <a:xfrm>
            <a:off x="1187624" y="6145559"/>
            <a:ext cx="6552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Without(Left) and With(Right) Gaming Tolerance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5248788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Tuning MLFQ And Other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pPr lvl="1"/>
            <a:r>
              <a:rPr lang="en-US" altLang="ko-KR" dirty="0"/>
              <a:t>The high-priority queues </a:t>
            </a:r>
            <a:r>
              <a:rPr lang="en-US" altLang="ko-KR" dirty="0">
                <a:sym typeface="Wingdings" pitchFamily="2" charset="2"/>
              </a:rPr>
              <a:t> Short time slices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E.g., 10 or fewer milliseconds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The Low-priority queue  Longer time slices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E.g., 100 milliseconds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1995761" y="3429000"/>
            <a:ext cx="4664471" cy="2520240"/>
            <a:chOff x="2427809" y="3141008"/>
            <a:chExt cx="4664471" cy="2520240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3065452" y="4620005"/>
              <a:ext cx="402682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3059832" y="5380030"/>
              <a:ext cx="4032448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944391" y="5380801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79912" y="5380800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612748" y="538079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28868" y="538424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64972" y="5384249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7809" y="3328991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27809" y="4020496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27809" y="4740576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79913" y="3876560"/>
              <a:ext cx="4012367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3268041" y="3141008"/>
              <a:ext cx="18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075462" y="3502693"/>
              <a:ext cx="18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803357" y="3876678"/>
              <a:ext cx="36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3443349" y="4246138"/>
              <a:ext cx="36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4899187" y="4635941"/>
              <a:ext cx="72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4163413" y="5005401"/>
              <a:ext cx="72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372280" y="4635941"/>
              <a:ext cx="720000" cy="36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5628691" y="5005401"/>
              <a:ext cx="720000" cy="36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115616" y="594924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Example) 10ms for the highest queue, 20ms for the middle, </a:t>
            </a:r>
          </a:p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40ms for the lowest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2679808" y="908720"/>
            <a:ext cx="3836408" cy="504056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Lower Priority, Longer Quanta</a:t>
            </a:r>
          </a:p>
        </p:txBody>
      </p:sp>
    </p:spTree>
    <p:extLst>
      <p:ext uri="{BB962C8B-B14F-4D97-AF65-F5344CB8AC3E}">
        <p14:creationId xmlns:p14="http://schemas.microsoft.com/office/powerpoint/2010/main" val="329625690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Solaris MLFQ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the Time-Sharing scheduling class (TS)</a:t>
            </a:r>
          </a:p>
          <a:p>
            <a:pPr lvl="1"/>
            <a:r>
              <a:rPr lang="en-US" altLang="ko-KR" dirty="0"/>
              <a:t>60 Queues</a:t>
            </a:r>
          </a:p>
          <a:p>
            <a:pPr lvl="1"/>
            <a:r>
              <a:rPr lang="en-US" altLang="ko-KR" dirty="0"/>
              <a:t>Slowly increasing time-slice length</a:t>
            </a:r>
          </a:p>
          <a:p>
            <a:pPr lvl="2"/>
            <a:r>
              <a:rPr lang="en-US" altLang="ko-KR" dirty="0"/>
              <a:t>The highest priority: 20msec</a:t>
            </a:r>
          </a:p>
          <a:p>
            <a:pPr lvl="2"/>
            <a:r>
              <a:rPr lang="en-US" altLang="ko-KR" dirty="0"/>
              <a:t>The lowest priority: A few hundred milliseconds</a:t>
            </a:r>
          </a:p>
          <a:p>
            <a:pPr lvl="1"/>
            <a:r>
              <a:rPr lang="en-US" altLang="ko-KR" dirty="0"/>
              <a:t>Priorities boosted around every 1 second or so.</a:t>
            </a:r>
          </a:p>
          <a:p>
            <a:pPr lvl="2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348781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CBB794-83D3-8F42-BDF5-E534EFB25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FreeBSD Scheduler(4.3)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D785A0-FC64-1640-AB47-E1A29F759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without queue.</a:t>
            </a:r>
          </a:p>
          <a:p>
            <a:r>
              <a:rPr kumimoji="1" lang="en-US" altLang="ko-KR" dirty="0"/>
              <a:t>Instead, use formula.</a:t>
            </a:r>
          </a:p>
          <a:p>
            <a:r>
              <a:rPr lang="en-US" altLang="ko-KR" dirty="0"/>
              <a:t>Compute the priority of a process based upon</a:t>
            </a:r>
          </a:p>
          <a:p>
            <a:pPr lvl="1"/>
            <a:r>
              <a:rPr kumimoji="1" lang="en-US" altLang="ko-KR" dirty="0"/>
              <a:t>How much CPU a process has used.</a:t>
            </a:r>
          </a:p>
          <a:p>
            <a:pPr lvl="1"/>
            <a:r>
              <a:rPr lang="en-US" altLang="ko-KR" dirty="0"/>
              <a:t>Boost priority by decay.</a:t>
            </a:r>
          </a:p>
          <a:p>
            <a:pPr lvl="1"/>
            <a:r>
              <a:rPr kumimoji="1" lang="en-US" altLang="ko-KR" dirty="0"/>
              <a:t>Take the advice from the user (</a:t>
            </a:r>
            <a:r>
              <a:rPr kumimoji="1"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nice</a:t>
            </a:r>
            <a:r>
              <a:rPr kumimoji="1" lang="en-US" altLang="ko-KR" dirty="0"/>
              <a:t>).</a:t>
            </a:r>
          </a:p>
          <a:p>
            <a:r>
              <a:rPr kumimoji="1" lang="en-US" altLang="ko-KR" dirty="0"/>
              <a:t>For efficiency, use queue.</a:t>
            </a:r>
            <a:endParaRPr kumimoji="1"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BF9E174-E7F1-F64A-8A2F-A0089855C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12C0F2-FCBB-F744-8E2D-8E9669231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5269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refined set of MLFQ rules:</a:t>
            </a:r>
          </a:p>
          <a:p>
            <a:pPr lvl="1"/>
            <a:r>
              <a:rPr lang="en-US" altLang="ko-KR" b="1" dirty="0"/>
              <a:t>Rule 1:</a:t>
            </a:r>
            <a:r>
              <a:rPr lang="en-US" altLang="ko-KR" dirty="0"/>
              <a:t> If Priority(A) &gt; Priority(B), A runs (B doesn’t).</a:t>
            </a:r>
          </a:p>
          <a:p>
            <a:pPr lvl="1"/>
            <a:r>
              <a:rPr lang="en-US" altLang="ko-KR" b="1" dirty="0"/>
              <a:t>Rule 2:</a:t>
            </a:r>
            <a:r>
              <a:rPr lang="en-US" altLang="ko-KR" dirty="0"/>
              <a:t> If Priority(A) = Priority(B), A &amp; B run in RR.</a:t>
            </a:r>
          </a:p>
          <a:p>
            <a:pPr lvl="1"/>
            <a:r>
              <a:rPr lang="en-US" altLang="ko-KR" b="1" dirty="0"/>
              <a:t>Rule 3: </a:t>
            </a:r>
            <a:r>
              <a:rPr lang="en-US" altLang="ko-KR" dirty="0"/>
              <a:t>When a job enters the system, it is placed at the highest priority.</a:t>
            </a:r>
          </a:p>
          <a:p>
            <a:pPr lvl="1"/>
            <a:r>
              <a:rPr lang="en-US" altLang="ko-KR" b="1" dirty="0"/>
              <a:t>Rule 4:</a:t>
            </a:r>
            <a:r>
              <a:rPr lang="en-US" altLang="ko-KR" dirty="0"/>
              <a:t> Once a job uses up its time allotment at a given level (regardless of how many times it has given up the CPU), its priority is reduced(i.e., it moves down on queue).</a:t>
            </a:r>
          </a:p>
          <a:p>
            <a:pPr lvl="1"/>
            <a:r>
              <a:rPr lang="en-US" altLang="ko-KR" b="1" dirty="0"/>
              <a:t>Rule 5: </a:t>
            </a:r>
            <a:r>
              <a:rPr lang="en-US" altLang="ko-KR" dirty="0"/>
              <a:t>After some time period S, move all the jobs in the system to the topmost queue.</a:t>
            </a:r>
          </a:p>
          <a:p>
            <a:r>
              <a:rPr lang="en-US" altLang="ko-KR" dirty="0"/>
              <a:t>Beauty of MLFQ</a:t>
            </a:r>
          </a:p>
          <a:p>
            <a:pPr lvl="1"/>
            <a:r>
              <a:rPr lang="en-US" altLang="ko-KR" dirty="0"/>
              <a:t>It does not require prior knowledge on the CPU usage of a process.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09080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8: Scheduling:</a:t>
            </a:r>
          </a:p>
          <a:p>
            <a:r>
              <a:rPr lang="en-US" altLang="ko-KR" dirty="0"/>
              <a:t>The Multi-Level Feedback Queue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4209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Multi-Level Feedback Queue (MLFQ)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Scheduler that learns from the past to predict the future.</a:t>
            </a:r>
          </a:p>
          <a:p>
            <a:r>
              <a:rPr lang="en-US" altLang="ko-KR" dirty="0"/>
              <a:t>Objective:</a:t>
            </a:r>
          </a:p>
          <a:p>
            <a:pPr lvl="1"/>
            <a:r>
              <a:rPr lang="en-US" altLang="ko-KR" dirty="0"/>
              <a:t>Optimize </a:t>
            </a:r>
            <a:r>
              <a:rPr lang="en-US" altLang="ko-KR" b="1" dirty="0"/>
              <a:t>turnaround time </a:t>
            </a:r>
            <a:r>
              <a:rPr lang="en-US" altLang="ko-KR" dirty="0">
                <a:sym typeface="Wingdings" pitchFamily="2" charset="2"/>
              </a:rPr>
              <a:t> Run shorter jobs first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Minimize </a:t>
            </a:r>
            <a:r>
              <a:rPr lang="en-US" altLang="ko-KR" b="1" dirty="0">
                <a:sym typeface="Wingdings" pitchFamily="2" charset="2"/>
              </a:rPr>
              <a:t>response time </a:t>
            </a:r>
            <a:r>
              <a:rPr lang="en-US" altLang="ko-KR" dirty="0">
                <a:sym typeface="Wingdings" pitchFamily="2" charset="2"/>
              </a:rPr>
              <a:t>without </a:t>
            </a:r>
            <a:r>
              <a:rPr lang="en-US" altLang="ko-KR" i="1" dirty="0">
                <a:sym typeface="Wingdings" pitchFamily="2" charset="2"/>
              </a:rPr>
              <a:t>a priori knowledge of job length</a:t>
            </a:r>
            <a:r>
              <a:rPr lang="en-US" altLang="ko-KR" dirty="0">
                <a:sym typeface="Wingdings" pitchFamily="2" charset="2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17857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Basic 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has a number of distinct </a:t>
            </a:r>
            <a:r>
              <a:rPr lang="en-US" altLang="ko-KR" b="1" dirty="0"/>
              <a:t>queues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Each queues is assigned a different priority level.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 job that is ready to run is on a single queue.</a:t>
            </a:r>
          </a:p>
          <a:p>
            <a:pPr lvl="1"/>
            <a:r>
              <a:rPr lang="en-US" altLang="ko-KR" dirty="0"/>
              <a:t>A job </a:t>
            </a:r>
            <a:r>
              <a:rPr lang="en-US" altLang="ko-KR" b="1" dirty="0"/>
              <a:t>on a higher queue </a:t>
            </a:r>
            <a:r>
              <a:rPr lang="en-US" altLang="ko-KR" dirty="0"/>
              <a:t>is chosen to run.</a:t>
            </a:r>
          </a:p>
          <a:p>
            <a:pPr lvl="1"/>
            <a:r>
              <a:rPr lang="en-US" altLang="ko-KR" dirty="0"/>
              <a:t>Use round-robin scheduling among jobs in the same queue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403648" y="4437112"/>
            <a:ext cx="6192688" cy="936104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1519" y="4582869"/>
            <a:ext cx="5641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1: 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&gt; Priority(B), A runs (B doesn’t).</a:t>
            </a:r>
          </a:p>
          <a:p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Rule 2: 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If Priority(A) = Priority(B), A &amp; B run in RR.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060248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Basic Rules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varies the priority of a job based on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its observed behavior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job repeatedly relinquishes the CPU while waiting IOs </a:t>
            </a:r>
            <a:r>
              <a:rPr lang="en-US" altLang="ko-KR" dirty="0">
                <a:sym typeface="Wingdings" pitchFamily="2" charset="2"/>
              </a:rPr>
              <a:t> Keep its priority high</a:t>
            </a:r>
          </a:p>
          <a:p>
            <a:pPr lvl="1"/>
            <a:r>
              <a:rPr lang="en-US" altLang="ko-KR" dirty="0">
                <a:sym typeface="Wingdings" pitchFamily="2" charset="2"/>
              </a:rPr>
              <a:t>A job uses the CPU intensively for long periods of time  Reduce its priority.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8691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 Example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28678" y="1124744"/>
            <a:ext cx="504056" cy="4436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Q8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Q7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Q6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Q5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Q4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Q3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Q2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4007" y="1096169"/>
            <a:ext cx="1692188" cy="558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[High Priority]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6490" y="4959066"/>
            <a:ext cx="169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[Low Priority]</a:t>
            </a: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4332734" y="151335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5052814" y="129247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5580112" y="1513829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/>
          <p:cNvSpPr/>
          <p:nvPr/>
        </p:nvSpPr>
        <p:spPr>
          <a:xfrm>
            <a:off x="6156176" y="129294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4332734" y="3712169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5052814" y="3491281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>
            <a:off x="4332734" y="5368353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타원 17"/>
          <p:cNvSpPr/>
          <p:nvPr/>
        </p:nvSpPr>
        <p:spPr>
          <a:xfrm>
            <a:off x="5052814" y="5147465"/>
            <a:ext cx="432048" cy="441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504122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MLFQ: How to Change Priority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MLFQ priority adjustment algorithm:</a:t>
            </a:r>
          </a:p>
          <a:p>
            <a:pPr lvl="1"/>
            <a:r>
              <a:rPr lang="en-US" altLang="ko-KR" b="1" dirty="0"/>
              <a:t>Rule 3</a:t>
            </a:r>
            <a:r>
              <a:rPr lang="en-US" altLang="ko-KR" dirty="0"/>
              <a:t>: When a job enters the system, it is placed at the highest priority</a:t>
            </a:r>
          </a:p>
          <a:p>
            <a:pPr lvl="1"/>
            <a:r>
              <a:rPr lang="en-US" altLang="ko-KR" b="1" dirty="0"/>
              <a:t>Rule 4a</a:t>
            </a:r>
            <a:r>
              <a:rPr lang="en-US" altLang="ko-KR" dirty="0"/>
              <a:t>: If a job uses up an entire time slice while running, its priority is reduced (i.e., it moves down on queue).</a:t>
            </a:r>
          </a:p>
          <a:p>
            <a:pPr lvl="1"/>
            <a:r>
              <a:rPr lang="en-US" altLang="ko-KR" b="1" dirty="0"/>
              <a:t>Rule 4b</a:t>
            </a:r>
            <a:r>
              <a:rPr lang="en-US" altLang="ko-KR" dirty="0"/>
              <a:t>: If a job gives up the CPU before the time slice is up, it stays at the same priority level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331640" y="4365104"/>
            <a:ext cx="6480720" cy="936104"/>
          </a:xfrm>
          <a:prstGeom prst="roundRect">
            <a:avLst>
              <a:gd name="adj" fmla="val 7736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In this manner, MLFQ approximates SJF</a:t>
            </a:r>
          </a:p>
        </p:txBody>
      </p:sp>
    </p:spTree>
    <p:extLst>
      <p:ext uri="{BB962C8B-B14F-4D97-AF65-F5344CB8AC3E}">
        <p14:creationId xmlns:p14="http://schemas.microsoft.com/office/powerpoint/2010/main" val="354259416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1: A Single Long-Running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three-queue scheduler with time slice 10ms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2264112" y="1907620"/>
            <a:ext cx="4448447" cy="2440609"/>
            <a:chOff x="1419697" y="1772896"/>
            <a:chExt cx="4448447" cy="2440609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2051720" y="249289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직사각형 7"/>
            <p:cNvSpPr/>
            <p:nvPr/>
          </p:nvSpPr>
          <p:spPr>
            <a:xfrm>
              <a:off x="2046100" y="1772896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057340" y="3212976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직사각형 9"/>
            <p:cNvSpPr/>
            <p:nvPr/>
          </p:nvSpPr>
          <p:spPr>
            <a:xfrm>
              <a:off x="2231760" y="2493745"/>
              <a:ext cx="18000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>
              <a:off x="2051720" y="3932287"/>
              <a:ext cx="3600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직사각형 11"/>
            <p:cNvSpPr/>
            <p:nvPr/>
          </p:nvSpPr>
          <p:spPr>
            <a:xfrm>
              <a:off x="2411760" y="3213056"/>
              <a:ext cx="3245580" cy="72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6279" y="3933058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16389" y="3933057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02262" y="393305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09791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150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12844" y="3936506"/>
              <a:ext cx="5553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19697" y="1945407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Q2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19697" y="263691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Q1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419697" y="3356992"/>
              <a:ext cx="6320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Q0</a:t>
              </a:r>
              <a:endParaRPr lang="ko-KR" altLang="en-US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516414" y="4427820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Long-running Job Over Time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91220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2: Along Came a Short Job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Assumption:</a:t>
            </a:r>
          </a:p>
          <a:p>
            <a:pPr lvl="1"/>
            <a:r>
              <a:rPr lang="en-US" altLang="ko-KR" b="1" dirty="0"/>
              <a:t>Job A</a:t>
            </a:r>
            <a:r>
              <a:rPr lang="en-US" altLang="ko-KR" dirty="0"/>
              <a:t>: A long-running CPU-intensive job</a:t>
            </a:r>
          </a:p>
          <a:p>
            <a:pPr lvl="1"/>
            <a:r>
              <a:rPr lang="en-US" altLang="ko-KR" b="1" dirty="0"/>
              <a:t>Job B</a:t>
            </a:r>
            <a:r>
              <a:rPr lang="en-US" altLang="ko-KR" dirty="0"/>
              <a:t>: A short-running interactive job (20ms runtime)</a:t>
            </a:r>
          </a:p>
          <a:p>
            <a:pPr lvl="1"/>
            <a:r>
              <a:rPr lang="en-US" altLang="ko-KR" dirty="0"/>
              <a:t>A has been running for some time, and then B arrives at time T=100.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16414" y="6021288"/>
            <a:ext cx="4215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Along Came An Interactive Job (</a:t>
            </a:r>
            <a:r>
              <a:rPr lang="en-US" altLang="ko-KR" sz="1600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538" y="2962121"/>
            <a:ext cx="3586653" cy="302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5458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110386</TotalTime>
  <Words>1047</Words>
  <Application>Microsoft Office PowerPoint</Application>
  <PresentationFormat>화면 슬라이드 쇼(4:3)</PresentationFormat>
  <Paragraphs>206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6" baseType="lpstr">
      <vt:lpstr>Adobe Arabic</vt:lpstr>
      <vt:lpstr>Adobe 고딕 Std B</vt:lpstr>
      <vt:lpstr>HY견고딕</vt:lpstr>
      <vt:lpstr>굴림</vt:lpstr>
      <vt:lpstr>맑은 고딕</vt:lpstr>
      <vt:lpstr>Arial</vt:lpstr>
      <vt:lpstr>Courier New</vt:lpstr>
      <vt:lpstr>Wingdings</vt:lpstr>
      <vt:lpstr>양식_공청회_발표자료-총괄-양식</vt:lpstr>
      <vt:lpstr>Operating Systems </vt:lpstr>
      <vt:lpstr>PowerPoint 프레젠테이션</vt:lpstr>
      <vt:lpstr>Multi-Level Feedback Queue (MLFQ)</vt:lpstr>
      <vt:lpstr>MLFQ: Basic Rules</vt:lpstr>
      <vt:lpstr>MLFQ: Basic Rules (Cont.)</vt:lpstr>
      <vt:lpstr>MLFQ Example</vt:lpstr>
      <vt:lpstr>MLFQ: How to Change Priority</vt:lpstr>
      <vt:lpstr>Example 1: A Single Long-Running Job</vt:lpstr>
      <vt:lpstr>Example 2: Along Came a Short Job</vt:lpstr>
      <vt:lpstr>Example 3: What About I/O?</vt:lpstr>
      <vt:lpstr>Problems with the Basic MLFQ</vt:lpstr>
      <vt:lpstr>The Priority Boost</vt:lpstr>
      <vt:lpstr>Better Accounting</vt:lpstr>
      <vt:lpstr>Tuning MLFQ And Other Issues</vt:lpstr>
      <vt:lpstr>The Solaris MLFQ implementation</vt:lpstr>
      <vt:lpstr>FreeBSD Scheduler(4.3)</vt:lpstr>
      <vt:lpstr>MLFQ: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4165</cp:revision>
  <cp:lastPrinted>2019-09-09T02:10:38Z</cp:lastPrinted>
  <dcterms:created xsi:type="dcterms:W3CDTF">2011-05-01T06:09:10Z</dcterms:created>
  <dcterms:modified xsi:type="dcterms:W3CDTF">2022-03-28T07:01:40Z</dcterms:modified>
  <cp:category/>
</cp:coreProperties>
</file>