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19"/>
  </p:notesMasterIdLst>
  <p:sldIdLst>
    <p:sldId id="2877" r:id="rId2"/>
    <p:sldId id="2370" r:id="rId3"/>
    <p:sldId id="2083" r:id="rId4"/>
    <p:sldId id="2084" r:id="rId5"/>
    <p:sldId id="2085" r:id="rId6"/>
    <p:sldId id="2086" r:id="rId7"/>
    <p:sldId id="2087" r:id="rId8"/>
    <p:sldId id="2088" r:id="rId9"/>
    <p:sldId id="2089" r:id="rId10"/>
    <p:sldId id="2090" r:id="rId11"/>
    <p:sldId id="2091" r:id="rId12"/>
    <p:sldId id="2092" r:id="rId13"/>
    <p:sldId id="2093" r:id="rId14"/>
    <p:sldId id="2094" r:id="rId15"/>
    <p:sldId id="2095" r:id="rId16"/>
    <p:sldId id="2096" r:id="rId17"/>
    <p:sldId id="2097" r:id="rId18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4046" autoAdjust="0"/>
    <p:restoredTop sz="91992" autoAdjust="0"/>
  </p:normalViewPr>
  <p:slideViewPr>
    <p:cSldViewPr>
      <p:cViewPr varScale="1">
        <p:scale>
          <a:sx n="145" d="100"/>
          <a:sy n="145" d="100"/>
        </p:scale>
        <p:origin x="206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5178" y="120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347864" y="4030167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400" b="1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2400" b="1" baseline="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2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86" y="5013176"/>
            <a:ext cx="2638429" cy="75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4" y="6593998"/>
            <a:ext cx="768052" cy="21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4" y="6593998"/>
            <a:ext cx="768052" cy="21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D8453-7B88-4217-BA7B-2CBC395807F6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2022-03-28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326009"/>
          </a:xfrm>
        </p:spPr>
        <p:txBody>
          <a:bodyPr/>
          <a:lstStyle/>
          <a:p>
            <a:r>
              <a:rPr lang="en-US" sz="3600" dirty="0"/>
              <a:t>Operating Systems</a:t>
            </a:r>
            <a:br>
              <a:rPr lang="en-US" sz="3600" dirty="0"/>
            </a:b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918690818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Shortest Time-to-Completion First (STCF)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Example:</a:t>
            </a:r>
          </a:p>
          <a:p>
            <a:pPr lvl="1"/>
            <a:r>
              <a:rPr lang="en-US" altLang="ko-KR" dirty="0"/>
              <a:t>A arrives at t=0 and needs to run for 100 seconds.</a:t>
            </a:r>
          </a:p>
          <a:p>
            <a:pPr lvl="1"/>
            <a:r>
              <a:rPr lang="en-US" altLang="ko-KR" dirty="0"/>
              <a:t>B and C arrive at t=10 and each need to run for 10 seconds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765692" y="5157192"/>
            <a:ext cx="7478716" cy="792088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endParaRPr lang="en-US" altLang="ko-KR" sz="2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37700" y="5264540"/>
                <a:ext cx="7252113" cy="570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𝑨𝒗𝒆𝒓𝒂𝒈𝒆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𝒕𝒖𝒓𝒏𝒂𝒓𝒐𝒖𝒏𝒅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𝒕𝒊𝒎𝒆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𝟏𝟐𝟎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)+</m:t>
                          </m:r>
                          <m:d>
                            <m:dPr>
                              <m:ctrlPr>
                                <a:rPr lang="en-US" altLang="ko-KR" sz="16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sz="1600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𝟐𝟎</m:t>
                              </m:r>
                              <m:r>
                                <a:rPr lang="en-US" altLang="ko-KR" sz="1600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altLang="ko-KR" sz="1600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𝟏𝟎</m:t>
                              </m:r>
                            </m:e>
                          </m:d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+(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𝟓𝟎</m:t>
                      </m:r>
                      <m:r>
                        <a:rPr lang="en-US" altLang="ko-KR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𝒔𝒆𝒄</m:t>
                      </m:r>
                    </m:oMath>
                  </m:oMathPara>
                </a14:m>
                <a:endParaRPr lang="ko-KR" altLang="en-US" sz="1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700" y="5264540"/>
                <a:ext cx="7252113" cy="57022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그룹 35"/>
          <p:cNvGrpSpPr/>
          <p:nvPr/>
        </p:nvGrpSpPr>
        <p:grpSpPr>
          <a:xfrm>
            <a:off x="1997015" y="2708920"/>
            <a:ext cx="4913149" cy="2092347"/>
            <a:chOff x="1997015" y="2708920"/>
            <a:chExt cx="4913149" cy="2092347"/>
          </a:xfrm>
        </p:grpSpPr>
        <p:grpSp>
          <p:nvGrpSpPr>
            <p:cNvPr id="9" name="그룹 8"/>
            <p:cNvGrpSpPr/>
            <p:nvPr/>
          </p:nvGrpSpPr>
          <p:grpSpPr>
            <a:xfrm>
              <a:off x="2246980" y="4069062"/>
              <a:ext cx="4663184" cy="732205"/>
              <a:chOff x="2246980" y="4797152"/>
              <a:chExt cx="4663184" cy="732205"/>
            </a:xfrm>
          </p:grpSpPr>
          <p:cxnSp>
            <p:nvCxnSpPr>
              <p:cNvPr id="18" name="직선 연결선 17"/>
              <p:cNvCxnSpPr/>
              <p:nvPr/>
            </p:nvCxnSpPr>
            <p:spPr>
              <a:xfrm>
                <a:off x="2339752" y="4797152"/>
                <a:ext cx="432048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직선 연결선 18"/>
              <p:cNvCxnSpPr/>
              <p:nvPr/>
            </p:nvCxnSpPr>
            <p:spPr>
              <a:xfrm>
                <a:off x="2346898" y="4800733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2246980" y="4857333"/>
                <a:ext cx="21602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1" name="직선 연결선 20"/>
              <p:cNvCxnSpPr/>
              <p:nvPr/>
            </p:nvCxnSpPr>
            <p:spPr>
              <a:xfrm>
                <a:off x="305983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284380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3" name="직선 연결선 22"/>
              <p:cNvCxnSpPr/>
              <p:nvPr/>
            </p:nvCxnSpPr>
            <p:spPr>
              <a:xfrm>
                <a:off x="37799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356388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40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5" name="직선 연결선 24"/>
              <p:cNvCxnSpPr/>
              <p:nvPr/>
            </p:nvCxnSpPr>
            <p:spPr>
              <a:xfrm>
                <a:off x="449999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428396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60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7" name="직선 연결선 26"/>
              <p:cNvCxnSpPr/>
              <p:nvPr/>
            </p:nvCxnSpPr>
            <p:spPr>
              <a:xfrm>
                <a:off x="522007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500404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80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9" name="직선 연결선 28"/>
              <p:cNvCxnSpPr/>
              <p:nvPr/>
            </p:nvCxnSpPr>
            <p:spPr>
              <a:xfrm>
                <a:off x="594015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569364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100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31" name="직선 연결선 30"/>
              <p:cNvCxnSpPr/>
              <p:nvPr/>
            </p:nvCxnSpPr>
            <p:spPr>
              <a:xfrm>
                <a:off x="66526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extBox 31"/>
              <p:cNvSpPr txBox="1"/>
              <p:nvPr/>
            </p:nvSpPr>
            <p:spPr>
              <a:xfrm>
                <a:off x="640610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757052" y="5221580"/>
                <a:ext cx="15121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Time (Second)</a:t>
                </a:r>
                <a:endParaRPr lang="ko-KR" altLang="en-US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10" name="직사각형 9"/>
            <p:cNvSpPr/>
            <p:nvPr/>
          </p:nvSpPr>
          <p:spPr>
            <a:xfrm>
              <a:off x="2339752" y="3316008"/>
              <a:ext cx="360000" cy="7184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2699792" y="3315458"/>
              <a:ext cx="360000" cy="719003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3059792" y="3315458"/>
              <a:ext cx="360000" cy="719003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339752" y="301630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699792" y="301630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059832" y="3022850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C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6" name="직선 화살표 연결선 15"/>
            <p:cNvCxnSpPr/>
            <p:nvPr/>
          </p:nvCxnSpPr>
          <p:spPr>
            <a:xfrm>
              <a:off x="2723237" y="3032722"/>
              <a:ext cx="0" cy="28803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997015" y="2708920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[B,C arrive]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3419792" y="3315459"/>
              <a:ext cx="3232820" cy="71900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716056" y="302039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393928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New scheduling metric: Response time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time from </a:t>
            </a:r>
            <a:r>
              <a:rPr lang="en-US" altLang="ko-KR" b="1" dirty="0"/>
              <a:t>when the job arrives </a:t>
            </a:r>
            <a:r>
              <a:rPr lang="en-US" altLang="ko-KR" dirty="0"/>
              <a:t>to the </a:t>
            </a:r>
            <a:r>
              <a:rPr lang="en-US" altLang="ko-KR" b="1" dirty="0"/>
              <a:t>first time it is scheduled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STCF and related disciplines are not particularly good for response time.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88186" y="1673339"/>
                <a:ext cx="3739998" cy="429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𝒓𝒆𝒔𝒑𝒐𝒏𝒔𝒆</m:t>
                          </m:r>
                        </m:sub>
                      </m:sSub>
                      <m:r>
                        <a:rPr lang="en-US" altLang="ko-KR" sz="2000" b="1" i="1" smtClean="0">
                          <a:solidFill>
                            <a:srgbClr val="1F497D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𝒇𝒊𝒓𝒔𝒕𝒓𝒖𝒏</m:t>
                          </m:r>
                        </m:sub>
                      </m:sSub>
                      <m:r>
                        <a:rPr lang="en-US" altLang="ko-KR" sz="2000" b="1" i="1" smtClean="0">
                          <a:solidFill>
                            <a:srgbClr val="1F497D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𝒂𝒓𝒓𝒊𝒗𝒂𝒍</m:t>
                          </m:r>
                        </m:sub>
                      </m:sSub>
                    </m:oMath>
                  </m:oMathPara>
                </a14:m>
                <a:endParaRPr lang="ko-KR" altLang="en-US" sz="2000" b="1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8186" y="1673339"/>
                <a:ext cx="3739998" cy="429220"/>
              </a:xfrm>
              <a:prstGeom prst="rect">
                <a:avLst/>
              </a:prstGeom>
              <a:blipFill rotWithShape="1">
                <a:blip r:embed="rId2"/>
                <a:stretch>
                  <a:fillRect b="-985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모서리가 둥근 직사각형 6"/>
          <p:cNvSpPr/>
          <p:nvPr/>
        </p:nvSpPr>
        <p:spPr>
          <a:xfrm>
            <a:off x="2156065" y="1556792"/>
            <a:ext cx="4648183" cy="720080"/>
          </a:xfrm>
          <a:prstGeom prst="round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1187624" y="3501008"/>
            <a:ext cx="6624736" cy="792088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2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How can we build a scheduler that is </a:t>
            </a:r>
          </a:p>
          <a:p>
            <a:pPr algn="ctr"/>
            <a:r>
              <a:rPr lang="en-US" altLang="ko-KR" sz="2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sensitive to response time</a:t>
            </a:r>
            <a:r>
              <a:rPr lang="en-US" altLang="ko-KR" sz="2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23996882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Round Robin (RR) Scheduling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Time slicing Scheduling</a:t>
            </a:r>
          </a:p>
          <a:p>
            <a:pPr lvl="1"/>
            <a:r>
              <a:rPr lang="en-US" altLang="ko-KR" dirty="0"/>
              <a:t>Run a job for a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time slice </a:t>
            </a:r>
            <a:r>
              <a:rPr lang="en-US" altLang="ko-KR" dirty="0"/>
              <a:t>and then switch to the next job in the </a:t>
            </a:r>
            <a:r>
              <a:rPr lang="en-US" altLang="ko-KR" b="1" dirty="0"/>
              <a:t>run queue</a:t>
            </a:r>
            <a:r>
              <a:rPr lang="en-US" altLang="ko-KR" dirty="0"/>
              <a:t> until the jobs are finished.</a:t>
            </a:r>
          </a:p>
          <a:p>
            <a:pPr lvl="2"/>
            <a:r>
              <a:rPr lang="en-US" altLang="ko-KR" dirty="0"/>
              <a:t>Time slice is sometimes called a </a:t>
            </a:r>
            <a:r>
              <a:rPr lang="en-US" altLang="ko-KR" u="sng" dirty="0"/>
              <a:t>scheduling quantum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It repeatedly does so until the jobs are finished.</a:t>
            </a:r>
          </a:p>
          <a:p>
            <a:pPr lvl="1"/>
            <a:r>
              <a:rPr lang="en-US" altLang="ko-KR" dirty="0"/>
              <a:t>The length of a time slice must be</a:t>
            </a:r>
            <a:r>
              <a:rPr lang="en-US" altLang="ko-KR" i="1" dirty="0"/>
              <a:t> a multiple of</a:t>
            </a:r>
            <a:r>
              <a:rPr lang="en-US" altLang="ko-KR" dirty="0"/>
              <a:t> the timer-interrupt period.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043608" y="4221088"/>
            <a:ext cx="7056784" cy="864096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2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RR is fair, but performs poorly on metrics</a:t>
            </a:r>
          </a:p>
          <a:p>
            <a:pPr algn="ctr"/>
            <a:r>
              <a:rPr lang="en-US" altLang="ko-KR" sz="2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such as turnaround time</a:t>
            </a:r>
          </a:p>
        </p:txBody>
      </p:sp>
    </p:spTree>
    <p:extLst>
      <p:ext uri="{BB962C8B-B14F-4D97-AF65-F5344CB8AC3E}">
        <p14:creationId xmlns:p14="http://schemas.microsoft.com/office/powerpoint/2010/main" val="1751661669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RR Scheduling 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A, B and C arrive at the same time.</a:t>
            </a:r>
          </a:p>
          <a:p>
            <a:r>
              <a:rPr lang="en-US" altLang="ko-KR" dirty="0"/>
              <a:t>They each wish to run for 5 seconds.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888740" y="2060848"/>
            <a:ext cx="4663184" cy="1963961"/>
            <a:chOff x="2246980" y="2420888"/>
            <a:chExt cx="4663184" cy="1963961"/>
          </a:xfrm>
        </p:grpSpPr>
        <p:grpSp>
          <p:nvGrpSpPr>
            <p:cNvPr id="7" name="그룹 6"/>
            <p:cNvGrpSpPr/>
            <p:nvPr/>
          </p:nvGrpSpPr>
          <p:grpSpPr>
            <a:xfrm>
              <a:off x="2246980" y="3492693"/>
              <a:ext cx="4663184" cy="573346"/>
              <a:chOff x="2246980" y="4797152"/>
              <a:chExt cx="4663184" cy="573346"/>
            </a:xfrm>
          </p:grpSpPr>
          <p:cxnSp>
            <p:nvCxnSpPr>
              <p:cNvPr id="14" name="직선 연결선 13"/>
              <p:cNvCxnSpPr/>
              <p:nvPr/>
            </p:nvCxnSpPr>
            <p:spPr>
              <a:xfrm>
                <a:off x="2339752" y="4797152"/>
                <a:ext cx="432048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직선 연결선 14"/>
              <p:cNvCxnSpPr/>
              <p:nvPr/>
            </p:nvCxnSpPr>
            <p:spPr>
              <a:xfrm>
                <a:off x="2346898" y="4800733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2246980" y="4857333"/>
                <a:ext cx="21602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17" name="직선 연결선 16"/>
              <p:cNvCxnSpPr/>
              <p:nvPr/>
            </p:nvCxnSpPr>
            <p:spPr>
              <a:xfrm>
                <a:off x="305983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284380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5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19" name="직선 연결선 18"/>
              <p:cNvCxnSpPr/>
              <p:nvPr/>
            </p:nvCxnSpPr>
            <p:spPr>
              <a:xfrm>
                <a:off x="37799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356388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1" name="직선 연결선 20"/>
              <p:cNvCxnSpPr/>
              <p:nvPr/>
            </p:nvCxnSpPr>
            <p:spPr>
              <a:xfrm>
                <a:off x="449999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428396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15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3" name="직선 연결선 22"/>
              <p:cNvCxnSpPr/>
              <p:nvPr/>
            </p:nvCxnSpPr>
            <p:spPr>
              <a:xfrm>
                <a:off x="522007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500404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5" name="직선 연결선 24"/>
              <p:cNvCxnSpPr/>
              <p:nvPr/>
            </p:nvCxnSpPr>
            <p:spPr>
              <a:xfrm>
                <a:off x="594015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569364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25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7" name="직선 연결선 26"/>
              <p:cNvCxnSpPr/>
              <p:nvPr/>
            </p:nvCxnSpPr>
            <p:spPr>
              <a:xfrm>
                <a:off x="66526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640610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30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3757052" y="5093499"/>
                <a:ext cx="15121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Time (Second)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8" name="직사각형 7"/>
            <p:cNvSpPr/>
            <p:nvPr/>
          </p:nvSpPr>
          <p:spPr>
            <a:xfrm>
              <a:off x="2339278" y="2728665"/>
              <a:ext cx="720000" cy="7266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3059872" y="2735288"/>
              <a:ext cx="720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3779912" y="2728665"/>
              <a:ext cx="720000" cy="726623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55302" y="2420888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47321" y="2420888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52503" y="2427431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C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579772" y="4077072"/>
              <a:ext cx="37924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SJF (Bad for Response Time)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88" name="그룹 87"/>
          <p:cNvGrpSpPr/>
          <p:nvPr/>
        </p:nvGrpSpPr>
        <p:grpSpPr>
          <a:xfrm>
            <a:off x="745664" y="4379267"/>
            <a:ext cx="4906456" cy="1963961"/>
            <a:chOff x="2041808" y="4293096"/>
            <a:chExt cx="4906456" cy="1963961"/>
          </a:xfrm>
        </p:grpSpPr>
        <p:grpSp>
          <p:nvGrpSpPr>
            <p:cNvPr id="33" name="그룹 32"/>
            <p:cNvGrpSpPr/>
            <p:nvPr/>
          </p:nvGrpSpPr>
          <p:grpSpPr>
            <a:xfrm>
              <a:off x="2213072" y="5364901"/>
              <a:ext cx="4663184" cy="573346"/>
              <a:chOff x="2246980" y="4797152"/>
              <a:chExt cx="4663184" cy="573346"/>
            </a:xfrm>
          </p:grpSpPr>
          <p:cxnSp>
            <p:nvCxnSpPr>
              <p:cNvPr id="41" name="직선 연결선 40"/>
              <p:cNvCxnSpPr/>
              <p:nvPr/>
            </p:nvCxnSpPr>
            <p:spPr>
              <a:xfrm>
                <a:off x="2339752" y="4797152"/>
                <a:ext cx="432048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직선 연결선 41"/>
              <p:cNvCxnSpPr/>
              <p:nvPr/>
            </p:nvCxnSpPr>
            <p:spPr>
              <a:xfrm>
                <a:off x="2346898" y="4800733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/>
              <p:cNvSpPr txBox="1"/>
              <p:nvPr/>
            </p:nvSpPr>
            <p:spPr>
              <a:xfrm>
                <a:off x="2246980" y="4857333"/>
                <a:ext cx="21602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44" name="직선 연결선 43"/>
              <p:cNvCxnSpPr/>
              <p:nvPr/>
            </p:nvCxnSpPr>
            <p:spPr>
              <a:xfrm>
                <a:off x="305983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/>
              <p:cNvSpPr txBox="1"/>
              <p:nvPr/>
            </p:nvSpPr>
            <p:spPr>
              <a:xfrm>
                <a:off x="284380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5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46" name="직선 연결선 45"/>
              <p:cNvCxnSpPr/>
              <p:nvPr/>
            </p:nvCxnSpPr>
            <p:spPr>
              <a:xfrm>
                <a:off x="37799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TextBox 46"/>
              <p:cNvSpPr txBox="1"/>
              <p:nvPr/>
            </p:nvSpPr>
            <p:spPr>
              <a:xfrm>
                <a:off x="356388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48" name="직선 연결선 47"/>
              <p:cNvCxnSpPr/>
              <p:nvPr/>
            </p:nvCxnSpPr>
            <p:spPr>
              <a:xfrm>
                <a:off x="449999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/>
              <p:cNvSpPr txBox="1"/>
              <p:nvPr/>
            </p:nvSpPr>
            <p:spPr>
              <a:xfrm>
                <a:off x="428396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15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50" name="직선 연결선 49"/>
              <p:cNvCxnSpPr/>
              <p:nvPr/>
            </p:nvCxnSpPr>
            <p:spPr>
              <a:xfrm>
                <a:off x="522007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TextBox 50"/>
              <p:cNvSpPr txBox="1"/>
              <p:nvPr/>
            </p:nvSpPr>
            <p:spPr>
              <a:xfrm>
                <a:off x="500404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52" name="직선 연결선 51"/>
              <p:cNvCxnSpPr/>
              <p:nvPr/>
            </p:nvCxnSpPr>
            <p:spPr>
              <a:xfrm>
                <a:off x="594015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TextBox 52"/>
              <p:cNvSpPr txBox="1"/>
              <p:nvPr/>
            </p:nvSpPr>
            <p:spPr>
              <a:xfrm>
                <a:off x="569364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25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54" name="직선 연결선 53"/>
              <p:cNvCxnSpPr/>
              <p:nvPr/>
            </p:nvCxnSpPr>
            <p:spPr>
              <a:xfrm>
                <a:off x="66526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TextBox 54"/>
              <p:cNvSpPr txBox="1"/>
              <p:nvPr/>
            </p:nvSpPr>
            <p:spPr>
              <a:xfrm>
                <a:off x="640610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30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3757052" y="5093499"/>
                <a:ext cx="15121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Time (Second)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grpSp>
          <p:nvGrpSpPr>
            <p:cNvPr id="59" name="그룹 58"/>
            <p:cNvGrpSpPr/>
            <p:nvPr/>
          </p:nvGrpSpPr>
          <p:grpSpPr>
            <a:xfrm>
              <a:off x="2195736" y="4293096"/>
              <a:ext cx="667082" cy="1034400"/>
              <a:chOff x="2195736" y="4293096"/>
              <a:chExt cx="667082" cy="1034400"/>
            </a:xfrm>
          </p:grpSpPr>
          <p:sp>
            <p:nvSpPr>
              <p:cNvPr id="34" name="직사각형 33"/>
              <p:cNvSpPr/>
              <p:nvPr/>
            </p:nvSpPr>
            <p:spPr>
              <a:xfrm>
                <a:off x="2305370" y="4609043"/>
                <a:ext cx="144000" cy="7184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35" name="직사각형 34"/>
              <p:cNvSpPr/>
              <p:nvPr/>
            </p:nvSpPr>
            <p:spPr>
              <a:xfrm>
                <a:off x="2455193" y="4607496"/>
                <a:ext cx="144000" cy="720000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36" name="직사각형 35"/>
              <p:cNvSpPr/>
              <p:nvPr/>
            </p:nvSpPr>
            <p:spPr>
              <a:xfrm>
                <a:off x="2599225" y="4609043"/>
                <a:ext cx="144000" cy="718453"/>
              </a:xfrm>
              <a:prstGeom prst="rect">
                <a:avLst/>
              </a:prstGeom>
              <a:pattFill prst="ltHorz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2195736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A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2349277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B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2502818" y="4299639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C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2041808" y="5949280"/>
              <a:ext cx="49064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RR with a time-slice of 1sec (Good for Response Time)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grpSp>
          <p:nvGrpSpPr>
            <p:cNvPr id="60" name="그룹 59"/>
            <p:cNvGrpSpPr/>
            <p:nvPr/>
          </p:nvGrpSpPr>
          <p:grpSpPr>
            <a:xfrm>
              <a:off x="2627784" y="4293096"/>
              <a:ext cx="667082" cy="1034400"/>
              <a:chOff x="2195736" y="4293096"/>
              <a:chExt cx="667082" cy="1034400"/>
            </a:xfrm>
          </p:grpSpPr>
          <p:sp>
            <p:nvSpPr>
              <p:cNvPr id="61" name="직사각형 60"/>
              <p:cNvSpPr/>
              <p:nvPr/>
            </p:nvSpPr>
            <p:spPr>
              <a:xfrm>
                <a:off x="2305370" y="4609043"/>
                <a:ext cx="144000" cy="7184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62" name="직사각형 61"/>
              <p:cNvSpPr/>
              <p:nvPr/>
            </p:nvSpPr>
            <p:spPr>
              <a:xfrm>
                <a:off x="2455193" y="4607496"/>
                <a:ext cx="144000" cy="720000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63" name="직사각형 62"/>
              <p:cNvSpPr/>
              <p:nvPr/>
            </p:nvSpPr>
            <p:spPr>
              <a:xfrm>
                <a:off x="2599225" y="4609043"/>
                <a:ext cx="144000" cy="718453"/>
              </a:xfrm>
              <a:prstGeom prst="rect">
                <a:avLst/>
              </a:prstGeom>
              <a:pattFill prst="ltHorz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2195736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A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49277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B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2502818" y="4299639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C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grpSp>
          <p:nvGrpSpPr>
            <p:cNvPr id="67" name="그룹 66"/>
            <p:cNvGrpSpPr/>
            <p:nvPr/>
          </p:nvGrpSpPr>
          <p:grpSpPr>
            <a:xfrm>
              <a:off x="3059832" y="4293096"/>
              <a:ext cx="667082" cy="1034400"/>
              <a:chOff x="2195736" y="4293096"/>
              <a:chExt cx="667082" cy="1034400"/>
            </a:xfrm>
          </p:grpSpPr>
          <p:sp>
            <p:nvSpPr>
              <p:cNvPr id="68" name="직사각형 67"/>
              <p:cNvSpPr/>
              <p:nvPr/>
            </p:nvSpPr>
            <p:spPr>
              <a:xfrm>
                <a:off x="2305370" y="4609043"/>
                <a:ext cx="144000" cy="7184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69" name="직사각형 68"/>
              <p:cNvSpPr/>
              <p:nvPr/>
            </p:nvSpPr>
            <p:spPr>
              <a:xfrm>
                <a:off x="2455193" y="4607496"/>
                <a:ext cx="144000" cy="720000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70" name="직사각형 69"/>
              <p:cNvSpPr/>
              <p:nvPr/>
            </p:nvSpPr>
            <p:spPr>
              <a:xfrm>
                <a:off x="2599225" y="4609043"/>
                <a:ext cx="144000" cy="718453"/>
              </a:xfrm>
              <a:prstGeom prst="rect">
                <a:avLst/>
              </a:prstGeom>
              <a:pattFill prst="ltHorz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2195736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A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2349277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B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2502818" y="4299639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C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grpSp>
          <p:nvGrpSpPr>
            <p:cNvPr id="74" name="그룹 73"/>
            <p:cNvGrpSpPr/>
            <p:nvPr/>
          </p:nvGrpSpPr>
          <p:grpSpPr>
            <a:xfrm>
              <a:off x="3491880" y="4293096"/>
              <a:ext cx="667082" cy="1034400"/>
              <a:chOff x="2195736" y="4293096"/>
              <a:chExt cx="667082" cy="1034400"/>
            </a:xfrm>
          </p:grpSpPr>
          <p:sp>
            <p:nvSpPr>
              <p:cNvPr id="75" name="직사각형 74"/>
              <p:cNvSpPr/>
              <p:nvPr/>
            </p:nvSpPr>
            <p:spPr>
              <a:xfrm>
                <a:off x="2305370" y="4609043"/>
                <a:ext cx="144000" cy="7184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76" name="직사각형 75"/>
              <p:cNvSpPr/>
              <p:nvPr/>
            </p:nvSpPr>
            <p:spPr>
              <a:xfrm>
                <a:off x="2455193" y="4607496"/>
                <a:ext cx="144000" cy="720000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77" name="직사각형 76"/>
              <p:cNvSpPr/>
              <p:nvPr/>
            </p:nvSpPr>
            <p:spPr>
              <a:xfrm>
                <a:off x="2599225" y="4609043"/>
                <a:ext cx="144000" cy="718453"/>
              </a:xfrm>
              <a:prstGeom prst="rect">
                <a:avLst/>
              </a:prstGeom>
              <a:pattFill prst="ltHorz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2195736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A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2349277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B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2502818" y="4299639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C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grpSp>
          <p:nvGrpSpPr>
            <p:cNvPr id="81" name="그룹 80"/>
            <p:cNvGrpSpPr/>
            <p:nvPr/>
          </p:nvGrpSpPr>
          <p:grpSpPr>
            <a:xfrm>
              <a:off x="3923928" y="4293096"/>
              <a:ext cx="667082" cy="1034400"/>
              <a:chOff x="2195736" y="4293096"/>
              <a:chExt cx="667082" cy="1034400"/>
            </a:xfrm>
          </p:grpSpPr>
          <p:sp>
            <p:nvSpPr>
              <p:cNvPr id="82" name="직사각형 81"/>
              <p:cNvSpPr/>
              <p:nvPr/>
            </p:nvSpPr>
            <p:spPr>
              <a:xfrm>
                <a:off x="2305370" y="4609043"/>
                <a:ext cx="144000" cy="7184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83" name="직사각형 82"/>
              <p:cNvSpPr/>
              <p:nvPr/>
            </p:nvSpPr>
            <p:spPr>
              <a:xfrm>
                <a:off x="2455193" y="4607496"/>
                <a:ext cx="144000" cy="720000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84" name="직사각형 83"/>
              <p:cNvSpPr/>
              <p:nvPr/>
            </p:nvSpPr>
            <p:spPr>
              <a:xfrm>
                <a:off x="2599225" y="4609043"/>
                <a:ext cx="144000" cy="718453"/>
              </a:xfrm>
              <a:prstGeom prst="rect">
                <a:avLst/>
              </a:prstGeom>
              <a:pattFill prst="ltHorz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2195736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A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2349277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B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2502818" y="4299639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C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5393318" y="2420888"/>
                <a:ext cx="3571170" cy="5599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𝑎𝑣𝑒𝑟𝑎𝑔𝑒</m:t>
                          </m:r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𝑟𝑒𝑠𝑝𝑜𝑛𝑠𝑒</m:t>
                          </m:r>
                        </m:sub>
                      </m:sSub>
                      <m:r>
                        <a:rPr lang="en-US" altLang="ko-KR" sz="1600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0+5+10</m:t>
                          </m:r>
                        </m:num>
                        <m:den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altLang="ko-KR" sz="1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=5</m:t>
                      </m:r>
                      <m:r>
                        <a:rPr lang="en-US" altLang="ko-KR" sz="1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𝑠𝑒𝑐</m:t>
                      </m:r>
                    </m:oMath>
                  </m:oMathPara>
                </a14:m>
                <a:endParaRPr lang="ko-KR" altLang="en-US" sz="1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3318" y="2420888"/>
                <a:ext cx="3571170" cy="55996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5507131" y="4780156"/>
                <a:ext cx="3457357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𝑎𝑣𝑒𝑟𝑎𝑔𝑒</m:t>
                          </m:r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𝑟𝑒𝑠𝑝𝑜𝑛𝑠𝑒</m:t>
                          </m:r>
                        </m:sub>
                      </m:sSub>
                      <m:r>
                        <a:rPr lang="en-US" altLang="ko-KR" sz="1600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0+1+2</m:t>
                          </m:r>
                        </m:num>
                        <m:den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altLang="ko-KR" sz="1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ko-KR" sz="16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</m:t>
                      </m:r>
                      <m:r>
                        <a:rPr lang="en-US" altLang="ko-KR" sz="16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𝑠𝑒𝑐</m:t>
                      </m:r>
                    </m:oMath>
                  </m:oMathPara>
                </a14:m>
                <a:endParaRPr lang="ko-KR" altLang="en-US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7131" y="4780156"/>
                <a:ext cx="3457357" cy="5549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8160063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length of the time slice is critical.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shorter time slice</a:t>
            </a:r>
          </a:p>
          <a:p>
            <a:pPr lvl="1"/>
            <a:r>
              <a:rPr lang="en-US" altLang="ko-KR" dirty="0"/>
              <a:t>Better response time</a:t>
            </a:r>
          </a:p>
          <a:p>
            <a:pPr lvl="1"/>
            <a:r>
              <a:rPr lang="en-US" altLang="ko-KR" dirty="0"/>
              <a:t>The cost of context switching will dominate overall performance.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The longer time slice</a:t>
            </a:r>
          </a:p>
          <a:p>
            <a:pPr lvl="1"/>
            <a:r>
              <a:rPr lang="en-US" altLang="ko-KR" dirty="0"/>
              <a:t>Amortize the cost of switching</a:t>
            </a:r>
          </a:p>
          <a:p>
            <a:pPr lvl="1"/>
            <a:r>
              <a:rPr lang="en-US" altLang="ko-KR" dirty="0"/>
              <a:t>Worse response time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765692" y="4797152"/>
            <a:ext cx="7478716" cy="1080120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2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Deciding on the length of the time slice presents</a:t>
            </a:r>
          </a:p>
          <a:p>
            <a:pPr algn="ctr"/>
            <a:r>
              <a:rPr lang="en-US" altLang="ko-KR" sz="2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</a:t>
            </a:r>
            <a:r>
              <a:rPr lang="en-US" altLang="ko-KR" sz="2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trade-off </a:t>
            </a:r>
            <a:r>
              <a:rPr lang="en-US" altLang="ko-KR" sz="2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to a system designer</a:t>
            </a:r>
          </a:p>
        </p:txBody>
      </p:sp>
    </p:spTree>
    <p:extLst>
      <p:ext uri="{BB962C8B-B14F-4D97-AF65-F5344CB8AC3E}">
        <p14:creationId xmlns:p14="http://schemas.microsoft.com/office/powerpoint/2010/main" val="413644001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Incorporating I/O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Let’s relax assumption 3: All programs perform I/O</a:t>
            </a:r>
          </a:p>
          <a:p>
            <a:r>
              <a:rPr lang="en-US" altLang="ko-KR" dirty="0"/>
              <a:t>Example:</a:t>
            </a:r>
          </a:p>
          <a:p>
            <a:pPr lvl="1"/>
            <a:r>
              <a:rPr lang="en-US" altLang="ko-KR" dirty="0"/>
              <a:t>A and B need 50ms of CPU time each.</a:t>
            </a:r>
          </a:p>
          <a:p>
            <a:pPr lvl="1"/>
            <a:r>
              <a:rPr lang="en-US" altLang="ko-KR" dirty="0"/>
              <a:t>A runs for 10ms and then issues an I/O request</a:t>
            </a:r>
          </a:p>
          <a:p>
            <a:pPr lvl="2"/>
            <a:r>
              <a:rPr lang="en-US" altLang="ko-KR" dirty="0"/>
              <a:t>I/</a:t>
            </a:r>
            <a:r>
              <a:rPr lang="en-US" altLang="ko-KR" dirty="0" err="1"/>
              <a:t>Os</a:t>
            </a:r>
            <a:r>
              <a:rPr lang="en-US" altLang="ko-KR" dirty="0"/>
              <a:t> each take 10ms</a:t>
            </a:r>
          </a:p>
          <a:p>
            <a:pPr lvl="1"/>
            <a:r>
              <a:rPr lang="en-US" altLang="ko-KR" dirty="0"/>
              <a:t>B simply uses the CPU for 50ms and performs no I/O</a:t>
            </a:r>
          </a:p>
          <a:p>
            <a:pPr lvl="1"/>
            <a:r>
              <a:rPr lang="en-US" altLang="ko-KR" dirty="0"/>
              <a:t>The  scheduler runs A first, then B after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216473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Incorporating I/O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51" name="그룹 50"/>
          <p:cNvGrpSpPr/>
          <p:nvPr/>
        </p:nvGrpSpPr>
        <p:grpSpPr>
          <a:xfrm>
            <a:off x="1907704" y="908720"/>
            <a:ext cx="5383264" cy="2468017"/>
            <a:chOff x="2213072" y="1511323"/>
            <a:chExt cx="5383264" cy="2468017"/>
          </a:xfrm>
        </p:grpSpPr>
        <p:cxnSp>
          <p:nvCxnSpPr>
            <p:cNvPr id="15" name="직선 연결선 14"/>
            <p:cNvCxnSpPr/>
            <p:nvPr/>
          </p:nvCxnSpPr>
          <p:spPr>
            <a:xfrm>
              <a:off x="2305844" y="3071678"/>
              <a:ext cx="503286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2312990" y="3075259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213072" y="3131859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8" name="직선 연결선 17"/>
            <p:cNvCxnSpPr/>
            <p:nvPr/>
          </p:nvCxnSpPr>
          <p:spPr>
            <a:xfrm>
              <a:off x="3025924" y="3071678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809900" y="3128278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0" name="직선 연결선 19"/>
            <p:cNvCxnSpPr/>
            <p:nvPr/>
          </p:nvCxnSpPr>
          <p:spPr>
            <a:xfrm>
              <a:off x="3746004" y="3071678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529980" y="3128278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2" name="직선 연결선 21"/>
            <p:cNvCxnSpPr/>
            <p:nvPr/>
          </p:nvCxnSpPr>
          <p:spPr>
            <a:xfrm>
              <a:off x="4466084" y="3071678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250060" y="3128278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60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4" name="직선 연결선 23"/>
            <p:cNvCxnSpPr/>
            <p:nvPr/>
          </p:nvCxnSpPr>
          <p:spPr>
            <a:xfrm>
              <a:off x="5186164" y="3071678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970140" y="3128278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80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6" name="직선 연결선 25"/>
            <p:cNvCxnSpPr/>
            <p:nvPr/>
          </p:nvCxnSpPr>
          <p:spPr>
            <a:xfrm>
              <a:off x="5906244" y="3071678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659740" y="3128278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8" name="직선 연결선 27"/>
            <p:cNvCxnSpPr/>
            <p:nvPr/>
          </p:nvCxnSpPr>
          <p:spPr>
            <a:xfrm>
              <a:off x="6618704" y="3071678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6372200" y="3128278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120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139952" y="3383531"/>
              <a:ext cx="15121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Time (</a:t>
              </a:r>
              <a:r>
                <a:rPr lang="en-US" altLang="ko-KR" sz="1200" b="1" dirty="0" err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msec</a:t>
              </a:r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2665924" y="2468513"/>
              <a:ext cx="360000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5513055" y="1879200"/>
              <a:ext cx="1800000" cy="54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11217" y="1513359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08144" y="153704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39812" y="3671563"/>
              <a:ext cx="37924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Poor Use of Resources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33" name="직선 연결선 32"/>
            <p:cNvCxnSpPr/>
            <p:nvPr/>
          </p:nvCxnSpPr>
          <p:spPr>
            <a:xfrm>
              <a:off x="7338784" y="3068960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7092280" y="3125560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140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5" name="직사각형 34"/>
            <p:cNvSpPr/>
            <p:nvPr/>
          </p:nvSpPr>
          <p:spPr>
            <a:xfrm>
              <a:off x="2305844" y="1871363"/>
              <a:ext cx="360000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6" name="직사각형 35"/>
            <p:cNvSpPr/>
            <p:nvPr/>
          </p:nvSpPr>
          <p:spPr>
            <a:xfrm>
              <a:off x="3363144" y="2466477"/>
              <a:ext cx="360000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036630" y="1511323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8" name="직사각형 37"/>
            <p:cNvSpPr/>
            <p:nvPr/>
          </p:nvSpPr>
          <p:spPr>
            <a:xfrm>
              <a:off x="3031257" y="1869327"/>
              <a:ext cx="360000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9" name="직사각형 38"/>
            <p:cNvSpPr/>
            <p:nvPr/>
          </p:nvSpPr>
          <p:spPr>
            <a:xfrm>
              <a:off x="4106084" y="2466477"/>
              <a:ext cx="356190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732327" y="1520848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3746004" y="1869327"/>
              <a:ext cx="360000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2" name="직사각형 41"/>
            <p:cNvSpPr/>
            <p:nvPr/>
          </p:nvSpPr>
          <p:spPr>
            <a:xfrm>
              <a:off x="4820364" y="2473846"/>
              <a:ext cx="365800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467265" y="152821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4462274" y="1869327"/>
              <a:ext cx="360000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153055" y="1539778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5186163" y="1880888"/>
              <a:ext cx="326891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868184" y="153704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228224" y="153704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588224" y="153704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948264" y="153704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cxnSp>
        <p:nvCxnSpPr>
          <p:cNvPr id="93" name="직선 연결선 92"/>
          <p:cNvCxnSpPr/>
          <p:nvPr/>
        </p:nvCxnSpPr>
        <p:spPr>
          <a:xfrm>
            <a:off x="2000476" y="5329650"/>
            <a:ext cx="50328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/>
          <p:cNvCxnSpPr/>
          <p:nvPr/>
        </p:nvCxnSpPr>
        <p:spPr>
          <a:xfrm>
            <a:off x="2007622" y="5333231"/>
            <a:ext cx="0" cy="9892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1907704" y="5389831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96" name="직선 연결선 95"/>
          <p:cNvCxnSpPr/>
          <p:nvPr/>
        </p:nvCxnSpPr>
        <p:spPr>
          <a:xfrm>
            <a:off x="2720556" y="5329650"/>
            <a:ext cx="0" cy="9892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2504532" y="5386250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98" name="직선 연결선 97"/>
          <p:cNvCxnSpPr/>
          <p:nvPr/>
        </p:nvCxnSpPr>
        <p:spPr>
          <a:xfrm>
            <a:off x="3440636" y="5329650"/>
            <a:ext cx="0" cy="9892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3224612" y="5386250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0" name="직선 연결선 99"/>
          <p:cNvCxnSpPr/>
          <p:nvPr/>
        </p:nvCxnSpPr>
        <p:spPr>
          <a:xfrm>
            <a:off x="4160716" y="5329650"/>
            <a:ext cx="0" cy="9892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3944692" y="5386250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2" name="직선 연결선 101"/>
          <p:cNvCxnSpPr/>
          <p:nvPr/>
        </p:nvCxnSpPr>
        <p:spPr>
          <a:xfrm>
            <a:off x="4880796" y="5329650"/>
            <a:ext cx="0" cy="9892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4664772" y="5386250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4" name="직선 연결선 103"/>
          <p:cNvCxnSpPr/>
          <p:nvPr/>
        </p:nvCxnSpPr>
        <p:spPr>
          <a:xfrm>
            <a:off x="5600876" y="5329650"/>
            <a:ext cx="0" cy="9892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5354372" y="5386250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6" name="직선 연결선 105"/>
          <p:cNvCxnSpPr/>
          <p:nvPr/>
        </p:nvCxnSpPr>
        <p:spPr>
          <a:xfrm>
            <a:off x="6313336" y="5329650"/>
            <a:ext cx="0" cy="9892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6066832" y="5386250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120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834584" y="5641503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Time (</a:t>
            </a:r>
            <a:r>
              <a:rPr lang="en-US" altLang="ko-KR" sz="1200" b="1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msec</a:t>
            </a:r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2360556" y="4726485"/>
            <a:ext cx="360000" cy="540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2371262" y="4127299"/>
            <a:ext cx="360000" cy="540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2005849" y="3771331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2368327" y="377596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2634444" y="5929535"/>
            <a:ext cx="3792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Overlap Allows Better Use of Resources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14" name="직선 연결선 113"/>
          <p:cNvCxnSpPr/>
          <p:nvPr/>
        </p:nvCxnSpPr>
        <p:spPr>
          <a:xfrm>
            <a:off x="7033416" y="5326932"/>
            <a:ext cx="0" cy="9892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6786912" y="5383532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140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2000476" y="4127299"/>
            <a:ext cx="360000" cy="542036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3057776" y="4724449"/>
            <a:ext cx="360000" cy="540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731262" y="3769295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9" name="직사각형 118"/>
          <p:cNvSpPr/>
          <p:nvPr/>
        </p:nvSpPr>
        <p:spPr>
          <a:xfrm>
            <a:off x="2725889" y="4127299"/>
            <a:ext cx="360000" cy="540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0" name="직사각형 119"/>
          <p:cNvSpPr/>
          <p:nvPr/>
        </p:nvSpPr>
        <p:spPr>
          <a:xfrm>
            <a:off x="3800716" y="4724449"/>
            <a:ext cx="356190" cy="540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3426959" y="377882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3440636" y="4127299"/>
            <a:ext cx="360000" cy="540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4514996" y="4731818"/>
            <a:ext cx="365800" cy="540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161897" y="378618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4156906" y="4127299"/>
            <a:ext cx="360000" cy="540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4847687" y="375977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4880795" y="4127300"/>
            <a:ext cx="326891" cy="540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3069357" y="377596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3779912" y="3785494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2" name="직사각형 131"/>
          <p:cNvSpPr/>
          <p:nvPr/>
        </p:nvSpPr>
        <p:spPr>
          <a:xfrm>
            <a:off x="3085889" y="4127299"/>
            <a:ext cx="360000" cy="540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3800636" y="4127299"/>
            <a:ext cx="360000" cy="540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4514996" y="4127299"/>
            <a:ext cx="360000" cy="540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35" name="직사각형 134"/>
          <p:cNvSpPr/>
          <p:nvPr/>
        </p:nvSpPr>
        <p:spPr>
          <a:xfrm>
            <a:off x="5207687" y="4127299"/>
            <a:ext cx="360000" cy="540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4500032" y="3769295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5220112" y="3769295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9" name="모서리가 둥근 직사각형 138"/>
          <p:cNvSpPr/>
          <p:nvPr/>
        </p:nvSpPr>
        <p:spPr>
          <a:xfrm>
            <a:off x="6084168" y="4293096"/>
            <a:ext cx="2880320" cy="759893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Maximize the </a:t>
            </a:r>
          </a:p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CPU utilization</a:t>
            </a:r>
          </a:p>
        </p:txBody>
      </p:sp>
    </p:spTree>
    <p:extLst>
      <p:ext uri="{BB962C8B-B14F-4D97-AF65-F5344CB8AC3E}">
        <p14:creationId xmlns:p14="http://schemas.microsoft.com/office/powerpoint/2010/main" val="4232373568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Incorporating I/O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When a job initiates an I/O request.</a:t>
            </a:r>
          </a:p>
          <a:p>
            <a:pPr lvl="1"/>
            <a:r>
              <a:rPr lang="en-US" altLang="ko-KR" dirty="0"/>
              <a:t>The job is blocked waiting for I/O  completion.</a:t>
            </a:r>
          </a:p>
          <a:p>
            <a:pPr lvl="1"/>
            <a:r>
              <a:rPr lang="en-US" altLang="ko-KR" dirty="0"/>
              <a:t>The scheduler should schedule another job on the CPU.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When the I/O completes</a:t>
            </a:r>
          </a:p>
          <a:p>
            <a:pPr lvl="1"/>
            <a:r>
              <a:rPr lang="en-US" altLang="ko-KR" dirty="0"/>
              <a:t>An interrupt is raised.</a:t>
            </a:r>
          </a:p>
          <a:p>
            <a:pPr lvl="1"/>
            <a:r>
              <a:rPr lang="en-US" altLang="ko-KR" dirty="0"/>
              <a:t>The OS moves the process from blocked back to the ready state.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611497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7. Scheduling: Introduction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460843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Scheduling: 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Workload assumptions: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/>
              <a:t>Each job runs for the </a:t>
            </a:r>
            <a:r>
              <a:rPr lang="en-US" altLang="ko-KR" b="1" dirty="0"/>
              <a:t>same amount of time.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/>
              <a:t>All jobs </a:t>
            </a:r>
            <a:r>
              <a:rPr lang="en-US" altLang="ko-KR" b="1" dirty="0"/>
              <a:t>arrive </a:t>
            </a:r>
            <a:r>
              <a:rPr lang="en-US" altLang="ko-KR" dirty="0"/>
              <a:t>at the same time.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/>
              <a:t>All jobs only use the </a:t>
            </a:r>
            <a:r>
              <a:rPr lang="en-US" altLang="ko-KR" b="1" dirty="0"/>
              <a:t>CPU </a:t>
            </a:r>
            <a:r>
              <a:rPr lang="en-US" altLang="ko-KR" dirty="0"/>
              <a:t>(i.e., they perform no I/O).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/>
              <a:t>The </a:t>
            </a:r>
            <a:r>
              <a:rPr lang="en-US" altLang="ko-KR" b="1" dirty="0"/>
              <a:t>run-time</a:t>
            </a:r>
            <a:r>
              <a:rPr lang="en-US" altLang="ko-KR" dirty="0"/>
              <a:t> of each job is known.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261799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Scheduling Metrics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Performance metric: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Turnaround time</a:t>
            </a:r>
          </a:p>
          <a:p>
            <a:pPr lvl="1"/>
            <a:r>
              <a:rPr lang="en-US" altLang="ko-KR" dirty="0"/>
              <a:t>The time at which </a:t>
            </a:r>
            <a:r>
              <a:rPr lang="en-US" altLang="ko-KR" b="1" dirty="0"/>
              <a:t>the job completes </a:t>
            </a:r>
            <a:r>
              <a:rPr lang="en-US" altLang="ko-KR" dirty="0"/>
              <a:t>minus the time at which </a:t>
            </a:r>
            <a:r>
              <a:rPr lang="en-US" altLang="ko-KR" b="1" dirty="0"/>
              <a:t>the job arrived</a:t>
            </a:r>
            <a:r>
              <a:rPr lang="en-US" altLang="ko-KR" dirty="0"/>
              <a:t> in the system.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Another metric is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fairness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Performance and fairness are often at odds in scheduling.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/>
          </a:p>
          <a:p>
            <a:pPr marL="457200" lvl="1" indent="0">
              <a:buNone/>
            </a:pPr>
            <a:r>
              <a:rPr lang="en-US" altLang="ko-KR" dirty="0"/>
              <a:t>	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332059" y="2609443"/>
                <a:ext cx="4256165" cy="4276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𝒕𝒖𝒓𝒏𝒂𝒓𝒐𝒖𝒏𝒅</m:t>
                          </m:r>
                        </m:sub>
                      </m:sSub>
                      <m:r>
                        <a:rPr lang="en-US" altLang="ko-KR" sz="2000" b="1" i="1" smtClean="0">
                          <a:solidFill>
                            <a:srgbClr val="1F497D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𝒄𝒐𝒎𝒑𝒍𝒆𝒕𝒊𝒐𝒏</m:t>
                          </m:r>
                        </m:sub>
                      </m:sSub>
                      <m:r>
                        <a:rPr lang="en-US" altLang="ko-KR" sz="2000" b="1" i="1" smtClean="0">
                          <a:solidFill>
                            <a:srgbClr val="1F497D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𝒂𝒓𝒓𝒊𝒗𝒂𝒍</m:t>
                          </m:r>
                        </m:sub>
                      </m:sSub>
                    </m:oMath>
                  </m:oMathPara>
                </a14:m>
                <a:endParaRPr lang="ko-KR" altLang="en-US" sz="2000" b="1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2059" y="2609443"/>
                <a:ext cx="4256165" cy="427618"/>
              </a:xfrm>
              <a:prstGeom prst="rect">
                <a:avLst/>
              </a:prstGeom>
              <a:blipFill rotWithShape="1">
                <a:blip r:embed="rId2"/>
                <a:stretch>
                  <a:fillRect b="-1285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모서리가 둥근 직사각형 6"/>
          <p:cNvSpPr/>
          <p:nvPr/>
        </p:nvSpPr>
        <p:spPr>
          <a:xfrm>
            <a:off x="2156065" y="2492896"/>
            <a:ext cx="4648183" cy="720080"/>
          </a:xfrm>
          <a:prstGeom prst="round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945361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모서리가 둥근 직사각형 37"/>
          <p:cNvSpPr/>
          <p:nvPr/>
        </p:nvSpPr>
        <p:spPr>
          <a:xfrm>
            <a:off x="1547664" y="5445224"/>
            <a:ext cx="6192688" cy="792088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endParaRPr lang="en-US" altLang="ko-KR" sz="2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First In, First Out (FIFO)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First Come, First Served (FCFS)</a:t>
            </a:r>
          </a:p>
          <a:p>
            <a:pPr lvl="1"/>
            <a:r>
              <a:rPr lang="en-US" altLang="ko-KR" dirty="0"/>
              <a:t>Very simple and easy to implement</a:t>
            </a:r>
          </a:p>
          <a:p>
            <a:r>
              <a:rPr lang="en-US" altLang="ko-KR" dirty="0"/>
              <a:t>Example:</a:t>
            </a:r>
          </a:p>
          <a:p>
            <a:pPr lvl="1"/>
            <a:r>
              <a:rPr lang="en-US" altLang="ko-KR" dirty="0"/>
              <a:t>A arrived just before B which arrived just before C.</a:t>
            </a:r>
          </a:p>
          <a:p>
            <a:pPr lvl="1"/>
            <a:r>
              <a:rPr lang="en-US" altLang="ko-KR" dirty="0"/>
              <a:t>Each job runs for 10 seconds.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36" name="그룹 35"/>
          <p:cNvGrpSpPr/>
          <p:nvPr/>
        </p:nvGrpSpPr>
        <p:grpSpPr>
          <a:xfrm>
            <a:off x="2246980" y="3425190"/>
            <a:ext cx="4663184" cy="1804010"/>
            <a:chOff x="2246980" y="3409950"/>
            <a:chExt cx="4663184" cy="1804010"/>
          </a:xfrm>
        </p:grpSpPr>
        <p:grpSp>
          <p:nvGrpSpPr>
            <p:cNvPr id="29" name="그룹 28"/>
            <p:cNvGrpSpPr/>
            <p:nvPr/>
          </p:nvGrpSpPr>
          <p:grpSpPr>
            <a:xfrm>
              <a:off x="2246980" y="4481755"/>
              <a:ext cx="4663184" cy="732205"/>
              <a:chOff x="2246980" y="4797152"/>
              <a:chExt cx="4663184" cy="732205"/>
            </a:xfrm>
          </p:grpSpPr>
          <p:cxnSp>
            <p:nvCxnSpPr>
              <p:cNvPr id="7" name="직선 연결선 6"/>
              <p:cNvCxnSpPr/>
              <p:nvPr/>
            </p:nvCxnSpPr>
            <p:spPr>
              <a:xfrm>
                <a:off x="2339752" y="4797152"/>
                <a:ext cx="432048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직선 연결선 7"/>
              <p:cNvCxnSpPr/>
              <p:nvPr/>
            </p:nvCxnSpPr>
            <p:spPr>
              <a:xfrm>
                <a:off x="2346898" y="4800733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2246980" y="4857333"/>
                <a:ext cx="21602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15" name="직선 연결선 14"/>
              <p:cNvCxnSpPr/>
              <p:nvPr/>
            </p:nvCxnSpPr>
            <p:spPr>
              <a:xfrm>
                <a:off x="305983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284380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17" name="직선 연결선 16"/>
              <p:cNvCxnSpPr/>
              <p:nvPr/>
            </p:nvCxnSpPr>
            <p:spPr>
              <a:xfrm>
                <a:off x="37799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356388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40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19" name="직선 연결선 18"/>
              <p:cNvCxnSpPr/>
              <p:nvPr/>
            </p:nvCxnSpPr>
            <p:spPr>
              <a:xfrm>
                <a:off x="449999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428396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60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1" name="직선 연결선 20"/>
              <p:cNvCxnSpPr/>
              <p:nvPr/>
            </p:nvCxnSpPr>
            <p:spPr>
              <a:xfrm>
                <a:off x="522007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500404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80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3" name="직선 연결선 22"/>
              <p:cNvCxnSpPr/>
              <p:nvPr/>
            </p:nvCxnSpPr>
            <p:spPr>
              <a:xfrm>
                <a:off x="594015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569364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100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6" name="직선 연결선 25"/>
              <p:cNvCxnSpPr/>
              <p:nvPr/>
            </p:nvCxnSpPr>
            <p:spPr>
              <a:xfrm>
                <a:off x="66526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/>
              <p:cNvSpPr txBox="1"/>
              <p:nvPr/>
            </p:nvSpPr>
            <p:spPr>
              <a:xfrm>
                <a:off x="640610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757052" y="5221580"/>
                <a:ext cx="15121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Time (Second)</a:t>
                </a:r>
                <a:endParaRPr lang="ko-KR" altLang="en-US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30" name="직사각형 29"/>
            <p:cNvSpPr/>
            <p:nvPr/>
          </p:nvSpPr>
          <p:spPr>
            <a:xfrm>
              <a:off x="2339278" y="3725897"/>
              <a:ext cx="360000" cy="7184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2699792" y="3724350"/>
              <a:ext cx="360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3059792" y="3725897"/>
              <a:ext cx="360000" cy="718453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339278" y="3409950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699792" y="3409950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059832" y="3416493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C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898103" y="5552572"/>
                <a:ext cx="5266185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𝑨𝒗𝒆𝒓𝒂𝒈𝒆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𝒕𝒖𝒓𝒏𝒂𝒓𝒐𝒖𝒏𝒅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𝒕𝒊𝒎𝒆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𝟑𝟎</m:t>
                          </m:r>
                        </m:num>
                        <m:den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𝟐𝟎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𝒔𝒆𝒄</m:t>
                      </m:r>
                    </m:oMath>
                  </m:oMathPara>
                </a14:m>
                <a:endParaRPr lang="ko-KR" altLang="en-US" sz="1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8103" y="5552572"/>
                <a:ext cx="5266185" cy="55496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2085681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Why FIFO is not that great? – Convoy effect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Let’s relax assumption 1: Each job </a:t>
            </a:r>
            <a:r>
              <a:rPr lang="en-US" altLang="ko-KR" b="1" dirty="0"/>
              <a:t>no longer </a:t>
            </a:r>
            <a:r>
              <a:rPr lang="en-US" altLang="ko-KR" dirty="0"/>
              <a:t>runs for the same amount of time.</a:t>
            </a:r>
          </a:p>
          <a:p>
            <a:r>
              <a:rPr lang="en-US" altLang="ko-KR" dirty="0"/>
              <a:t>Example:</a:t>
            </a:r>
          </a:p>
          <a:p>
            <a:pPr lvl="1"/>
            <a:r>
              <a:rPr lang="en-US" altLang="ko-KR" dirty="0"/>
              <a:t>A arrived just before B which arrived just before C.</a:t>
            </a:r>
          </a:p>
          <a:p>
            <a:pPr lvl="1"/>
            <a:r>
              <a:rPr lang="en-US" altLang="ko-KR" dirty="0"/>
              <a:t>A runs for 100 seconds, B and C run for 10 each.</a:t>
            </a:r>
            <a:endParaRPr lang="ko-KR" altLang="en-US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547664" y="5445224"/>
            <a:ext cx="6192688" cy="792088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endParaRPr lang="en-US" altLang="ko-KR" sz="2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32" name="그룹 31"/>
          <p:cNvGrpSpPr/>
          <p:nvPr/>
        </p:nvGrpSpPr>
        <p:grpSpPr>
          <a:xfrm>
            <a:off x="2246980" y="3444240"/>
            <a:ext cx="4663184" cy="1784960"/>
            <a:chOff x="2246980" y="3140968"/>
            <a:chExt cx="4663184" cy="1784960"/>
          </a:xfrm>
        </p:grpSpPr>
        <p:grpSp>
          <p:nvGrpSpPr>
            <p:cNvPr id="8" name="그룹 7"/>
            <p:cNvGrpSpPr/>
            <p:nvPr/>
          </p:nvGrpSpPr>
          <p:grpSpPr>
            <a:xfrm>
              <a:off x="2246980" y="4193723"/>
              <a:ext cx="4663184" cy="732205"/>
              <a:chOff x="2246980" y="4797152"/>
              <a:chExt cx="4663184" cy="732205"/>
            </a:xfrm>
          </p:grpSpPr>
          <p:cxnSp>
            <p:nvCxnSpPr>
              <p:cNvPr id="15" name="직선 연결선 14"/>
              <p:cNvCxnSpPr/>
              <p:nvPr/>
            </p:nvCxnSpPr>
            <p:spPr>
              <a:xfrm>
                <a:off x="2339752" y="4797152"/>
                <a:ext cx="432048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직선 연결선 15"/>
              <p:cNvCxnSpPr/>
              <p:nvPr/>
            </p:nvCxnSpPr>
            <p:spPr>
              <a:xfrm>
                <a:off x="2346898" y="4800733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2246980" y="4857333"/>
                <a:ext cx="21602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18" name="직선 연결선 17"/>
              <p:cNvCxnSpPr/>
              <p:nvPr/>
            </p:nvCxnSpPr>
            <p:spPr>
              <a:xfrm>
                <a:off x="305983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284380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0" name="직선 연결선 19"/>
              <p:cNvCxnSpPr/>
              <p:nvPr/>
            </p:nvCxnSpPr>
            <p:spPr>
              <a:xfrm>
                <a:off x="37799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356388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40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2" name="직선 연결선 21"/>
              <p:cNvCxnSpPr/>
              <p:nvPr/>
            </p:nvCxnSpPr>
            <p:spPr>
              <a:xfrm>
                <a:off x="449999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428396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60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4" name="직선 연결선 23"/>
              <p:cNvCxnSpPr/>
              <p:nvPr/>
            </p:nvCxnSpPr>
            <p:spPr>
              <a:xfrm>
                <a:off x="522007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500404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80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6" name="직선 연결선 25"/>
              <p:cNvCxnSpPr/>
              <p:nvPr/>
            </p:nvCxnSpPr>
            <p:spPr>
              <a:xfrm>
                <a:off x="594015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/>
              <p:cNvSpPr txBox="1"/>
              <p:nvPr/>
            </p:nvSpPr>
            <p:spPr>
              <a:xfrm>
                <a:off x="569364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100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8" name="직선 연결선 27"/>
              <p:cNvCxnSpPr/>
              <p:nvPr/>
            </p:nvCxnSpPr>
            <p:spPr>
              <a:xfrm>
                <a:off x="66526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640610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757052" y="5221580"/>
                <a:ext cx="15121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Time (Second)</a:t>
                </a:r>
                <a:endParaRPr lang="ko-KR" altLang="en-US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9" name="직사각형 8"/>
            <p:cNvSpPr/>
            <p:nvPr/>
          </p:nvSpPr>
          <p:spPr>
            <a:xfrm>
              <a:off x="2339278" y="3440669"/>
              <a:ext cx="3606398" cy="7184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5940192" y="3440119"/>
              <a:ext cx="360000" cy="719003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6300192" y="3440119"/>
              <a:ext cx="360000" cy="719003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923968" y="3140968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40192" y="3140968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300232" y="3147511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C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898103" y="5552572"/>
                <a:ext cx="5759910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𝑨𝒗𝒆𝒓𝒂𝒈𝒆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𝒕𝒖𝒓𝒏𝒂𝒓𝒐𝒖𝒏𝒅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𝒕𝒊𝒎𝒆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𝟏𝟎𝟎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𝟏𝟏𝟎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𝟏𝟐𝟎</m:t>
                          </m:r>
                        </m:num>
                        <m:den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ko-KR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𝟏𝟏𝟎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𝒔𝒆𝒄</m:t>
                      </m:r>
                    </m:oMath>
                  </m:oMathPara>
                </a14:m>
                <a:endParaRPr lang="ko-KR" altLang="en-US" sz="1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8103" y="5552572"/>
                <a:ext cx="5759910" cy="55496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8900143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Shortest Job First (SJF)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Run the shortest job first, then the next shortest, and so on</a:t>
            </a:r>
          </a:p>
          <a:p>
            <a:pPr lvl="1"/>
            <a:r>
              <a:rPr lang="en-US" altLang="ko-KR" dirty="0"/>
              <a:t>Non-preemptive scheduler</a:t>
            </a:r>
          </a:p>
          <a:p>
            <a:r>
              <a:rPr lang="en-US" altLang="ko-KR" dirty="0"/>
              <a:t>Example:</a:t>
            </a:r>
          </a:p>
          <a:p>
            <a:pPr lvl="1"/>
            <a:r>
              <a:rPr lang="en-US" altLang="ko-KR" dirty="0"/>
              <a:t>A arrived just before B which arrived just before C.</a:t>
            </a:r>
          </a:p>
          <a:p>
            <a:pPr lvl="1"/>
            <a:r>
              <a:rPr lang="en-US" altLang="ko-KR" dirty="0"/>
              <a:t>A runs for 100 seconds, B and C run for 10 each.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547664" y="5445224"/>
            <a:ext cx="6192688" cy="792088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endParaRPr lang="en-US" altLang="ko-KR" sz="2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8" name="그룹 7"/>
          <p:cNvGrpSpPr/>
          <p:nvPr/>
        </p:nvGrpSpPr>
        <p:grpSpPr>
          <a:xfrm>
            <a:off x="2246980" y="4496995"/>
            <a:ext cx="4663184" cy="732205"/>
            <a:chOff x="2246980" y="4797152"/>
            <a:chExt cx="4663184" cy="732205"/>
          </a:xfrm>
        </p:grpSpPr>
        <p:cxnSp>
          <p:nvCxnSpPr>
            <p:cNvPr id="15" name="직선 연결선 14"/>
            <p:cNvCxnSpPr/>
            <p:nvPr/>
          </p:nvCxnSpPr>
          <p:spPr>
            <a:xfrm>
              <a:off x="2339752" y="4797152"/>
              <a:ext cx="432048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2346898" y="4800733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246980" y="4857333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8" name="직선 연결선 17"/>
            <p:cNvCxnSpPr/>
            <p:nvPr/>
          </p:nvCxnSpPr>
          <p:spPr>
            <a:xfrm>
              <a:off x="3059832" y="4797152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843808" y="4853752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0" name="직선 연결선 19"/>
            <p:cNvCxnSpPr/>
            <p:nvPr/>
          </p:nvCxnSpPr>
          <p:spPr>
            <a:xfrm>
              <a:off x="3779912" y="4797152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563888" y="4853752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2" name="직선 연결선 21"/>
            <p:cNvCxnSpPr/>
            <p:nvPr/>
          </p:nvCxnSpPr>
          <p:spPr>
            <a:xfrm>
              <a:off x="4499992" y="4797152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283968" y="4853752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60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4" name="직선 연결선 23"/>
            <p:cNvCxnSpPr/>
            <p:nvPr/>
          </p:nvCxnSpPr>
          <p:spPr>
            <a:xfrm>
              <a:off x="5220072" y="4797152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5004048" y="4853752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80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6" name="직선 연결선 25"/>
            <p:cNvCxnSpPr/>
            <p:nvPr/>
          </p:nvCxnSpPr>
          <p:spPr>
            <a:xfrm>
              <a:off x="5940152" y="4797152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693648" y="4853752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8" name="직선 연결선 27"/>
            <p:cNvCxnSpPr/>
            <p:nvPr/>
          </p:nvCxnSpPr>
          <p:spPr>
            <a:xfrm>
              <a:off x="6652612" y="4797152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6406108" y="4853752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120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757052" y="5221580"/>
              <a:ext cx="15121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Time (Second)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9" name="직사각형 8"/>
          <p:cNvSpPr/>
          <p:nvPr/>
        </p:nvSpPr>
        <p:spPr>
          <a:xfrm>
            <a:off x="3059832" y="3743941"/>
            <a:ext cx="3606398" cy="71845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339752" y="3743391"/>
            <a:ext cx="360000" cy="719003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699752" y="3743391"/>
            <a:ext cx="360000" cy="719003"/>
          </a:xfrm>
          <a:prstGeom prst="rect">
            <a:avLst/>
          </a:prstGeom>
          <a:pattFill prst="ltHorz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4522" y="344424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39752" y="344424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99792" y="3450783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898103" y="5552572"/>
                <a:ext cx="5389617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𝑨𝒗𝒆𝒓𝒂𝒈𝒆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𝒕𝒖𝒓𝒏𝒂𝒓𝒐𝒖𝒏𝒅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𝒕𝒊𝒎𝒆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𝟏𝟐𝟎</m:t>
                          </m:r>
                        </m:num>
                        <m:den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𝟓𝟎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𝒔𝒆𝒄</m:t>
                      </m:r>
                    </m:oMath>
                  </m:oMathPara>
                </a14:m>
                <a:endParaRPr lang="ko-KR" altLang="en-US" sz="1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8103" y="5552572"/>
                <a:ext cx="5389617" cy="55496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8208625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SJF with Late Arrivals from B and C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Let’s relax assumption 2: Jobs can arrive at any time.</a:t>
            </a:r>
          </a:p>
          <a:p>
            <a:r>
              <a:rPr lang="en-US" altLang="ko-KR" dirty="0"/>
              <a:t>Example:</a:t>
            </a:r>
          </a:p>
          <a:p>
            <a:pPr lvl="1"/>
            <a:r>
              <a:rPr lang="en-US" altLang="ko-KR" dirty="0"/>
              <a:t>A arrives at t=0 and needs to run for 100 seconds.</a:t>
            </a:r>
          </a:p>
          <a:p>
            <a:pPr lvl="1"/>
            <a:r>
              <a:rPr lang="en-US" altLang="ko-KR" dirty="0"/>
              <a:t>B and C arrive at t=10 and each need to run for 10 seconds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765692" y="5445224"/>
            <a:ext cx="7478716" cy="792088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endParaRPr lang="en-US" altLang="ko-KR" sz="2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37700" y="5552572"/>
                <a:ext cx="7406708" cy="570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𝑨𝒗𝒆𝒓𝒂𝒈𝒆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𝒕𝒖𝒓𝒏𝒂𝒓𝒐𝒖𝒏𝒅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𝒕𝒊𝒎𝒆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𝟏𝟎𝟎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en-US" altLang="ko-KR" sz="16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sz="1600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𝟏𝟏𝟎</m:t>
                              </m:r>
                              <m:r>
                                <a:rPr lang="en-US" altLang="ko-KR" sz="1600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altLang="ko-KR" sz="1600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𝟏𝟎</m:t>
                              </m:r>
                            </m:e>
                          </m:d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+(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𝟏𝟐𝟎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ko-KR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𝟏𝟎𝟑</m:t>
                      </m:r>
                      <m:r>
                        <a:rPr lang="en-US" altLang="ko-KR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US" altLang="ko-KR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𝟑𝟑</m:t>
                      </m:r>
                      <m:r>
                        <a:rPr lang="en-US" altLang="ko-KR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𝒔𝒆𝒄</m:t>
                      </m:r>
                    </m:oMath>
                  </m:oMathPara>
                </a14:m>
                <a:endParaRPr lang="ko-KR" altLang="en-US" sz="1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700" y="5552572"/>
                <a:ext cx="7406708" cy="57022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그룹 33"/>
          <p:cNvGrpSpPr/>
          <p:nvPr/>
        </p:nvGrpSpPr>
        <p:grpSpPr>
          <a:xfrm>
            <a:off x="1997015" y="3140968"/>
            <a:ext cx="4913149" cy="2092347"/>
            <a:chOff x="1997015" y="3136853"/>
            <a:chExt cx="4913149" cy="2092347"/>
          </a:xfrm>
        </p:grpSpPr>
        <p:grpSp>
          <p:nvGrpSpPr>
            <p:cNvPr id="8" name="그룹 7"/>
            <p:cNvGrpSpPr/>
            <p:nvPr/>
          </p:nvGrpSpPr>
          <p:grpSpPr>
            <a:xfrm>
              <a:off x="2246980" y="4496995"/>
              <a:ext cx="4663184" cy="732205"/>
              <a:chOff x="2246980" y="4797152"/>
              <a:chExt cx="4663184" cy="732205"/>
            </a:xfrm>
          </p:grpSpPr>
          <p:cxnSp>
            <p:nvCxnSpPr>
              <p:cNvPr id="15" name="직선 연결선 14"/>
              <p:cNvCxnSpPr/>
              <p:nvPr/>
            </p:nvCxnSpPr>
            <p:spPr>
              <a:xfrm>
                <a:off x="2339752" y="4797152"/>
                <a:ext cx="432048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직선 연결선 15"/>
              <p:cNvCxnSpPr/>
              <p:nvPr/>
            </p:nvCxnSpPr>
            <p:spPr>
              <a:xfrm>
                <a:off x="2346898" y="4800733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2246980" y="4857333"/>
                <a:ext cx="21602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18" name="직선 연결선 17"/>
              <p:cNvCxnSpPr/>
              <p:nvPr/>
            </p:nvCxnSpPr>
            <p:spPr>
              <a:xfrm>
                <a:off x="305983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284380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0" name="직선 연결선 19"/>
              <p:cNvCxnSpPr/>
              <p:nvPr/>
            </p:nvCxnSpPr>
            <p:spPr>
              <a:xfrm>
                <a:off x="37799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356388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40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2" name="직선 연결선 21"/>
              <p:cNvCxnSpPr/>
              <p:nvPr/>
            </p:nvCxnSpPr>
            <p:spPr>
              <a:xfrm>
                <a:off x="449999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428396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60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4" name="직선 연결선 23"/>
              <p:cNvCxnSpPr/>
              <p:nvPr/>
            </p:nvCxnSpPr>
            <p:spPr>
              <a:xfrm>
                <a:off x="522007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500404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80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6" name="직선 연결선 25"/>
              <p:cNvCxnSpPr/>
              <p:nvPr/>
            </p:nvCxnSpPr>
            <p:spPr>
              <a:xfrm>
                <a:off x="594015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/>
              <p:cNvSpPr txBox="1"/>
              <p:nvPr/>
            </p:nvSpPr>
            <p:spPr>
              <a:xfrm>
                <a:off x="569364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100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8" name="직선 연결선 27"/>
              <p:cNvCxnSpPr/>
              <p:nvPr/>
            </p:nvCxnSpPr>
            <p:spPr>
              <a:xfrm>
                <a:off x="66526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640610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757052" y="5221580"/>
                <a:ext cx="15121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Time (Second)</a:t>
                </a:r>
                <a:endParaRPr lang="ko-KR" altLang="en-US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9" name="직사각형 8"/>
            <p:cNvSpPr/>
            <p:nvPr/>
          </p:nvSpPr>
          <p:spPr>
            <a:xfrm>
              <a:off x="2339752" y="3743941"/>
              <a:ext cx="3606398" cy="7184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5940152" y="3743391"/>
              <a:ext cx="360000" cy="719003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6300152" y="3743391"/>
              <a:ext cx="360000" cy="719003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924442" y="3444240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40152" y="3444240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300192" y="3450783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C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32" name="직선 화살표 연결선 31"/>
            <p:cNvCxnSpPr/>
            <p:nvPr/>
          </p:nvCxnSpPr>
          <p:spPr>
            <a:xfrm>
              <a:off x="2723237" y="3460655"/>
              <a:ext cx="0" cy="28803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997015" y="3136853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[B,C arrive]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3358112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Shortest Time-to-Completion First (STCF)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Add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preemption</a:t>
            </a:r>
            <a:r>
              <a:rPr lang="en-US" altLang="ko-KR" dirty="0"/>
              <a:t> to SJF</a:t>
            </a:r>
          </a:p>
          <a:p>
            <a:pPr lvl="1"/>
            <a:r>
              <a:rPr lang="en-US" altLang="ko-KR" dirty="0"/>
              <a:t>Also knows as Preemptive Shortest Job First (PSJF)</a:t>
            </a:r>
          </a:p>
          <a:p>
            <a:r>
              <a:rPr lang="en-US" altLang="ko-KR" dirty="0"/>
              <a:t>A new job enters the system:</a:t>
            </a:r>
          </a:p>
          <a:p>
            <a:pPr lvl="1"/>
            <a:r>
              <a:rPr lang="en-US" altLang="ko-KR" dirty="0"/>
              <a:t>Determine of the remaining jobs and new job</a:t>
            </a:r>
          </a:p>
          <a:p>
            <a:pPr lvl="1"/>
            <a:r>
              <a:rPr lang="en-US" altLang="ko-KR" dirty="0"/>
              <a:t>Schedule the job which has the lest time left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128961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110386</TotalTime>
  <Words>1029</Words>
  <Application>Microsoft Office PowerPoint</Application>
  <PresentationFormat>화면 슬라이드 쇼(4:3)</PresentationFormat>
  <Paragraphs>274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7" baseType="lpstr">
      <vt:lpstr>Adobe Arabic</vt:lpstr>
      <vt:lpstr>Adobe 고딕 Std B</vt:lpstr>
      <vt:lpstr>HY견고딕</vt:lpstr>
      <vt:lpstr>굴림</vt:lpstr>
      <vt:lpstr>맑은 고딕</vt:lpstr>
      <vt:lpstr>Arial</vt:lpstr>
      <vt:lpstr>Cambria Math</vt:lpstr>
      <vt:lpstr>Courier New</vt:lpstr>
      <vt:lpstr>Wingdings</vt:lpstr>
      <vt:lpstr>양식_공청회_발표자료-총괄-양식</vt:lpstr>
      <vt:lpstr>Operating Systems </vt:lpstr>
      <vt:lpstr>PowerPoint 프레젠테이션</vt:lpstr>
      <vt:lpstr>Scheduling: Introduction</vt:lpstr>
      <vt:lpstr>Scheduling Metrics</vt:lpstr>
      <vt:lpstr>First In, First Out (FIFO)</vt:lpstr>
      <vt:lpstr>Why FIFO is not that great? – Convoy effect</vt:lpstr>
      <vt:lpstr>Shortest Job First (SJF)</vt:lpstr>
      <vt:lpstr>SJF with Late Arrivals from B and C</vt:lpstr>
      <vt:lpstr>Shortest Time-to-Completion First (STCF)</vt:lpstr>
      <vt:lpstr>Shortest Time-to-Completion First (STCF)</vt:lpstr>
      <vt:lpstr>New scheduling metric: Response time</vt:lpstr>
      <vt:lpstr>Round Robin (RR) Scheduling</vt:lpstr>
      <vt:lpstr>RR Scheduling Example</vt:lpstr>
      <vt:lpstr>The length of the time slice is critical.</vt:lpstr>
      <vt:lpstr>Incorporating I/O</vt:lpstr>
      <vt:lpstr>Incorporating I/O (Cont.)</vt:lpstr>
      <vt:lpstr>Incorporating I/O (Cont.)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subject/>
  <dc:creator>유진수 (jedisty@hanyang.ac.kr)</dc:creator>
  <cp:keywords/>
  <dc:description/>
  <cp:lastModifiedBy>유승원</cp:lastModifiedBy>
  <cp:revision>4166</cp:revision>
  <cp:lastPrinted>2019-09-09T02:10:38Z</cp:lastPrinted>
  <dcterms:created xsi:type="dcterms:W3CDTF">2011-05-01T06:09:10Z</dcterms:created>
  <dcterms:modified xsi:type="dcterms:W3CDTF">2022-03-28T07:01:15Z</dcterms:modified>
  <cp:category/>
</cp:coreProperties>
</file>