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1"/>
  </p:sldMasterIdLst>
  <p:notesMasterIdLst>
    <p:notesMasterId r:id="rId39"/>
  </p:notesMasterIdLst>
  <p:sldIdLst>
    <p:sldId id="2877" r:id="rId2"/>
    <p:sldId id="2369" r:id="rId3"/>
    <p:sldId id="2067" r:id="rId4"/>
    <p:sldId id="2068" r:id="rId5"/>
    <p:sldId id="2936" r:id="rId6"/>
    <p:sldId id="2937" r:id="rId7"/>
    <p:sldId id="2930" r:id="rId8"/>
    <p:sldId id="2069" r:id="rId9"/>
    <p:sldId id="2070" r:id="rId10"/>
    <p:sldId id="2938" r:id="rId11"/>
    <p:sldId id="2942" r:id="rId12"/>
    <p:sldId id="2945" r:id="rId13"/>
    <p:sldId id="2943" r:id="rId14"/>
    <p:sldId id="2939" r:id="rId15"/>
    <p:sldId id="2944" r:id="rId16"/>
    <p:sldId id="2946" r:id="rId17"/>
    <p:sldId id="2931" r:id="rId18"/>
    <p:sldId id="2929" r:id="rId19"/>
    <p:sldId id="2071" r:id="rId20"/>
    <p:sldId id="2932" r:id="rId21"/>
    <p:sldId id="2950" r:id="rId22"/>
    <p:sldId id="2072" r:id="rId23"/>
    <p:sldId id="2073" r:id="rId24"/>
    <p:sldId id="2948" r:id="rId25"/>
    <p:sldId id="2949" r:id="rId26"/>
    <p:sldId id="2074" r:id="rId27"/>
    <p:sldId id="2075" r:id="rId28"/>
    <p:sldId id="2076" r:id="rId29"/>
    <p:sldId id="2947" r:id="rId30"/>
    <p:sldId id="2933" r:id="rId31"/>
    <p:sldId id="2935" r:id="rId32"/>
    <p:sldId id="2077" r:id="rId33"/>
    <p:sldId id="2078" r:id="rId34"/>
    <p:sldId id="2079" r:id="rId35"/>
    <p:sldId id="2080" r:id="rId36"/>
    <p:sldId id="2081" r:id="rId37"/>
    <p:sldId id="2082" r:id="rId38"/>
  </p:sldIdLst>
  <p:sldSz cx="9144000" cy="6858000" type="screen4x3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YLim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6699FF"/>
    <a:srgbClr val="FF66CC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046" autoAdjust="0"/>
    <p:restoredTop sz="91992" autoAdjust="0"/>
  </p:normalViewPr>
  <p:slideViewPr>
    <p:cSldViewPr>
      <p:cViewPr varScale="1">
        <p:scale>
          <a:sx n="145" d="100"/>
          <a:sy n="145" d="100"/>
        </p:scale>
        <p:origin x="206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15" d="100"/>
          <a:sy n="115" d="100"/>
        </p:scale>
        <p:origin x="5178" y="120"/>
      </p:cViewPr>
      <p:guideLst>
        <p:guide orient="horz" pos="2880"/>
        <p:guide pos="2160"/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050F0499-AE52-4672-879B-3107B2FC2A9F}" type="datetimeFigureOut">
              <a:rPr lang="ko-KR" altLang="en-US" smtClean="0"/>
              <a:t>2022-03-28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E9CED1A8-8C93-4BD0-9402-1D92621696D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523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ED1A8-8C93-4BD0-9402-1D92621696DA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7184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부제목 2"/>
          <p:cNvSpPr>
            <a:spLocks noGrp="1"/>
          </p:cNvSpPr>
          <p:nvPr>
            <p:ph type="subTitle" idx="1"/>
          </p:nvPr>
        </p:nvSpPr>
        <p:spPr>
          <a:xfrm>
            <a:off x="251520" y="78531"/>
            <a:ext cx="8640960" cy="576065"/>
          </a:xfrm>
        </p:spPr>
        <p:txBody>
          <a:bodyPr anchor="ctr"/>
          <a:lstStyle>
            <a:lvl1pPr marL="0" indent="0" algn="ctr" rtl="0" fontAlgn="base" latinLnBrk="1">
              <a:spcBef>
                <a:spcPct val="0"/>
              </a:spcBef>
              <a:spcAft>
                <a:spcPct val="0"/>
              </a:spcAft>
              <a:buNone/>
              <a:defRPr kumimoji="1" lang="ko-KR" altLang="en-US" sz="2400" b="1" kern="1200" cap="none" spc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19" name="제목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542033"/>
          </a:xfrm>
          <a:effectLst>
            <a:outerShdw dist="17780" dir="2700000" algn="ctr" rotWithShape="0">
              <a:srgbClr val="000000"/>
            </a:outerShdw>
          </a:effectLst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sz="4400" b="1" kern="1200" dirty="0">
                <a:solidFill>
                  <a:schemeClr val="tx2">
                    <a:lumMod val="75000"/>
                  </a:schemeClr>
                </a:solidFill>
                <a:latin typeface="Adobe 고딕 Std B" pitchFamily="34" charset="-127"/>
                <a:ea typeface="Adobe 고딕 Std B" pitchFamily="34" charset="-127"/>
                <a:cs typeface="Adobe Arabic" pitchFamily="18" charset="-78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36" name="그룹 35"/>
          <p:cNvGrpSpPr/>
          <p:nvPr userDrawn="1"/>
        </p:nvGrpSpPr>
        <p:grpSpPr>
          <a:xfrm>
            <a:off x="-3579" y="3573016"/>
            <a:ext cx="9147579" cy="64193"/>
            <a:chOff x="-3579" y="3356992"/>
            <a:chExt cx="9147579" cy="64193"/>
          </a:xfrm>
        </p:grpSpPr>
        <p:cxnSp>
          <p:nvCxnSpPr>
            <p:cNvPr id="31" name="직선 연결선 30"/>
            <p:cNvCxnSpPr/>
            <p:nvPr userDrawn="1"/>
          </p:nvCxnSpPr>
          <p:spPr>
            <a:xfrm>
              <a:off x="0" y="3356992"/>
              <a:ext cx="9144000" cy="0"/>
            </a:xfrm>
            <a:prstGeom prst="line">
              <a:avLst/>
            </a:prstGeom>
            <a:ln w="63500">
              <a:solidFill>
                <a:schemeClr val="tx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 userDrawn="1"/>
          </p:nvCxnSpPr>
          <p:spPr>
            <a:xfrm>
              <a:off x="-3579" y="3421185"/>
              <a:ext cx="9144000" cy="0"/>
            </a:xfrm>
            <a:prstGeom prst="line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 userDrawn="1"/>
        </p:nvSpPr>
        <p:spPr>
          <a:xfrm>
            <a:off x="3347864" y="4030167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kumimoji="1" lang="en-US" altLang="ko-KR" sz="24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Youjip</a:t>
            </a:r>
            <a:r>
              <a:rPr kumimoji="1" lang="en-US" altLang="ko-KR" sz="2400" b="1" baseline="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Won</a:t>
            </a:r>
            <a:endParaRPr kumimoji="1" lang="en-US" altLang="ko-KR" sz="24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6" y="5013176"/>
            <a:ext cx="2638429" cy="75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73466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 userDrawn="1"/>
        </p:nvCxnSpPr>
        <p:spPr>
          <a:xfrm>
            <a:off x="0" y="6500813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4313" y="880070"/>
            <a:ext cx="8786812" cy="5501258"/>
          </a:xfrm>
        </p:spPr>
        <p:txBody>
          <a:bodyPr/>
          <a:lstStyle>
            <a:lvl1pPr>
              <a:lnSpc>
                <a:spcPct val="150000"/>
              </a:lnSpc>
              <a:buClr>
                <a:srgbClr val="002060"/>
              </a:buClr>
              <a:defRPr sz="2000" b="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buClr>
                <a:srgbClr val="002060"/>
              </a:buClr>
              <a:defRPr sz="18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buClr>
                <a:srgbClr val="002060"/>
              </a:buClr>
              <a:defRPr sz="16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buClr>
                <a:srgbClr val="002060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buClr>
                <a:srgbClr val="002060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64934" y="6592713"/>
            <a:ext cx="1071562" cy="220663"/>
          </a:xfrm>
        </p:spPr>
        <p:txBody>
          <a:bodyPr/>
          <a:lstStyle>
            <a:lvl1pPr>
              <a:defRPr b="1"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033713" y="6582995"/>
            <a:ext cx="3038475" cy="220663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latin typeface="맑은 고딕" pitchFamily="50" charset="-127"/>
                <a:ea typeface="맑은 고딕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dirty="0" err="1">
                <a:solidFill>
                  <a:prstClr val="black"/>
                </a:solidFill>
              </a:rPr>
              <a:t>Youjip</a:t>
            </a:r>
            <a:r>
              <a:rPr kumimoji="1" lang="en-US" altLang="ko-KR" dirty="0">
                <a:solidFill>
                  <a:prstClr val="black"/>
                </a:solidFill>
              </a:rPr>
              <a:t>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" y="6593998"/>
            <a:ext cx="768052" cy="21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35396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 userDrawn="1"/>
        </p:nvCxnSpPr>
        <p:spPr>
          <a:xfrm>
            <a:off x="214313" y="4429125"/>
            <a:ext cx="878681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91994" y="2906713"/>
            <a:ext cx="8072494" cy="1500187"/>
          </a:xfrm>
        </p:spPr>
        <p:txBody>
          <a:bodyPr anchor="b"/>
          <a:lstStyle>
            <a:lvl1pPr marL="0" indent="0" algn="r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0" y="6500813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64934" y="6592713"/>
            <a:ext cx="1071562" cy="220663"/>
          </a:xfrm>
        </p:spPr>
        <p:txBody>
          <a:bodyPr/>
          <a:lstStyle>
            <a:lvl1pPr>
              <a:defRPr b="1"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033713" y="6582995"/>
            <a:ext cx="3038475" cy="220663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latin typeface="맑은 고딕" pitchFamily="50" charset="-127"/>
                <a:ea typeface="맑은 고딕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dirty="0" err="1">
                <a:solidFill>
                  <a:prstClr val="black"/>
                </a:solidFill>
              </a:rPr>
              <a:t>Youjip</a:t>
            </a:r>
            <a:r>
              <a:rPr kumimoji="1" lang="en-US" altLang="ko-KR" dirty="0">
                <a:solidFill>
                  <a:prstClr val="black"/>
                </a:solidFill>
              </a:rPr>
              <a:t>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" y="6593998"/>
            <a:ext cx="768052" cy="21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0500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-611"/>
            <a:ext cx="9144000" cy="70661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endParaRPr lang="ko-KR" altLang="en-US" sz="1600" dirty="0">
              <a:solidFill>
                <a:srgbClr val="00B050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4313" y="55563"/>
            <a:ext cx="87868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4313" y="1000125"/>
            <a:ext cx="8786812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4313" y="6562725"/>
            <a:ext cx="1285875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>
                    <a:lumMod val="50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BD8453-7B88-4217-BA7B-2CBC395807F6}" type="datetime1">
              <a:rPr kumimoji="1" lang="ko-KR" altLang="en-US" smtClean="0">
                <a:solidFill>
                  <a:srgbClr val="1F497D">
                    <a:lumMod val="50000"/>
                  </a:srgbClr>
                </a:solidFill>
              </a:rPr>
              <a:t>2022-03-28</a:t>
            </a:fld>
            <a:endParaRPr kumimoji="1" lang="en-US" altLang="ko-KR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0938" y="6562725"/>
            <a:ext cx="1071562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A0C360-F875-469D-A977-82806D0D3C5E}" type="slidenum">
              <a:rPr kumimoji="1" lang="en-US" altLang="ko-KR">
                <a:solidFill>
                  <a:srgbClr val="1F497D">
                    <a:lumMod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033713" y="6559550"/>
            <a:ext cx="3038475" cy="220663"/>
          </a:xfrm>
          <a:prstGeom prst="rect">
            <a:avLst/>
          </a:prstGeom>
        </p:spPr>
        <p:txBody>
          <a:bodyPr/>
          <a:lstStyle>
            <a:lvl1pPr algn="ctr">
              <a:defRPr sz="1100" b="1">
                <a:latin typeface="맑은 고딕" pitchFamily="50" charset="-127"/>
                <a:ea typeface="맑은 고딕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dirty="0" err="1">
                <a:solidFill>
                  <a:prstClr val="black"/>
                </a:solidFill>
              </a:rPr>
              <a:t>Youjip</a:t>
            </a:r>
            <a:r>
              <a:rPr kumimoji="1" lang="en-US" altLang="ko-KR" dirty="0">
                <a:solidFill>
                  <a:prstClr val="black"/>
                </a:solidFill>
              </a:rPr>
              <a:t>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0" y="706008"/>
            <a:ext cx="914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endParaRPr lang="ko-KR" altLang="en-US" sz="1600" dirty="0">
              <a:solidFill>
                <a:srgbClr val="00B050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91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ransition>
    <p:zoom/>
  </p:transition>
  <p:hf hd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rgbClr val="FFFF00"/>
          </a:solidFill>
          <a:latin typeface="HY견고딕" pitchFamily="18" charset="-127"/>
          <a:ea typeface="HY견고딕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rgbClr val="FFFF00"/>
          </a:solidFill>
          <a:latin typeface="HY견고딕" pitchFamily="18" charset="-127"/>
          <a:ea typeface="HY견고딕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rgbClr val="FFFF00"/>
          </a:solidFill>
          <a:latin typeface="HY견고딕" pitchFamily="18" charset="-127"/>
          <a:ea typeface="HY견고딕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rgbClr val="FFFF00"/>
          </a:solidFill>
          <a:latin typeface="HY견고딕" pitchFamily="18" charset="-127"/>
          <a:ea typeface="HY견고딕" pitchFamily="18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HY견고딕" pitchFamily="18" charset="-127"/>
          <a:ea typeface="HY견고딕" pitchFamily="18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HY견고딕" pitchFamily="18" charset="-127"/>
          <a:ea typeface="HY견고딕" pitchFamily="18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HY견고딕" pitchFamily="18" charset="-127"/>
          <a:ea typeface="HY견고딕" pitchFamily="18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rgbClr val="002060"/>
        </a:buClr>
        <a:buSzPct val="65000"/>
        <a:buFont typeface="Wingdings" pitchFamily="2" charset="2"/>
        <a:buChar char=""/>
        <a:defRPr kumimoji="1" sz="2000">
          <a:solidFill>
            <a:srgbClr val="10253F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rgbClr val="007E3C"/>
        </a:buClr>
        <a:buSzPct val="100000"/>
        <a:buFont typeface="Wingdings" pitchFamily="2" charset="2"/>
        <a:buChar char=""/>
        <a:defRPr kumimoji="1">
          <a:solidFill>
            <a:srgbClr val="10253F"/>
          </a:solidFill>
          <a:latin typeface="맑은 고딕" pitchFamily="50" charset="-127"/>
          <a:ea typeface="맑은 고딕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rgbClr val="002060"/>
        </a:buClr>
        <a:buSzPct val="65000"/>
        <a:buFont typeface="Wingdings" pitchFamily="2" charset="2"/>
        <a:buChar char=""/>
        <a:defRPr kumimoji="1" sz="1600">
          <a:solidFill>
            <a:srgbClr val="10253F"/>
          </a:solidFill>
          <a:latin typeface="맑은 고딕" pitchFamily="50" charset="-127"/>
          <a:ea typeface="맑은 고딕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rgbClr val="00B03C"/>
        </a:buClr>
        <a:buSzPct val="65000"/>
        <a:buFont typeface="Wingdings" pitchFamily="2" charset="2"/>
        <a:buChar char=""/>
        <a:defRPr kumimoji="1" sz="1400">
          <a:solidFill>
            <a:srgbClr val="10253F"/>
          </a:solidFill>
          <a:latin typeface="맑은 고딕" pitchFamily="50" charset="-127"/>
          <a:ea typeface="맑은 고딕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"/>
        <a:defRPr kumimoji="1" sz="1400">
          <a:solidFill>
            <a:srgbClr val="10253F"/>
          </a:solidFill>
          <a:latin typeface="맑은 고딕" pitchFamily="50" charset="-127"/>
          <a:ea typeface="맑은 고딕" pitchFamily="50" charset="-127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1326009"/>
          </a:xfrm>
        </p:spPr>
        <p:txBody>
          <a:bodyPr/>
          <a:lstStyle/>
          <a:p>
            <a:r>
              <a:rPr lang="en-US" sz="3600" dirty="0"/>
              <a:t>Operating Systems</a:t>
            </a:r>
            <a:br>
              <a:rPr lang="en-US" sz="3600" dirty="0"/>
            </a:b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918690818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b="0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10</a:t>
            </a:fld>
            <a:r>
              <a:rPr lang="en-US" altLang="ko-KR" b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439" y="1240775"/>
            <a:ext cx="5518231" cy="1125436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lIns="252000" rtlCol="0">
            <a:no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main()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write(“……”)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  <a:endParaRPr lang="ko-KR" altLang="en-US" sz="1400" dirty="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300" y="874824"/>
            <a:ext cx="1576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User program</a:t>
            </a:r>
            <a:endParaRPr lang="ko-KR" altLang="en-US" sz="14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1543" y="2996952"/>
            <a:ext cx="5502128" cy="3108543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>
                <a:lumMod val="75000"/>
              </a:schemeClr>
            </a:solidFill>
          </a:ln>
        </p:spPr>
        <p:txBody>
          <a:bodyPr wrap="square" lIns="252000" rtlCol="0">
            <a:spAutoFit/>
          </a:bodyPr>
          <a:lstStyle/>
          <a:p>
            <a:r>
              <a:rPr lang="en-US" altLang="ko-KR" sz="1400" dirty="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write(…)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 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return syscall3(SYS_WRITE, </a:t>
            </a:r>
            <a:r>
              <a:rPr lang="en-US" altLang="ko-KR" sz="1400" dirty="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fd</a:t>
            </a:r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buffer, size); 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syscall3(…)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push arg2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push arg1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push arg0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push number</a:t>
            </a:r>
          </a:p>
          <a:p>
            <a:r>
              <a:rPr lang="en-US" altLang="ko-KR" sz="1400" b="1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</a:t>
            </a:r>
            <a:r>
              <a:rPr lang="en-US" altLang="ko-KR" sz="1400" b="1" dirty="0" err="1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 b="1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0x30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2911" y="2683992"/>
            <a:ext cx="2475698" cy="29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pintos/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src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/lib/user/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syscall.c</a:t>
            </a:r>
            <a:endParaRPr lang="ko-KR" altLang="en-US" sz="140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4321666" y="3821119"/>
            <a:ext cx="3706718" cy="2258828"/>
            <a:chOff x="2964682" y="2862377"/>
            <a:chExt cx="6154050" cy="3267146"/>
          </a:xfrm>
        </p:grpSpPr>
        <p:sp>
          <p:nvSpPr>
            <p:cNvPr id="48" name="직사각형 47"/>
            <p:cNvSpPr/>
            <p:nvPr/>
          </p:nvSpPr>
          <p:spPr>
            <a:xfrm>
              <a:off x="3083453" y="5731411"/>
              <a:ext cx="3106216" cy="369332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number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3083453" y="4623415"/>
              <a:ext cx="3106216" cy="369332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arg2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3083453" y="4992747"/>
              <a:ext cx="3106216" cy="369332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arg1 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3083453" y="5362079"/>
              <a:ext cx="3106216" cy="369332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arg0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3083453" y="3288362"/>
              <a:ext cx="3106216" cy="1333937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65608" y="5702633"/>
              <a:ext cx="3053124" cy="42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dirty="0">
                  <a:latin typeface="맑은 고딕" pitchFamily="50" charset="-127"/>
                  <a:ea typeface="맑은 고딕" pitchFamily="50" charset="-127"/>
                </a:rPr>
                <a:t>Stack Pointer(</a:t>
              </a:r>
              <a:r>
                <a:rPr lang="en-US" altLang="ko-KR" sz="1400" dirty="0" err="1">
                  <a:latin typeface="맑은 고딕" pitchFamily="50" charset="-127"/>
                  <a:ea typeface="맑은 고딕" pitchFamily="50" charset="-127"/>
                </a:rPr>
                <a:t>esp</a:t>
              </a:r>
              <a:r>
                <a:rPr lang="en-US" altLang="ko-KR" sz="1400" dirty="0">
                  <a:latin typeface="맑은 고딕" pitchFamily="50" charset="-127"/>
                  <a:ea typeface="맑은 고딕" pitchFamily="50" charset="-127"/>
                </a:rPr>
                <a:t>)</a:t>
              </a:r>
              <a:endParaRPr lang="ko-KR" altLang="en-US" sz="14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964682" y="2862377"/>
              <a:ext cx="2088229" cy="445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latin typeface="맑은 고딕" pitchFamily="50" charset="-127"/>
                  <a:ea typeface="맑은 고딕" pitchFamily="50" charset="-127"/>
                </a:rPr>
                <a:t>User stack</a:t>
              </a:r>
              <a:endParaRPr lang="ko-KR" altLang="en-US" sz="1400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58" name="왼쪽 중괄호 57"/>
          <p:cNvSpPr/>
          <p:nvPr/>
        </p:nvSpPr>
        <p:spPr>
          <a:xfrm rot="10800000">
            <a:off x="2321387" y="4815706"/>
            <a:ext cx="439477" cy="732171"/>
          </a:xfrm>
          <a:prstGeom prst="leftBrac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6" name="직선 연결선 85"/>
          <p:cNvCxnSpPr/>
          <p:nvPr/>
        </p:nvCxnSpPr>
        <p:spPr>
          <a:xfrm flipV="1">
            <a:off x="2805291" y="4152649"/>
            <a:ext cx="1471948" cy="102323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/>
          <p:cNvCxnSpPr/>
          <p:nvPr/>
        </p:nvCxnSpPr>
        <p:spPr>
          <a:xfrm>
            <a:off x="2805291" y="5249749"/>
            <a:ext cx="1471948" cy="83019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Call flow(Pintos): </a:t>
            </a: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write()</a:t>
            </a:r>
            <a:endParaRPr lang="ko-KR" alt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292183" y="5949280"/>
            <a:ext cx="14401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483" y="865377"/>
            <a:ext cx="4909294" cy="24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7356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Definitions of system calls (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src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/lib/user/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syscall.c</a:t>
            </a:r>
            <a:r>
              <a:rPr lang="en-US" sz="2000" dirty="0"/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68760"/>
            <a:ext cx="4966787" cy="46377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11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53376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Systemcall</a:t>
            </a:r>
            <a:r>
              <a:rPr lang="en-US" dirty="0"/>
              <a:t> in pintos(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systemcall-nr.h</a:t>
            </a:r>
            <a:r>
              <a:rPr lang="en-US" dirty="0"/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90" y="879475"/>
            <a:ext cx="7058658" cy="55022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12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7270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</a:t>
            </a:r>
            <a:r>
              <a:rPr lang="en-US" dirty="0" err="1"/>
              <a:t>systemcall</a:t>
            </a:r>
            <a:r>
              <a:rPr lang="en-US" dirty="0"/>
              <a:t> handler at IDT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333" y="732661"/>
            <a:ext cx="8786812" cy="5501258"/>
          </a:xfrm>
        </p:spPr>
        <p:txBody>
          <a:bodyPr/>
          <a:lstStyle/>
          <a:p>
            <a:r>
              <a:rPr lang="en-US" sz="1800" dirty="0"/>
              <a:t>Interrupt Descriptor Table</a:t>
            </a:r>
          </a:p>
          <a:p>
            <a:pPr lvl="1"/>
            <a:r>
              <a:rPr lang="en-US" sz="1600" dirty="0"/>
              <a:t>Table of the locations of the interrupt handlers for the associated interrupt number. </a:t>
            </a:r>
          </a:p>
          <a:p>
            <a:pPr lvl="1"/>
            <a:r>
              <a:rPr lang="en-US" sz="1600" dirty="0"/>
              <a:t>Register the system call handler at interrupt 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0x30(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src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userprog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syscall.c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)</a:t>
            </a:r>
            <a:r>
              <a:rPr lang="en-US" sz="16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13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3922" y="4151004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debug()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73922" y="4486007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nmi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3922" y="4821010"/>
            <a:ext cx="1987660" cy="689066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endParaRPr lang="en-US" altLang="ko-KR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3922" y="5510077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syscall_handler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3922" y="5845080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4142" y="3743315"/>
            <a:ext cx="548320" cy="29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0x0</a:t>
            </a:r>
            <a:endParaRPr lang="ko-KR" altLang="en-US" sz="16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3523" y="5390447"/>
            <a:ext cx="685400" cy="29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0x30</a:t>
            </a:r>
            <a:endParaRPr lang="ko-KR" altLang="en-US" sz="14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4277" y="3791207"/>
            <a:ext cx="2899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>
                <a:latin typeface="맑은 고딕" pitchFamily="50" charset="-127"/>
                <a:ea typeface="맑은 고딕" pitchFamily="50" charset="-127"/>
              </a:rPr>
              <a:t>Interrupt Descriptor  </a:t>
            </a:r>
            <a:r>
              <a:rPr lang="en-US" altLang="ko-KR" sz="1600" dirty="0">
                <a:latin typeface="맑은 고딕" pitchFamily="50" charset="-127"/>
                <a:ea typeface="맑은 고딕" pitchFamily="50" charset="-127"/>
              </a:rPr>
              <a:t>table</a:t>
            </a:r>
            <a:endParaRPr lang="ko-KR" altLang="en-US" sz="16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3681" y="4187861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debug()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3681" y="4522864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nmi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3922" y="4840943"/>
            <a:ext cx="1987660" cy="689066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endParaRPr lang="en-US" altLang="ko-KR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73681" y="3872791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divide_error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73681" y="4207794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debug()</a:t>
            </a:r>
            <a:endParaRPr lang="ko-KR" altLang="en-US" sz="1400" dirty="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3681" y="4542797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nmi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7" y="2396044"/>
            <a:ext cx="7394376" cy="1168097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3351573" y="3284984"/>
            <a:ext cx="500347" cy="0"/>
          </a:xfrm>
          <a:prstGeom prst="line">
            <a:avLst/>
          </a:prstGeom>
          <a:ln w="349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146016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b="0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14</a:t>
            </a:fld>
            <a:r>
              <a:rPr lang="en-US" altLang="ko-KR" b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957" y="1508151"/>
            <a:ext cx="1747770" cy="1125436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lIns="252000" rtlCol="0">
            <a:no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main()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write(“……”)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449" y="1214208"/>
            <a:ext cx="1576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User program</a:t>
            </a:r>
            <a:endParaRPr lang="ko-KR" altLang="en-US" sz="14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061" y="3246509"/>
            <a:ext cx="2118176" cy="2893099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>
                <a:lumMod val="75000"/>
              </a:schemeClr>
            </a:solidFill>
          </a:ln>
        </p:spPr>
        <p:txBody>
          <a:bodyPr wrap="square" lIns="252000" rtlCol="0">
            <a:sp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write(…)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 return syscall3(…); }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syscall3(…)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push arg2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push arg1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push arg0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push number</a:t>
            </a:r>
          </a:p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0x30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09606" y="1778391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debug()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09606" y="2113394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nmi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09606" y="2448397"/>
            <a:ext cx="1987660" cy="689066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endParaRPr lang="en-US" altLang="ko-KR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09606" y="3137464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syscall_handler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09606" y="3472467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29826" y="1370702"/>
            <a:ext cx="548320" cy="29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0x0</a:t>
            </a:r>
            <a:endParaRPr lang="ko-KR" altLang="en-US" sz="16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69207" y="3017834"/>
            <a:ext cx="685400" cy="29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0x30</a:t>
            </a:r>
            <a:endParaRPr lang="ko-KR" altLang="en-US" sz="14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41066" y="1183495"/>
            <a:ext cx="1987659" cy="29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Interrupt Vector table</a:t>
            </a:r>
            <a:endParaRPr lang="ko-KR" altLang="en-US" sz="14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1428" y="2951368"/>
            <a:ext cx="2475698" cy="29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pintos/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src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/lib/user/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syscall.c</a:t>
            </a:r>
            <a:endParaRPr lang="ko-KR" altLang="en-US" sz="140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2850046" y="3876522"/>
            <a:ext cx="2878680" cy="2504806"/>
            <a:chOff x="1410363" y="2862377"/>
            <a:chExt cx="4779306" cy="3622926"/>
          </a:xfrm>
        </p:grpSpPr>
        <p:sp>
          <p:nvSpPr>
            <p:cNvPr id="48" name="직사각형 47"/>
            <p:cNvSpPr/>
            <p:nvPr/>
          </p:nvSpPr>
          <p:spPr>
            <a:xfrm>
              <a:off x="3083453" y="5731411"/>
              <a:ext cx="3106216" cy="369332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number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3083453" y="4623415"/>
              <a:ext cx="3106216" cy="369332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arg2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3083453" y="4992747"/>
              <a:ext cx="3106216" cy="369332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arg1 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3083453" y="5362079"/>
              <a:ext cx="3106216" cy="369332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arg0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3083453" y="3288362"/>
              <a:ext cx="3106216" cy="1333937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10363" y="6058412"/>
              <a:ext cx="3053124" cy="426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>
                  <a:latin typeface="맑은 고딕" pitchFamily="50" charset="-127"/>
                  <a:ea typeface="맑은 고딕" pitchFamily="50" charset="-127"/>
                </a:rPr>
                <a:t>Stack Pointer(</a:t>
              </a:r>
              <a:r>
                <a:rPr lang="en-US" altLang="ko-KR" sz="1400" err="1">
                  <a:latin typeface="맑은 고딕" pitchFamily="50" charset="-127"/>
                  <a:ea typeface="맑은 고딕" pitchFamily="50" charset="-127"/>
                </a:rPr>
                <a:t>esp</a:t>
              </a:r>
              <a:r>
                <a:rPr lang="en-US" altLang="ko-KR" sz="1400">
                  <a:latin typeface="맑은 고딕" pitchFamily="50" charset="-127"/>
                  <a:ea typeface="맑은 고딕" pitchFamily="50" charset="-127"/>
                </a:rPr>
                <a:t>)</a:t>
              </a:r>
              <a:endParaRPr lang="ko-KR" altLang="en-US" sz="1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964682" y="2862377"/>
              <a:ext cx="2088229" cy="445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latin typeface="맑은 고딕" pitchFamily="50" charset="-127"/>
                  <a:ea typeface="맑은 고딕" pitchFamily="50" charset="-127"/>
                </a:rPr>
                <a:t>User stack</a:t>
              </a:r>
              <a:endParaRPr lang="ko-KR" altLang="en-US" sz="1400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cxnSp>
        <p:nvCxnSpPr>
          <p:cNvPr id="44" name="직선 연결선 43"/>
          <p:cNvCxnSpPr/>
          <p:nvPr/>
        </p:nvCxnSpPr>
        <p:spPr>
          <a:xfrm>
            <a:off x="2850046" y="1045391"/>
            <a:ext cx="0" cy="5259542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왼쪽 중괄호 57"/>
          <p:cNvSpPr/>
          <p:nvPr/>
        </p:nvSpPr>
        <p:spPr>
          <a:xfrm rot="10800000">
            <a:off x="2070633" y="4819619"/>
            <a:ext cx="439477" cy="732171"/>
          </a:xfrm>
          <a:prstGeom prst="leftBrac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2" name="직선 연결선 61"/>
          <p:cNvCxnSpPr/>
          <p:nvPr/>
        </p:nvCxnSpPr>
        <p:spPr>
          <a:xfrm>
            <a:off x="1821946" y="5732430"/>
            <a:ext cx="121750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/>
          <p:cNvCxnSpPr/>
          <p:nvPr/>
        </p:nvCxnSpPr>
        <p:spPr>
          <a:xfrm flipV="1">
            <a:off x="3039448" y="3304965"/>
            <a:ext cx="0" cy="2427466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화살표 연결선 81"/>
          <p:cNvCxnSpPr/>
          <p:nvPr/>
        </p:nvCxnSpPr>
        <p:spPr>
          <a:xfrm flipV="1">
            <a:off x="3039448" y="3304819"/>
            <a:ext cx="701618" cy="1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/>
          <p:nvPr/>
        </p:nvCxnSpPr>
        <p:spPr>
          <a:xfrm flipV="1">
            <a:off x="2487478" y="5094062"/>
            <a:ext cx="1370307" cy="91643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/>
          <p:cNvCxnSpPr/>
          <p:nvPr/>
        </p:nvCxnSpPr>
        <p:spPr>
          <a:xfrm>
            <a:off x="2487478" y="5221735"/>
            <a:ext cx="1390668" cy="893717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1115616" y="836712"/>
            <a:ext cx="782177" cy="3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latin typeface="맑은 고딕" pitchFamily="50" charset="-127"/>
                <a:ea typeface="맑은 고딕" pitchFamily="50" charset="-127"/>
              </a:rPr>
              <a:t>User</a:t>
            </a:r>
            <a:endParaRPr lang="ko-KR" altLang="en-US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473377" y="836712"/>
            <a:ext cx="898823" cy="3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latin typeface="맑은 고딕" pitchFamily="50" charset="-127"/>
                <a:ea typeface="맑은 고딕" pitchFamily="50" charset="-127"/>
              </a:rPr>
              <a:t>Kernel</a:t>
            </a:r>
            <a:endParaRPr lang="ko-KR" altLang="en-US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3809365" y="1815248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debug()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809365" y="2150251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nmi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809606" y="2468330"/>
            <a:ext cx="1987660" cy="689066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endParaRPr lang="en-US" altLang="ko-KR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809365" y="1500178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divide_error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3809365" y="1835181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debug()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809365" y="2170184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nmi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Call flow(Pintos): </a:t>
            </a: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write()</a:t>
            </a:r>
            <a:endParaRPr lang="ko-KR" alt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89879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b="0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15</a:t>
            </a:fld>
            <a:r>
              <a:rPr lang="en-US" altLang="ko-KR" b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750" y="1508151"/>
            <a:ext cx="1747770" cy="1125436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lIns="252000" rtlCol="0">
            <a:no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main()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write(“……”)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242" y="1214208"/>
            <a:ext cx="1576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User program</a:t>
            </a:r>
            <a:endParaRPr lang="ko-KR" altLang="en-US" sz="14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9854" y="3246509"/>
            <a:ext cx="2118176" cy="2893099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>
                <a:lumMod val="75000"/>
              </a:schemeClr>
            </a:solidFill>
          </a:ln>
        </p:spPr>
        <p:txBody>
          <a:bodyPr wrap="square" lIns="252000" rtlCol="0">
            <a:sp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write(…)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 return syscall3(…); }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syscall3(…)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push arg2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push arg1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push arg0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push number</a:t>
            </a:r>
          </a:p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0x30</a:t>
            </a: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9966" y="1855109"/>
            <a:ext cx="2706847" cy="29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pintos/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src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userprog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syscall.c</a:t>
            </a:r>
            <a:endParaRPr lang="ko-KR" altLang="en-US" sz="14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08506" y="2150250"/>
            <a:ext cx="2423629" cy="3199159"/>
          </a:xfrm>
          <a:prstGeom prst="rect">
            <a:avLst/>
          </a:prstGeom>
          <a:solidFill>
            <a:srgbClr val="002060"/>
          </a:solidFill>
          <a:ln w="1270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lIns="252000" rtlCol="0">
            <a:noAutofit/>
          </a:bodyPr>
          <a:lstStyle/>
          <a:p>
            <a:r>
              <a:rPr lang="en-US" altLang="ko-KR" sz="1400" dirty="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syscall_handler</a:t>
            </a:r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</a:t>
            </a:r>
          </a:p>
          <a:p>
            <a:r>
              <a:rPr lang="en-US" altLang="ko-KR" sz="1400" dirty="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intr_frame</a:t>
            </a:r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*f)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</a:t>
            </a:r>
          </a:p>
          <a:p>
            <a:r>
              <a:rPr lang="en-US" altLang="ko-KR" sz="1400" dirty="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printf</a:t>
            </a:r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("system call!\n");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</a:t>
            </a:r>
            <a:r>
              <a:rPr lang="en-US" altLang="ko-KR" sz="1400" dirty="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thread_exit</a:t>
            </a:r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();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99399" y="1778391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debug()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99399" y="2113394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nmi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99399" y="2448397"/>
            <a:ext cx="1987660" cy="689066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endParaRPr lang="en-US" altLang="ko-KR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99399" y="3137464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syscall_handler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99399" y="3472467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19619" y="1370702"/>
            <a:ext cx="548320" cy="29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0x0</a:t>
            </a:r>
            <a:endParaRPr lang="ko-KR" altLang="en-US" sz="16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59000" y="3017834"/>
            <a:ext cx="685400" cy="29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0x30</a:t>
            </a:r>
            <a:endParaRPr lang="ko-KR" altLang="en-US" sz="14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30859" y="1183495"/>
            <a:ext cx="1987659" cy="29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latin typeface="맑은 고딕" pitchFamily="50" charset="-127"/>
                <a:ea typeface="맑은 고딕" pitchFamily="50" charset="-127"/>
              </a:rPr>
              <a:t>Interrupt Vector table</a:t>
            </a:r>
            <a:endParaRPr lang="ko-KR" altLang="en-US" sz="14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1221" y="2951368"/>
            <a:ext cx="2475698" cy="295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pintos/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src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/lib/user/</a:t>
            </a:r>
            <a:r>
              <a:rPr lang="en-US" altLang="ko-KR" sz="1400" dirty="0" err="1">
                <a:latin typeface="맑은 고딕" pitchFamily="50" charset="-127"/>
                <a:ea typeface="맑은 고딕" pitchFamily="50" charset="-127"/>
              </a:rPr>
              <a:t>syscall.c</a:t>
            </a:r>
            <a:endParaRPr lang="ko-KR" altLang="en-US" sz="140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2639839" y="3876522"/>
            <a:ext cx="2878680" cy="2504806"/>
            <a:chOff x="1410363" y="2862377"/>
            <a:chExt cx="4779306" cy="3622926"/>
          </a:xfrm>
        </p:grpSpPr>
        <p:sp>
          <p:nvSpPr>
            <p:cNvPr id="48" name="직사각형 47"/>
            <p:cNvSpPr/>
            <p:nvPr/>
          </p:nvSpPr>
          <p:spPr>
            <a:xfrm>
              <a:off x="3083453" y="5731411"/>
              <a:ext cx="3106216" cy="369332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number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3083453" y="4623415"/>
              <a:ext cx="3106216" cy="369332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arg2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3083453" y="4992747"/>
              <a:ext cx="3106216" cy="369332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arg1 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3083453" y="5362079"/>
              <a:ext cx="3106216" cy="369332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arg0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3083453" y="3288362"/>
              <a:ext cx="3106216" cy="1333937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algn="ctr"/>
              <a:r>
                <a:rPr lang="en-US" altLang="ko-KR" sz="140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ko-KR" altLang="en-US" sz="140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10363" y="6058412"/>
              <a:ext cx="3053124" cy="426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>
                  <a:latin typeface="맑은 고딕" pitchFamily="50" charset="-127"/>
                  <a:ea typeface="맑은 고딕" pitchFamily="50" charset="-127"/>
                </a:rPr>
                <a:t>Stack Pointer(</a:t>
              </a:r>
              <a:r>
                <a:rPr lang="en-US" altLang="ko-KR" sz="1400" err="1">
                  <a:latin typeface="맑은 고딕" pitchFamily="50" charset="-127"/>
                  <a:ea typeface="맑은 고딕" pitchFamily="50" charset="-127"/>
                </a:rPr>
                <a:t>esp</a:t>
              </a:r>
              <a:r>
                <a:rPr lang="en-US" altLang="ko-KR" sz="1400">
                  <a:latin typeface="맑은 고딕" pitchFamily="50" charset="-127"/>
                  <a:ea typeface="맑은 고딕" pitchFamily="50" charset="-127"/>
                </a:rPr>
                <a:t>)</a:t>
              </a:r>
              <a:endParaRPr lang="ko-KR" altLang="en-US" sz="1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964682" y="2862377"/>
              <a:ext cx="2088229" cy="445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latin typeface="맑은 고딕" pitchFamily="50" charset="-127"/>
                  <a:ea typeface="맑은 고딕" pitchFamily="50" charset="-127"/>
                </a:rPr>
                <a:t>User stack</a:t>
              </a:r>
              <a:endParaRPr lang="ko-KR" altLang="en-US" sz="1400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cxnSp>
        <p:nvCxnSpPr>
          <p:cNvPr id="44" name="직선 연결선 43"/>
          <p:cNvCxnSpPr/>
          <p:nvPr/>
        </p:nvCxnSpPr>
        <p:spPr>
          <a:xfrm>
            <a:off x="2639839" y="1045391"/>
            <a:ext cx="0" cy="5259542"/>
          </a:xfrm>
          <a:prstGeom prst="line">
            <a:avLst/>
          </a:prstGeom>
          <a:ln w="127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왼쪽 중괄호 57"/>
          <p:cNvSpPr/>
          <p:nvPr/>
        </p:nvSpPr>
        <p:spPr>
          <a:xfrm rot="10800000">
            <a:off x="1860426" y="4819619"/>
            <a:ext cx="439477" cy="732171"/>
          </a:xfrm>
          <a:prstGeom prst="leftBrac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2" name="직선 연결선 61"/>
          <p:cNvCxnSpPr/>
          <p:nvPr/>
        </p:nvCxnSpPr>
        <p:spPr>
          <a:xfrm>
            <a:off x="1611739" y="5732430"/>
            <a:ext cx="121750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/>
          <p:cNvCxnSpPr/>
          <p:nvPr/>
        </p:nvCxnSpPr>
        <p:spPr>
          <a:xfrm flipV="1">
            <a:off x="2829241" y="3304965"/>
            <a:ext cx="0" cy="2427466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화살표 연결선 81"/>
          <p:cNvCxnSpPr/>
          <p:nvPr/>
        </p:nvCxnSpPr>
        <p:spPr>
          <a:xfrm flipV="1">
            <a:off x="2829241" y="3304819"/>
            <a:ext cx="701618" cy="1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/>
          <p:nvPr/>
        </p:nvCxnSpPr>
        <p:spPr>
          <a:xfrm flipV="1">
            <a:off x="2277271" y="5094062"/>
            <a:ext cx="1370307" cy="91643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/>
          <p:cNvCxnSpPr/>
          <p:nvPr/>
        </p:nvCxnSpPr>
        <p:spPr>
          <a:xfrm>
            <a:off x="2277271" y="5221735"/>
            <a:ext cx="1390668" cy="893717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연결선 96"/>
          <p:cNvCxnSpPr/>
          <p:nvPr/>
        </p:nvCxnSpPr>
        <p:spPr>
          <a:xfrm>
            <a:off x="5381439" y="3255054"/>
            <a:ext cx="3427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직선 연결선 103"/>
          <p:cNvCxnSpPr/>
          <p:nvPr/>
        </p:nvCxnSpPr>
        <p:spPr>
          <a:xfrm flipV="1">
            <a:off x="5724139" y="2289440"/>
            <a:ext cx="0" cy="965614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직선 연결선 105"/>
          <p:cNvCxnSpPr/>
          <p:nvPr/>
        </p:nvCxnSpPr>
        <p:spPr>
          <a:xfrm>
            <a:off x="5713724" y="2280896"/>
            <a:ext cx="479780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직선 화살표 연결선 155"/>
          <p:cNvCxnSpPr/>
          <p:nvPr/>
        </p:nvCxnSpPr>
        <p:spPr>
          <a:xfrm>
            <a:off x="1409465" y="2289440"/>
            <a:ext cx="0" cy="6619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직선 화살표 연결선 157"/>
          <p:cNvCxnSpPr/>
          <p:nvPr/>
        </p:nvCxnSpPr>
        <p:spPr>
          <a:xfrm flipV="1">
            <a:off x="958733" y="2289440"/>
            <a:ext cx="0" cy="6619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1479742" y="2597198"/>
            <a:ext cx="630980" cy="3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call</a:t>
            </a:r>
            <a:endParaRPr lang="ko-KR" altLang="en-US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179512" y="2597198"/>
            <a:ext cx="941921" cy="3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return</a:t>
            </a:r>
            <a:endParaRPr lang="ko-KR" altLang="en-US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905409" y="836712"/>
            <a:ext cx="782177" cy="3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latin typeface="맑은 고딕" pitchFamily="50" charset="-127"/>
                <a:ea typeface="맑은 고딕" pitchFamily="50" charset="-127"/>
              </a:rPr>
              <a:t>User</a:t>
            </a:r>
            <a:endParaRPr lang="ko-KR" altLang="en-US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473377" y="836712"/>
            <a:ext cx="898823" cy="3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latin typeface="맑은 고딕" pitchFamily="50" charset="-127"/>
                <a:ea typeface="맑은 고딕" pitchFamily="50" charset="-127"/>
              </a:rPr>
              <a:t>Kernel</a:t>
            </a:r>
            <a:endParaRPr lang="ko-KR" altLang="en-US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3599158" y="1815248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debug()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599158" y="2150251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44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nmi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599399" y="2468330"/>
            <a:ext cx="1987660" cy="689066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endParaRPr lang="en-US" altLang="ko-KR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…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599158" y="1500178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divide_error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3599158" y="1835181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debug()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599158" y="2170184"/>
            <a:ext cx="1987660" cy="335003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lIns="108000" rtlCol="0">
            <a:noAutofit/>
          </a:bodyPr>
          <a:lstStyle/>
          <a:p>
            <a:r>
              <a:rPr lang="en-US" altLang="ko-KR" sz="140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nmi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55" name="AutoShape 4"/>
          <p:cNvSpPr>
            <a:spLocks noChangeArrowheads="1"/>
          </p:cNvSpPr>
          <p:nvPr/>
        </p:nvSpPr>
        <p:spPr bwMode="auto">
          <a:xfrm>
            <a:off x="6073346" y="1855109"/>
            <a:ext cx="2738587" cy="3749649"/>
          </a:xfrm>
          <a:prstGeom prst="roundRect">
            <a:avLst>
              <a:gd name="adj" fmla="val 5931"/>
            </a:avLst>
          </a:prstGeom>
          <a:noFill/>
          <a:ln w="25400">
            <a:solidFill>
              <a:srgbClr val="C0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492691" y="1478637"/>
            <a:ext cx="1899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Currently empty.</a:t>
            </a:r>
            <a:endParaRPr lang="ko-KR" altLang="en-US" sz="1600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Call process of System call</a:t>
            </a:r>
            <a:r>
              <a:rPr lang="ko-KR" altLang="en-US" dirty="0"/>
              <a:t> </a:t>
            </a:r>
            <a:r>
              <a:rPr lang="en-US" altLang="ko-KR" dirty="0"/>
              <a:t>(Pintos)</a:t>
            </a:r>
            <a:endParaRPr lang="ko-KR" altLang="en-US" dirty="0"/>
          </a:p>
        </p:txBody>
      </p:sp>
      <p:cxnSp>
        <p:nvCxnSpPr>
          <p:cNvPr id="17" name="꺾인 연결선 16"/>
          <p:cNvCxnSpPr/>
          <p:nvPr/>
        </p:nvCxnSpPr>
        <p:spPr>
          <a:xfrm flipV="1">
            <a:off x="5508104" y="2504337"/>
            <a:ext cx="684000" cy="3600000"/>
          </a:xfrm>
          <a:prstGeom prst="bentConnector3">
            <a:avLst>
              <a:gd name="adj1" fmla="val 3945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291879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of write()(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src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filesys.c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How do you bind the write() system call to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file_write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?</a:t>
            </a:r>
          </a:p>
          <a:p>
            <a:pPr marL="0" indent="0">
              <a:buNone/>
            </a:pPr>
            <a:endParaRPr lang="en-US" sz="14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off_t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file_write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(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struct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file *file,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const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void *buffer,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off_t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size) {  </a:t>
            </a:r>
          </a:p>
          <a:p>
            <a:pPr marL="457200" lvl="1" indent="0">
              <a:buNone/>
            </a:pP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off_t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bytes_written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inode_write_at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(file-&gt;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inode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, buffer, size, file-&gt;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pos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);  file-&gt;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pos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 +=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bytes_written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;  </a:t>
            </a:r>
          </a:p>
          <a:p>
            <a:pPr marL="457200" lvl="1" indent="0">
              <a:buNone/>
            </a:pP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return 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bytes_written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pPr marL="457200" lvl="1" indent="0">
              <a:buNone/>
            </a:pP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39241" y="6592713"/>
            <a:ext cx="1071562" cy="220663"/>
          </a:xfrm>
        </p:spPr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16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08020" y="6582995"/>
            <a:ext cx="3038475" cy="220663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슬라이드 번호 개체 틀 4"/>
          <p:cNvSpPr txBox="1">
            <a:spLocks/>
          </p:cNvSpPr>
          <p:nvPr/>
        </p:nvSpPr>
        <p:spPr bwMode="auto">
          <a:xfrm>
            <a:off x="7939241" y="6592713"/>
            <a:ext cx="1071562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r" defTabSz="914400" rtl="0" eaLnBrk="1" latinLnBrk="1" hangingPunct="1">
              <a:defRPr sz="1000" b="1" kern="1200">
                <a:solidFill>
                  <a:schemeClr val="tx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15CC4ED-1449-4712-AE45-EBC263B4DD26}" type="slidenum">
              <a:rPr lang="en-US" altLang="ko-KR" b="0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16</a:t>
            </a:fld>
            <a:r>
              <a:rPr lang="en-US" altLang="ko-KR" b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7" name="바닥글 개체 틀 5"/>
          <p:cNvSpPr txBox="1">
            <a:spLocks/>
          </p:cNvSpPr>
          <p:nvPr/>
        </p:nvSpPr>
        <p:spPr>
          <a:xfrm>
            <a:off x="3008020" y="6582995"/>
            <a:ext cx="3038475" cy="220663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ctr" defTabSz="914400" rtl="0" eaLnBrk="1" latinLnBrk="1" hangingPunct="1"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4250526"/>
            <a:ext cx="1498863" cy="1125436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lIns="252000" rtlCol="0">
            <a:no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main()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write(“……”)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  <a:endParaRPr lang="ko-KR" altLang="en-US" sz="1400" dirty="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5750" y="4475588"/>
            <a:ext cx="1791093" cy="738664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>
                <a:lumMod val="75000"/>
              </a:schemeClr>
            </a:solidFill>
          </a:ln>
        </p:spPr>
        <p:txBody>
          <a:bodyPr wrap="square" lIns="252000" rtlCol="0">
            <a:spAutoFit/>
          </a:bodyPr>
          <a:lstStyle/>
          <a:p>
            <a:r>
              <a:rPr lang="en-US" altLang="ko-KR" sz="1400" dirty="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write(…)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 return syscall3(…); 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6096" y="3853112"/>
            <a:ext cx="2136017" cy="1676778"/>
          </a:xfrm>
          <a:prstGeom prst="rect">
            <a:avLst/>
          </a:prstGeom>
          <a:solidFill>
            <a:srgbClr val="002060"/>
          </a:solidFill>
          <a:ln w="1270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lIns="252000" rtlCol="0">
            <a:noAutofit/>
          </a:bodyPr>
          <a:lstStyle/>
          <a:p>
            <a:r>
              <a:rPr lang="en-US" altLang="ko-KR" sz="1400" dirty="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syscall_handler</a:t>
            </a:r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</a:t>
            </a:r>
          </a:p>
          <a:p>
            <a:r>
              <a:rPr lang="en-US" altLang="ko-KR" sz="1400" dirty="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intr_frame</a:t>
            </a:r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*f)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</a:t>
            </a:r>
          </a:p>
          <a:p>
            <a:pPr algn="ctr"/>
            <a:r>
              <a:rPr lang="en-US" altLang="ko-KR" sz="3600" b="1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???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419872" y="3630699"/>
            <a:ext cx="1987901" cy="2307292"/>
            <a:chOff x="3599158" y="1500178"/>
            <a:chExt cx="1987901" cy="2307292"/>
          </a:xfrm>
        </p:grpSpPr>
        <p:sp>
          <p:nvSpPr>
            <p:cNvPr id="13" name="TextBox 12"/>
            <p:cNvSpPr txBox="1"/>
            <p:nvPr/>
          </p:nvSpPr>
          <p:spPr>
            <a:xfrm>
              <a:off x="3599399" y="1778391"/>
              <a:ext cx="1987660" cy="335003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144000" rtlCol="0">
              <a:noAutofit/>
            </a:bodyPr>
            <a:lstStyle/>
            <a:p>
              <a:r>
                <a:rPr lang="en-US" altLang="ko-KR" sz="1400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debug()</a:t>
              </a:r>
              <a:endParaRPr lang="ko-KR" altLang="en-US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99399" y="2113394"/>
              <a:ext cx="1987660" cy="335003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144000" rtlCol="0">
              <a:noAutofit/>
            </a:bodyPr>
            <a:lstStyle/>
            <a:p>
              <a:r>
                <a:rPr lang="en-US" altLang="ko-KR" sz="1400" err="1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nmi</a:t>
              </a:r>
              <a:r>
                <a:rPr lang="en-US" altLang="ko-KR" sz="1400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()</a:t>
              </a:r>
              <a:endParaRPr lang="ko-KR" altLang="en-US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99399" y="2448397"/>
              <a:ext cx="1987660" cy="689066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144000" rtlCol="0">
              <a:noAutofit/>
            </a:bodyPr>
            <a:lstStyle/>
            <a:p>
              <a:endPara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endParaRPr>
            </a:p>
            <a:p>
              <a:r>
                <a:rPr lang="en-US" altLang="ko-KR" sz="1400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…</a:t>
              </a:r>
              <a:endParaRPr lang="ko-KR" altLang="en-US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99399" y="3137464"/>
              <a:ext cx="1987660" cy="335003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108000" rtlCol="0">
              <a:noAutofit/>
            </a:bodyPr>
            <a:lstStyle/>
            <a:p>
              <a:r>
                <a:rPr lang="en-US" altLang="ko-KR" sz="1400" err="1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syscall_handler</a:t>
              </a:r>
              <a:r>
                <a:rPr lang="en-US" altLang="ko-KR" sz="1400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()</a:t>
              </a:r>
              <a:endParaRPr lang="ko-KR" altLang="en-US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99399" y="3472467"/>
              <a:ext cx="1987660" cy="335003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108000" rtlCol="0">
              <a:noAutofit/>
            </a:bodyPr>
            <a:lstStyle/>
            <a:p>
              <a:r>
                <a:rPr lang="en-US" altLang="ko-KR" sz="1400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…</a:t>
              </a:r>
              <a:endParaRPr lang="ko-KR" altLang="en-US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599158" y="1815248"/>
              <a:ext cx="1987660" cy="335003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144000" rtlCol="0">
              <a:noAutofit/>
            </a:bodyPr>
            <a:lstStyle/>
            <a:p>
              <a:r>
                <a:rPr lang="en-US" altLang="ko-KR" sz="1400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debug()</a:t>
              </a:r>
              <a:endParaRPr lang="ko-KR" altLang="en-US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99158" y="2150251"/>
              <a:ext cx="1987660" cy="335003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144000" rtlCol="0">
              <a:noAutofit/>
            </a:bodyPr>
            <a:lstStyle/>
            <a:p>
              <a:r>
                <a:rPr lang="en-US" altLang="ko-KR" sz="1400" err="1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nmi</a:t>
              </a:r>
              <a:r>
                <a:rPr lang="en-US" altLang="ko-KR" sz="1400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()</a:t>
              </a:r>
              <a:endParaRPr lang="ko-KR" altLang="en-US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599399" y="2468330"/>
              <a:ext cx="1987660" cy="689066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108000" rtlCol="0">
              <a:noAutofit/>
            </a:bodyPr>
            <a:lstStyle/>
            <a:p>
              <a:endPara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endParaRPr>
            </a:p>
            <a:p>
              <a:r>
                <a:rPr lang="en-US" altLang="ko-KR" sz="1400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…</a:t>
              </a:r>
              <a:endParaRPr lang="ko-KR" altLang="en-US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599158" y="1500178"/>
              <a:ext cx="1987660" cy="335003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108000" rtlCol="0">
              <a:noAutofit/>
            </a:bodyPr>
            <a:lstStyle/>
            <a:p>
              <a:r>
                <a:rPr lang="en-US" altLang="ko-KR" sz="1400" err="1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divide_error</a:t>
              </a:r>
              <a:r>
                <a:rPr lang="en-US" altLang="ko-KR" sz="1400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()</a:t>
              </a:r>
              <a:endParaRPr lang="ko-KR" altLang="en-US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599158" y="1835181"/>
              <a:ext cx="1987660" cy="335003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108000" rtlCol="0">
              <a:noAutofit/>
            </a:bodyPr>
            <a:lstStyle/>
            <a:p>
              <a:r>
                <a:rPr lang="en-US" altLang="ko-KR" sz="1400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debug()</a:t>
              </a:r>
              <a:endParaRPr lang="ko-KR" altLang="en-US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599158" y="2170184"/>
              <a:ext cx="1987660" cy="335003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108000" rtlCol="0">
              <a:noAutofit/>
            </a:bodyPr>
            <a:lstStyle/>
            <a:p>
              <a:r>
                <a:rPr lang="en-US" altLang="ko-KR" sz="1400" err="1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nmi</a:t>
              </a:r>
              <a:r>
                <a:rPr lang="en-US" altLang="ko-KR" sz="1400">
                  <a:solidFill>
                    <a:schemeClr val="bg1"/>
                  </a:solidFill>
                  <a:latin typeface="Courier New" pitchFamily="49" charset="0"/>
                  <a:ea typeface="맑은 고딕" pitchFamily="50" charset="-127"/>
                  <a:cs typeface="Courier New" pitchFamily="49" charset="0"/>
                </a:rPr>
                <a:t>()</a:t>
              </a:r>
              <a:endParaRPr lang="ko-KR" altLang="en-US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7460734" y="4612099"/>
            <a:ext cx="1629920" cy="317054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lIns="252000" rtlCol="0">
            <a:noAutofit/>
          </a:bodyPr>
          <a:lstStyle/>
          <a:p>
            <a:r>
              <a:rPr lang="en-US" altLang="ko-KR" sz="1400" dirty="0" err="1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f</a:t>
            </a:r>
            <a:r>
              <a:rPr lang="en-US" altLang="ko-KR" sz="140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ile_write</a:t>
            </a:r>
            <a:r>
              <a:rPr lang="en-US" altLang="ko-KR" sz="1400" dirty="0">
                <a:solidFill>
                  <a:schemeClr val="bg1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</a:t>
            </a:r>
            <a:endParaRPr lang="ko-KR" altLang="en-US" sz="1400" dirty="0">
              <a:solidFill>
                <a:schemeClr val="bg1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67259" y="6093296"/>
            <a:ext cx="828092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114733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Key Concept of System Call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764704"/>
            <a:ext cx="7920880" cy="5501258"/>
          </a:xfrm>
        </p:spPr>
        <p:txBody>
          <a:bodyPr/>
          <a:lstStyle/>
          <a:p>
            <a:r>
              <a:rPr lang="en-US" altLang="ko-KR" sz="1800" b="1" dirty="0"/>
              <a:t>Trap</a:t>
            </a:r>
            <a:r>
              <a:rPr lang="en-US" altLang="ko-KR" sz="1800" dirty="0"/>
              <a:t> instruction</a:t>
            </a:r>
            <a:endParaRPr lang="en-US" altLang="ko-KR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 algn="ctr">
              <a:buNone/>
            </a:pPr>
            <a:r>
              <a:rPr lang="en-US" altLang="ko-KR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 n</a:t>
            </a:r>
          </a:p>
          <a:p>
            <a:pPr lvl="1"/>
            <a:endParaRPr lang="en-US" altLang="ko-KR" sz="100" dirty="0"/>
          </a:p>
          <a:p>
            <a:pPr lvl="1"/>
            <a:r>
              <a:rPr lang="en-US" altLang="ko-KR" sz="1600" dirty="0"/>
              <a:t>Raise the privilege level to kernel mode.</a:t>
            </a:r>
          </a:p>
          <a:p>
            <a:pPr lvl="1"/>
            <a:r>
              <a:rPr lang="en-US" altLang="ko-KR" sz="1600" dirty="0"/>
              <a:t>Save registers at the kernel stack. (</a:t>
            </a:r>
            <a:r>
              <a:rPr lang="en-US" altLang="ko-KR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 altLang="ko-KR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cs, </a:t>
            </a:r>
            <a:r>
              <a:rPr lang="en-US" altLang="ko-KR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eflags</a:t>
            </a:r>
            <a:r>
              <a:rPr lang="en-US" altLang="ko-KR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altLang="ko-KR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 altLang="ko-KR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ss</a:t>
            </a:r>
            <a:r>
              <a:rPr lang="en-US" altLang="ko-KR" sz="1600" dirty="0"/>
              <a:t>).</a:t>
            </a:r>
          </a:p>
          <a:p>
            <a:pPr lvl="1"/>
            <a:r>
              <a:rPr lang="en-US" altLang="ko-KR" sz="1600" dirty="0"/>
              <a:t>Locate the destination in the kernel.</a:t>
            </a:r>
          </a:p>
          <a:p>
            <a:pPr lvl="1"/>
            <a:r>
              <a:rPr lang="en-US" altLang="ko-KR" sz="1600" dirty="0"/>
              <a:t>Jump to the destination.</a:t>
            </a:r>
          </a:p>
          <a:p>
            <a:pPr lvl="1"/>
            <a:r>
              <a:rPr lang="en-US" altLang="ko-KR" sz="1600" dirty="0"/>
              <a:t>Interrupt number for system call : </a:t>
            </a:r>
            <a:r>
              <a:rPr lang="en-US" altLang="ko-KR" sz="1600" dirty="0">
                <a:latin typeface="Courier New" charset="0"/>
                <a:ea typeface="Courier New" charset="0"/>
                <a:cs typeface="Courier New" charset="0"/>
              </a:rPr>
              <a:t>0x64</a:t>
            </a:r>
            <a:r>
              <a:rPr lang="en-US" altLang="ko-KR" sz="1600" dirty="0"/>
              <a:t> @ xv6, </a:t>
            </a:r>
            <a:r>
              <a:rPr lang="en-US" altLang="ko-KR" sz="1600" dirty="0">
                <a:latin typeface="Courier New" charset="0"/>
                <a:ea typeface="Courier New" charset="0"/>
                <a:cs typeface="Courier New" charset="0"/>
              </a:rPr>
              <a:t>0x30</a:t>
            </a:r>
            <a:r>
              <a:rPr lang="en-US" altLang="ko-KR" sz="1600" dirty="0"/>
              <a:t> @Pintos</a:t>
            </a:r>
          </a:p>
          <a:p>
            <a:pPr lvl="2"/>
            <a:r>
              <a:rPr lang="en-US" altLang="ko-KR" sz="1400" dirty="0"/>
              <a:t>e.g. </a:t>
            </a:r>
            <a:r>
              <a:rPr lang="en-US" altLang="ko-KR" sz="1400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altLang="ko-KR" sz="1400" dirty="0">
                <a:latin typeface="Courier New" charset="0"/>
                <a:ea typeface="Courier New" charset="0"/>
                <a:cs typeface="Courier New" charset="0"/>
              </a:rPr>
              <a:t> 0x64</a:t>
            </a:r>
          </a:p>
          <a:p>
            <a:r>
              <a:rPr lang="en-US" altLang="ko-KR" sz="1800" b="1" dirty="0"/>
              <a:t>Return-from-trap</a:t>
            </a:r>
            <a:r>
              <a:rPr lang="en-US" altLang="ko-KR" sz="1800" dirty="0"/>
              <a:t> instruction</a:t>
            </a:r>
          </a:p>
          <a:p>
            <a:pPr lvl="1"/>
            <a:r>
              <a:rPr lang="en-US" altLang="ko-KR" sz="1600" dirty="0"/>
              <a:t>Return into the calling user program.</a:t>
            </a:r>
          </a:p>
          <a:p>
            <a:pPr lvl="1"/>
            <a:r>
              <a:rPr lang="en-US" altLang="ko-KR" sz="1600" dirty="0"/>
              <a:t>Reduce the privilege level back to user mode.</a:t>
            </a:r>
            <a:endParaRPr lang="ko-KR" altLang="en-US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17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75943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8D37D6-6944-DB41-8494-49E38C69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What code to run in trap?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9205CF0-816C-7849-AE4D-41195AE29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64704"/>
            <a:ext cx="8605589" cy="5501258"/>
          </a:xfrm>
        </p:spPr>
        <p:txBody>
          <a:bodyPr/>
          <a:lstStyle/>
          <a:p>
            <a:r>
              <a:rPr lang="en-US" altLang="ko-KR" sz="1800" dirty="0"/>
              <a:t>Sources of trap</a:t>
            </a:r>
          </a:p>
          <a:p>
            <a:pPr lvl="1"/>
            <a:r>
              <a:rPr kumimoji="1" lang="en-US" altLang="ko-KR" sz="1600" dirty="0"/>
              <a:t>Completion of disk IO</a:t>
            </a:r>
          </a:p>
          <a:p>
            <a:pPr lvl="1"/>
            <a:r>
              <a:rPr kumimoji="1" lang="en-US" altLang="ko-KR" sz="1600" dirty="0"/>
              <a:t>Keyboard interrupt</a:t>
            </a:r>
          </a:p>
          <a:p>
            <a:pPr lvl="1"/>
            <a:r>
              <a:rPr lang="en-US" altLang="ko-KR" sz="1600" dirty="0"/>
              <a:t>System call</a:t>
            </a:r>
          </a:p>
          <a:p>
            <a:r>
              <a:rPr lang="en-US" altLang="ko-KR" sz="1800" dirty="0"/>
              <a:t>trap handler: the code to run for each interrupt number (trap number)</a:t>
            </a:r>
          </a:p>
          <a:p>
            <a:r>
              <a:rPr kumimoji="1" lang="en-US" altLang="ko-KR" sz="1800" dirty="0"/>
              <a:t>Trap table</a:t>
            </a:r>
          </a:p>
          <a:p>
            <a:pPr lvl="1"/>
            <a:r>
              <a:rPr kumimoji="1" lang="en-US" altLang="ko-KR" sz="1600" dirty="0"/>
              <a:t>The address of the trap handlers.</a:t>
            </a:r>
          </a:p>
          <a:p>
            <a:pPr lvl="1"/>
            <a:r>
              <a:rPr lang="en-US" altLang="ko-KR" sz="1600" dirty="0"/>
              <a:t>Hardware Informs the location of the trap table to OS when booting.</a:t>
            </a:r>
          </a:p>
          <a:p>
            <a:pPr lvl="1"/>
            <a:r>
              <a:rPr lang="en-US" altLang="ko-KR" sz="1600" dirty="0"/>
              <a:t>The instruction to inform the location of the trap table is also privileged instruction.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1A6AA76-7B2B-8140-B548-3CDB9E0DE8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18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926560F-F527-E948-A468-75061E465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21530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Invention of System Call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44" y="859486"/>
            <a:ext cx="4320232" cy="5501258"/>
          </a:xfrm>
        </p:spPr>
        <p:txBody>
          <a:bodyPr/>
          <a:lstStyle/>
          <a:p>
            <a:r>
              <a:rPr lang="en-US" altLang="ko-KR" sz="1800" dirty="0"/>
              <a:t>ATLAS (1962-1971)</a:t>
            </a:r>
          </a:p>
          <a:p>
            <a:pPr lvl="1"/>
            <a:r>
              <a:rPr lang="en-US" altLang="ko-KR" sz="1600" dirty="0"/>
              <a:t>World’s first supercomputer with virtual memory(paging), </a:t>
            </a:r>
            <a:r>
              <a:rPr lang="en-US" altLang="ko-KR" sz="1600" dirty="0" err="1"/>
              <a:t>extracode</a:t>
            </a:r>
            <a:r>
              <a:rPr lang="en-US" altLang="ko-KR" sz="1600" dirty="0"/>
              <a:t> (system call),…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19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E79B60A-FB7F-E045-BA07-0F4F25C65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044" y="873282"/>
            <a:ext cx="4008452" cy="562901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9235D42-8A85-3949-A693-6A7A41186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429000"/>
            <a:ext cx="346504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96978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6. Mechanism: Limited Direct Execution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91408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93727B4-C60B-0244-981A-1E61B255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Computer invented by Britain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4B4223-55FF-6B4F-9CDF-DFE74C146A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20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A07D3CE-4252-AF46-94A5-F39F23D9A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CBE2430-E03A-0749-8849-AD2CA0579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84" y="836712"/>
            <a:ext cx="5712468" cy="2584604"/>
          </a:xfrm>
          <a:prstGeom prst="rect">
            <a:avLst/>
          </a:prstGeom>
        </p:spPr>
      </p:pic>
      <p:cxnSp>
        <p:nvCxnSpPr>
          <p:cNvPr id="8" name="직선 연결선[R] 7">
            <a:extLst>
              <a:ext uri="{FF2B5EF4-FFF2-40B4-BE49-F238E27FC236}">
                <a16:creationId xmlns:a16="http://schemas.microsoft.com/office/drawing/2014/main" id="{751EBF10-56FB-F54B-BC31-9DFDE41975F6}"/>
              </a:ext>
            </a:extLst>
          </p:cNvPr>
          <p:cNvCxnSpPr>
            <a:cxnSpLocks/>
          </p:cNvCxnSpPr>
          <p:nvPr/>
        </p:nvCxnSpPr>
        <p:spPr>
          <a:xfrm>
            <a:off x="620118" y="2060848"/>
            <a:ext cx="5032002" cy="0"/>
          </a:xfrm>
          <a:prstGeom prst="line">
            <a:avLst/>
          </a:prstGeom>
          <a:ln w="4445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[R] 8">
            <a:extLst>
              <a:ext uri="{FF2B5EF4-FFF2-40B4-BE49-F238E27FC236}">
                <a16:creationId xmlns:a16="http://schemas.microsoft.com/office/drawing/2014/main" id="{693AF867-2E83-D44C-B70F-B47CD26456BC}"/>
              </a:ext>
            </a:extLst>
          </p:cNvPr>
          <p:cNvCxnSpPr>
            <a:cxnSpLocks/>
          </p:cNvCxnSpPr>
          <p:nvPr/>
        </p:nvCxnSpPr>
        <p:spPr>
          <a:xfrm>
            <a:off x="449983" y="2276872"/>
            <a:ext cx="5202137" cy="0"/>
          </a:xfrm>
          <a:prstGeom prst="line">
            <a:avLst/>
          </a:prstGeom>
          <a:ln w="4445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[R] 10">
            <a:extLst>
              <a:ext uri="{FF2B5EF4-FFF2-40B4-BE49-F238E27FC236}">
                <a16:creationId xmlns:a16="http://schemas.microsoft.com/office/drawing/2014/main" id="{B748BAD4-0623-B84C-A0EE-0A86AF025758}"/>
              </a:ext>
            </a:extLst>
          </p:cNvPr>
          <p:cNvCxnSpPr>
            <a:cxnSpLocks/>
          </p:cNvCxnSpPr>
          <p:nvPr/>
        </p:nvCxnSpPr>
        <p:spPr>
          <a:xfrm>
            <a:off x="1043608" y="3068960"/>
            <a:ext cx="4608512" cy="0"/>
          </a:xfrm>
          <a:prstGeom prst="line">
            <a:avLst/>
          </a:prstGeom>
          <a:ln w="4445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>
            <a:extLst>
              <a:ext uri="{FF2B5EF4-FFF2-40B4-BE49-F238E27FC236}">
                <a16:creationId xmlns:a16="http://schemas.microsoft.com/office/drawing/2014/main" id="{C1A04390-23CA-3E44-AA1B-E2F5DAA2A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196" y="1396250"/>
            <a:ext cx="2775918" cy="4365762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B242C298-3AC7-2441-A288-9693F8477093}"/>
              </a:ext>
            </a:extLst>
          </p:cNvPr>
          <p:cNvSpPr/>
          <p:nvPr/>
        </p:nvSpPr>
        <p:spPr>
          <a:xfrm>
            <a:off x="1286822" y="5219136"/>
            <a:ext cx="436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i="1" dirty="0">
                <a:solidFill>
                  <a:srgbClr val="222222"/>
                </a:solidFill>
                <a:latin typeface="Arial" panose="020B0604020202020204" pitchFamily="34" charset="0"/>
              </a:rPr>
              <a:t>Britain declares war on Germany in 1939</a:t>
            </a:r>
            <a:endParaRPr lang="ko-KR" altLang="en-US" i="1" dirty="0"/>
          </a:p>
        </p:txBody>
      </p:sp>
    </p:spTree>
    <p:extLst>
      <p:ext uri="{BB962C8B-B14F-4D97-AF65-F5344CB8AC3E}">
        <p14:creationId xmlns:p14="http://schemas.microsoft.com/office/powerpoint/2010/main" val="2366004407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FBE93-8397-0E40-B81D-7767AD58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KR" dirty="0"/>
              <a:t>rocess control block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4BE4FF-849E-6644-94E1-884466DFA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57" y="879475"/>
            <a:ext cx="6649923" cy="5502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38A8D-6CCF-D248-8609-CEC873AD3D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21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0C458-F6C1-E94E-87F5-09685532F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82336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Limited Direction Execution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22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963885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OS @ boot</a:t>
            </a:r>
          </a:p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(kernel mode)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904" y="98072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Hardware</a:t>
            </a:r>
          </a:p>
        </p:txBody>
      </p:sp>
      <p:cxnSp>
        <p:nvCxnSpPr>
          <p:cNvPr id="9" name="직선 연결선 8"/>
          <p:cNvCxnSpPr/>
          <p:nvPr/>
        </p:nvCxnSpPr>
        <p:spPr>
          <a:xfrm>
            <a:off x="683568" y="1487105"/>
            <a:ext cx="792088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3568" y="1505102"/>
            <a:ext cx="2312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initialize trap table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07904" y="1948437"/>
            <a:ext cx="231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remember address of …</a:t>
            </a:r>
          </a:p>
          <a:p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syscall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handler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568" y="270892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OS @ run</a:t>
            </a:r>
          </a:p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(kernel mode)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7904" y="270892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Hardware</a:t>
            </a:r>
          </a:p>
        </p:txBody>
      </p:sp>
      <p:cxnSp>
        <p:nvCxnSpPr>
          <p:cNvPr id="14" name="직선 연결선 13"/>
          <p:cNvCxnSpPr/>
          <p:nvPr/>
        </p:nvCxnSpPr>
        <p:spPr>
          <a:xfrm>
            <a:off x="683568" y="3232140"/>
            <a:ext cx="792088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88224" y="270892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Program</a:t>
            </a:r>
          </a:p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(user mode)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88224" y="5391748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Run main()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…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Call system</a:t>
            </a:r>
          </a:p>
          <a:p>
            <a:r>
              <a:rPr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trap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into OS</a:t>
            </a:r>
            <a:endParaRPr lang="ko-KR" altLang="en-US" sz="14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7904" y="4632231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restore </a:t>
            </a:r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regs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from kernel stack</a:t>
            </a:r>
          </a:p>
          <a:p>
            <a:r>
              <a:rPr lang="en-US" altLang="ko-KR" sz="14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move to user mode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jump to main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3568" y="3266406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Create an entry in process list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Allocate memory for program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Load program into memory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Setup user stack with </a:t>
            </a:r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argv</a:t>
            </a:r>
            <a:endParaRPr lang="en-US" altLang="ko-KR" sz="14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Fill kernel stack with </a:t>
            </a:r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reg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/PC</a:t>
            </a:r>
          </a:p>
          <a:p>
            <a:r>
              <a:rPr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return-from-trap</a:t>
            </a:r>
          </a:p>
        </p:txBody>
      </p:sp>
    </p:spTree>
    <p:extLst>
      <p:ext uri="{BB962C8B-B14F-4D97-AF65-F5344CB8AC3E}">
        <p14:creationId xmlns:p14="http://schemas.microsoft.com/office/powerpoint/2010/main" val="3093696217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Limited Direction Execution (Cont.)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23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506602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Free memory of process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Remove from process list </a:t>
            </a:r>
            <a:endParaRPr lang="ko-KR" altLang="en-US" sz="14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232" y="4418528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…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return from main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trap (via 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exit()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endParaRPr lang="ko-KR" altLang="en-US" sz="14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3717032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restore </a:t>
            </a:r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regs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from kernel stack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move to user mode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jump to PC after trap</a:t>
            </a:r>
            <a:endParaRPr lang="ko-KR" altLang="en-US" sz="14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3140968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Handle trap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Do work of </a:t>
            </a:r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syscall</a:t>
            </a:r>
            <a:endParaRPr lang="en-US" altLang="ko-KR" sz="14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return-from-trap</a:t>
            </a:r>
            <a:endParaRPr lang="ko-KR" altLang="en-US" sz="14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2492896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save </a:t>
            </a:r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regs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to kernel stack</a:t>
            </a:r>
          </a:p>
          <a:p>
            <a:r>
              <a:rPr lang="en-US" altLang="ko-KR" sz="14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move to kernel mode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jump to trap handler</a:t>
            </a:r>
            <a:endParaRPr lang="ko-KR" altLang="en-US" sz="14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134076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OS @ run</a:t>
            </a:r>
          </a:p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(kernel mode)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07904" y="134076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Hardware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683568" y="1863988"/>
            <a:ext cx="792088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88224" y="134076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Program</a:t>
            </a:r>
          </a:p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(user mode)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35647" y="2041103"/>
            <a:ext cx="1196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i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3107692878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8381-DEAB-8C48-B23D-AA2AC7497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process with LDE</a:t>
            </a:r>
            <a:endParaRPr lang="en-K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1A6602-1C61-9840-8A39-89C2A241A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123112"/>
            <a:ext cx="8786812" cy="5015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DF68A-ACB1-A644-9200-6006B2C1CF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24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2E7E6-59A6-9749-A783-B929770B2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21620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478E4-0DCB-D045-A877-79FFFC51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KR" dirty="0"/>
              <a:t>eturning to kernel from the process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9DC32C-8863-EC49-A153-14473C26F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5" y="856176"/>
            <a:ext cx="8066943" cy="5502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AC4DC-89EC-E542-9A55-D4139DF9CE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25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377B8-F939-AE47-A02C-1958E85D3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88162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Problem 2: Switching Between Processes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OS is responsible for switching the process. But,…</a:t>
            </a:r>
          </a:p>
          <a:p>
            <a:endParaRPr lang="en-US" altLang="ko-KR" dirty="0"/>
          </a:p>
          <a:p>
            <a:r>
              <a:rPr lang="en-US" altLang="ko-KR" dirty="0"/>
              <a:t>How can the OS </a:t>
            </a:r>
            <a:r>
              <a:rPr lang="en-US" altLang="ko-KR" dirty="0">
                <a:solidFill>
                  <a:srgbClr val="FF0000"/>
                </a:solidFill>
              </a:rPr>
              <a:t>regain control</a:t>
            </a:r>
            <a:r>
              <a:rPr lang="en-US" altLang="ko-KR" dirty="0"/>
              <a:t> of the CPU so that it can switch between </a:t>
            </a:r>
            <a:r>
              <a:rPr lang="en-US" altLang="ko-KR" i="1" dirty="0"/>
              <a:t>processes</a:t>
            </a:r>
            <a:r>
              <a:rPr lang="en-US" altLang="ko-KR" dirty="0"/>
              <a:t>?</a:t>
            </a:r>
          </a:p>
          <a:p>
            <a:pPr lvl="1"/>
            <a:r>
              <a:rPr lang="en-US" altLang="ko-KR" dirty="0"/>
              <a:t>A cooperative Approach: </a:t>
            </a:r>
            <a:r>
              <a:rPr lang="en-US" altLang="ko-KR" b="1" dirty="0"/>
              <a:t>Wait for system calls</a:t>
            </a:r>
          </a:p>
          <a:p>
            <a:pPr lvl="1"/>
            <a:r>
              <a:rPr lang="en-US" altLang="ko-KR" dirty="0"/>
              <a:t>A Non-Cooperative Approach: </a:t>
            </a:r>
            <a:r>
              <a:rPr lang="en-US" altLang="ko-KR" b="1" dirty="0"/>
              <a:t>The OS takes control</a:t>
            </a: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26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1181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 cooperative Approach: Wait for system calls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Processes </a:t>
            </a:r>
            <a:r>
              <a:rPr lang="en-US" altLang="ko-KR" dirty="0">
                <a:solidFill>
                  <a:schemeClr val="accent6">
                    <a:lumMod val="75000"/>
                  </a:schemeClr>
                </a:solidFill>
              </a:rPr>
              <a:t>periodically give up the CPU </a:t>
            </a:r>
            <a:r>
              <a:rPr lang="en-US" altLang="ko-KR" dirty="0"/>
              <a:t>by making </a:t>
            </a:r>
            <a:r>
              <a:rPr lang="en-US" altLang="ko-KR" b="1" dirty="0"/>
              <a:t>system calls </a:t>
            </a:r>
            <a:r>
              <a:rPr lang="en-US" altLang="ko-KR" dirty="0"/>
              <a:t>such as </a:t>
            </a:r>
            <a:r>
              <a:rPr lang="en-US" altLang="ko-KR" dirty="0">
                <a:latin typeface="Courier New" pitchFamily="49" charset="0"/>
                <a:cs typeface="Courier New" pitchFamily="49" charset="0"/>
              </a:rPr>
              <a:t>yield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dirty="0"/>
              <a:t>The OS decides to run some other task.</a:t>
            </a:r>
          </a:p>
          <a:p>
            <a:pPr lvl="1"/>
            <a:r>
              <a:rPr lang="en-US" altLang="ko-KR" dirty="0"/>
              <a:t>Application also transfer control to the OS when they do something illegal.</a:t>
            </a:r>
          </a:p>
          <a:p>
            <a:pPr lvl="2"/>
            <a:r>
              <a:rPr lang="en-US" altLang="ko-KR" dirty="0"/>
              <a:t>Divide by zero</a:t>
            </a:r>
          </a:p>
          <a:p>
            <a:pPr lvl="2"/>
            <a:r>
              <a:rPr lang="en-US" altLang="ko-KR" dirty="0"/>
              <a:t>Try to access memory that it shouldn’t be able to access</a:t>
            </a:r>
          </a:p>
          <a:p>
            <a:pPr lvl="2"/>
            <a:endParaRPr lang="en-US" altLang="ko-KR" dirty="0"/>
          </a:p>
          <a:p>
            <a:pPr lvl="1"/>
            <a:r>
              <a:rPr lang="en-US" altLang="ko-KR" dirty="0"/>
              <a:t>Ex) Early versions of the Macintosh OS, The old Xerox Alto system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27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547664" y="4797152"/>
            <a:ext cx="6192688" cy="1080120"/>
          </a:xfrm>
          <a:prstGeom prst="roundRect">
            <a:avLst>
              <a:gd name="adj" fmla="val 12565"/>
            </a:avLst>
          </a:prstGeom>
          <a:solidFill>
            <a:srgbClr val="FFC000"/>
          </a:solidFill>
          <a:ln w="15875">
            <a:solidFill>
              <a:schemeClr val="accent6">
                <a:lumMod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000" rIns="108000" rtlCol="0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 process gets stuck in an infinite loop. </a:t>
            </a:r>
          </a:p>
          <a:p>
            <a:pPr algn="ctr"/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itchFamily="2" charset="2"/>
              </a:rPr>
              <a:t> </a:t>
            </a:r>
            <a:r>
              <a:rPr lang="en-US" altLang="ko-KR" sz="2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itchFamily="2" charset="2"/>
              </a:rPr>
              <a:t>Reboot the machine</a:t>
            </a:r>
            <a:endParaRPr lang="en-US" altLang="ko-KR" sz="2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1827693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 Non-Cooperative Approach: OS Takes Control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/>
              <a:t>A timer interrupt</a:t>
            </a:r>
          </a:p>
          <a:p>
            <a:pPr lvl="1"/>
            <a:r>
              <a:rPr lang="en-US" altLang="ko-KR" dirty="0"/>
              <a:t>During the boot sequence, the OS start the </a:t>
            </a:r>
            <a:r>
              <a:rPr lang="en-US" altLang="ko-KR" u="sng" dirty="0"/>
              <a:t>timer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dirty="0"/>
              <a:t>The timer </a:t>
            </a:r>
            <a:r>
              <a:rPr lang="en-US" altLang="ko-KR" u="sng" dirty="0"/>
              <a:t>raise an interrupt</a:t>
            </a:r>
            <a:r>
              <a:rPr lang="en-US" altLang="ko-KR" dirty="0"/>
              <a:t> every few milliseconds.</a:t>
            </a:r>
          </a:p>
          <a:p>
            <a:pPr lvl="1"/>
            <a:r>
              <a:rPr lang="en-US" altLang="ko-KR" dirty="0"/>
              <a:t>When the interrupt is raised :</a:t>
            </a:r>
          </a:p>
          <a:p>
            <a:pPr lvl="2"/>
            <a:r>
              <a:rPr lang="en-US" altLang="ko-KR" dirty="0"/>
              <a:t>The currently running process is suspended.</a:t>
            </a:r>
          </a:p>
          <a:p>
            <a:pPr lvl="2"/>
            <a:r>
              <a:rPr lang="en-US" altLang="ko-KR" dirty="0"/>
              <a:t>Save enough of the state of the process.</a:t>
            </a:r>
          </a:p>
          <a:p>
            <a:pPr lvl="2"/>
            <a:r>
              <a:rPr lang="en-US" altLang="ko-KR" dirty="0"/>
              <a:t>A pre-configured interrupt handler in the OS runs.</a:t>
            </a:r>
          </a:p>
          <a:p>
            <a:pPr lvl="1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28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547664" y="4581128"/>
            <a:ext cx="6192688" cy="1080120"/>
          </a:xfrm>
          <a:prstGeom prst="roundRect">
            <a:avLst>
              <a:gd name="adj" fmla="val 12565"/>
            </a:avLst>
          </a:prstGeom>
          <a:solidFill>
            <a:srgbClr val="FFC000"/>
          </a:solidFill>
          <a:ln w="15875">
            <a:solidFill>
              <a:schemeClr val="accent6">
                <a:lumMod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000" rIns="108000" rtlCol="0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 </a:t>
            </a:r>
            <a:r>
              <a:rPr lang="en-US" altLang="ko-KR" sz="2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timer interrupt </a:t>
            </a:r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gives OS the ability to </a:t>
            </a:r>
          </a:p>
          <a:p>
            <a:pPr algn="ctr"/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run again on a CPU.</a:t>
            </a:r>
            <a:endParaRPr lang="en-US" altLang="ko-KR" sz="2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5919500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Timer interrupt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Programming the timer interval</a:t>
            </a:r>
          </a:p>
          <a:p>
            <a:pPr lvl="1"/>
            <a:r>
              <a:rPr lang="en-US" dirty="0"/>
              <a:t>Programmed to interrupt CPU periodically</a:t>
            </a:r>
          </a:p>
          <a:p>
            <a:pPr lvl="1"/>
            <a:r>
              <a:rPr lang="en-US" dirty="0"/>
              <a:t>Single CPU: PIT (Programmable Interval Timer)</a:t>
            </a:r>
          </a:p>
          <a:p>
            <a:pPr lvl="1"/>
            <a:r>
              <a:rPr lang="en-US" dirty="0"/>
              <a:t>Multiple CPU: APIC(Advanced Programmable Interrupt Controller)</a:t>
            </a:r>
          </a:p>
          <a:p>
            <a:pPr lvl="2"/>
            <a:r>
              <a:rPr lang="en-US" dirty="0"/>
              <a:t>LAPIC: Local APIC per processor</a:t>
            </a:r>
          </a:p>
          <a:p>
            <a:pPr lvl="2"/>
            <a:r>
              <a:rPr lang="en-US" dirty="0"/>
              <a:t>IO APIC on system bus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// timer</a:t>
            </a:r>
          </a:p>
          <a:p>
            <a:pPr marL="457200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while (1)</a:t>
            </a:r>
          </a:p>
          <a:p>
            <a:pPr marL="914400" lvl="2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i = INTERVAL ;</a:t>
            </a:r>
          </a:p>
          <a:p>
            <a:pPr marL="914400" lvl="2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while (--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&gt; 0) ;</a:t>
            </a:r>
          </a:p>
          <a:p>
            <a:pPr marL="914400" lvl="2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raise interrupt ;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29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99893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How to efficiently virtualize the CPU with control?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The OS needs to share the physical CPU by </a:t>
            </a:r>
            <a:r>
              <a:rPr lang="en-US" altLang="ko-KR" dirty="0">
                <a:solidFill>
                  <a:schemeClr val="accent6">
                    <a:lumMod val="75000"/>
                  </a:schemeClr>
                </a:solidFill>
              </a:rPr>
              <a:t>time sharing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Issue</a:t>
            </a:r>
          </a:p>
          <a:p>
            <a:pPr lvl="1"/>
            <a:r>
              <a:rPr lang="en-US" altLang="ko-KR" b="1" dirty="0"/>
              <a:t>Performance</a:t>
            </a:r>
            <a:r>
              <a:rPr lang="en-US" altLang="ko-KR" dirty="0"/>
              <a:t>: How can we implement virtualization without adding excessive overhead to the system?</a:t>
            </a:r>
          </a:p>
          <a:p>
            <a:pPr lvl="1"/>
            <a:r>
              <a:rPr lang="en-US" altLang="ko-KR" b="1" dirty="0"/>
              <a:t>Control</a:t>
            </a:r>
            <a:r>
              <a:rPr lang="en-US" altLang="ko-KR" dirty="0"/>
              <a:t>: How can we run processes efficiently while retaining control over the CPU?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3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47613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3788F5-C3A1-0B4B-B3BB-ED810A19A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15" y="54342"/>
            <a:ext cx="8786812" cy="585787"/>
          </a:xfrm>
        </p:spPr>
        <p:txBody>
          <a:bodyPr/>
          <a:lstStyle/>
          <a:p>
            <a:r>
              <a:rPr kumimoji="1" lang="en-US" altLang="ko-KR" dirty="0"/>
              <a:t>Timer interrupt (1963)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0C0C8A-B68F-3B45-9C54-1513FDFC24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30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9B24F8C-444A-544E-B541-19116BAF7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751E779-B5A2-5547-9301-28129DD07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85" y="2060848"/>
            <a:ext cx="8318500" cy="3403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67FCC9A-AF87-2246-8BB1-FBBACE388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5" y="932583"/>
            <a:ext cx="4674712" cy="230425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0"/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4539C305-1FE3-014D-B41E-013065CEC335}"/>
              </a:ext>
            </a:extLst>
          </p:cNvPr>
          <p:cNvSpPr/>
          <p:nvPr/>
        </p:nvSpPr>
        <p:spPr>
          <a:xfrm>
            <a:off x="4856927" y="4365104"/>
            <a:ext cx="3963545" cy="1008112"/>
          </a:xfrm>
          <a:prstGeom prst="rect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endParaRPr kumimoji="1" lang="ko-KR" altLang="en-US" sz="1600" dirty="0">
              <a:solidFill>
                <a:srgbClr val="00B050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03705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0A6B9C-A74F-694C-B453-53EE1192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J. M</a:t>
            </a:r>
            <a:r>
              <a:rPr lang="en-US" altLang="ko-KR" dirty="0"/>
              <a:t>cCarthy (1927 – 2011)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F76DAD0-FBC4-AE4F-8467-1E0AC9D0A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880070"/>
            <a:ext cx="5293791" cy="5501258"/>
          </a:xfrm>
        </p:spPr>
        <p:txBody>
          <a:bodyPr/>
          <a:lstStyle/>
          <a:p>
            <a:r>
              <a:rPr kumimoji="1" lang="en-US" altLang="ko-KR" sz="1600" dirty="0"/>
              <a:t>Pioneers of AI along with Alan Turing, Marvin </a:t>
            </a:r>
            <a:r>
              <a:rPr lang="en-US" altLang="ko-KR" sz="1600" dirty="0"/>
              <a:t>M</a:t>
            </a:r>
            <a:r>
              <a:rPr kumimoji="1" lang="en-US" altLang="ko-KR" sz="1600" dirty="0"/>
              <a:t>insky, Allen Newell.</a:t>
            </a:r>
          </a:p>
          <a:p>
            <a:r>
              <a:rPr kumimoji="1" lang="en-US" altLang="ko-KR" sz="1600" dirty="0"/>
              <a:t>The first to use the term “Artificial Intelligence.”</a:t>
            </a:r>
          </a:p>
          <a:p>
            <a:r>
              <a:rPr lang="en-US" altLang="ko-KR" sz="1600" dirty="0"/>
              <a:t>Inventor of ‘Lisp’ which is a mother of ‘scheme’, a function programming language.</a:t>
            </a:r>
            <a:endParaRPr kumimoji="1" lang="ko-KR" altLang="en-US" sz="16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6AB418A-1779-3345-BB08-918AB5700C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31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08DAB38-65C2-8A4F-B085-104644AD6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7AC7725-2364-9D4D-92AE-58704C0F4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880070"/>
            <a:ext cx="3151026" cy="21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96945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Saving and Restoring Context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6">
                    <a:lumMod val="75000"/>
                  </a:schemeClr>
                </a:solidFill>
              </a:rPr>
              <a:t>Scheduler</a:t>
            </a:r>
            <a:r>
              <a:rPr lang="en-US" altLang="ko-KR" dirty="0"/>
              <a:t> makes a decision:</a:t>
            </a:r>
          </a:p>
          <a:p>
            <a:pPr lvl="1"/>
            <a:r>
              <a:rPr lang="en-US" altLang="ko-KR" dirty="0"/>
              <a:t>Whether to continue running the </a:t>
            </a:r>
            <a:r>
              <a:rPr lang="en-US" altLang="ko-KR" b="1" dirty="0"/>
              <a:t>current process</a:t>
            </a:r>
            <a:r>
              <a:rPr lang="en-US" altLang="ko-KR" dirty="0"/>
              <a:t>, or switch to a </a:t>
            </a:r>
            <a:r>
              <a:rPr lang="en-US" altLang="ko-KR" b="1" dirty="0"/>
              <a:t>different one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dirty="0"/>
              <a:t>If the decision is made to switch, the OS executes </a:t>
            </a:r>
            <a:r>
              <a:rPr lang="en-US" altLang="ko-KR" u="sng" dirty="0"/>
              <a:t>context switch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32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32222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Context Switch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 low-level piece of assembly code</a:t>
            </a:r>
          </a:p>
          <a:p>
            <a:pPr lvl="1"/>
            <a:r>
              <a:rPr lang="en-US" altLang="ko-KR" b="1" dirty="0"/>
              <a:t>Save a few register values </a:t>
            </a:r>
            <a:r>
              <a:rPr lang="en-US" altLang="ko-KR" dirty="0"/>
              <a:t>for the current process onto its kernel stack</a:t>
            </a:r>
          </a:p>
          <a:p>
            <a:pPr lvl="2"/>
            <a:r>
              <a:rPr lang="en-US" altLang="ko-KR" dirty="0"/>
              <a:t>General purpose registers</a:t>
            </a:r>
          </a:p>
          <a:p>
            <a:pPr lvl="2"/>
            <a:r>
              <a:rPr lang="en-US" altLang="ko-KR" dirty="0"/>
              <a:t>PC</a:t>
            </a:r>
          </a:p>
          <a:p>
            <a:pPr lvl="2"/>
            <a:r>
              <a:rPr lang="en-US" altLang="ko-KR" dirty="0"/>
              <a:t>kernel stack pointer</a:t>
            </a:r>
          </a:p>
          <a:p>
            <a:pPr lvl="1"/>
            <a:r>
              <a:rPr lang="en-US" altLang="ko-KR" b="1" dirty="0"/>
              <a:t>Restore a few </a:t>
            </a:r>
            <a:r>
              <a:rPr lang="en-US" altLang="ko-KR" dirty="0"/>
              <a:t>for the soon-to-be-executing process from its kernel stack</a:t>
            </a:r>
          </a:p>
          <a:p>
            <a:pPr lvl="1"/>
            <a:r>
              <a:rPr lang="en-US" altLang="ko-KR" b="1" dirty="0"/>
              <a:t>Switch to the kernel stack </a:t>
            </a:r>
            <a:r>
              <a:rPr lang="en-US" altLang="ko-KR" dirty="0"/>
              <a:t>for the soon-to-be-executing process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33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18831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dirty="0"/>
              <a:t>Limited Direct Execution Protocol (Timer interrupt)</a:t>
            </a:r>
            <a:endParaRPr lang="ko-KR" altLang="en-US" sz="2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34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963885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OS @ boot</a:t>
            </a:r>
          </a:p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(kernel mode)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904" y="105273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Hardware</a:t>
            </a:r>
          </a:p>
        </p:txBody>
      </p:sp>
      <p:cxnSp>
        <p:nvCxnSpPr>
          <p:cNvPr id="8" name="직선 연결선 7"/>
          <p:cNvCxnSpPr/>
          <p:nvPr/>
        </p:nvCxnSpPr>
        <p:spPr>
          <a:xfrm>
            <a:off x="683568" y="1487105"/>
            <a:ext cx="792088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3568" y="1580121"/>
            <a:ext cx="2312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initialize trap table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7904" y="1772816"/>
            <a:ext cx="2312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remember address of …</a:t>
            </a:r>
          </a:p>
          <a:p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syscall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handler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timer handler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3568" y="3663027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OS @ run</a:t>
            </a:r>
          </a:p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(kernel mode)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7904" y="3769295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Hardware</a:t>
            </a:r>
          </a:p>
        </p:txBody>
      </p:sp>
      <p:cxnSp>
        <p:nvCxnSpPr>
          <p:cNvPr id="13" name="직선 연결선 12"/>
          <p:cNvCxnSpPr/>
          <p:nvPr/>
        </p:nvCxnSpPr>
        <p:spPr>
          <a:xfrm>
            <a:off x="683568" y="4186247"/>
            <a:ext cx="792088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88224" y="3663027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Program</a:t>
            </a:r>
          </a:p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(user mode)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3568" y="2444217"/>
            <a:ext cx="2312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start interrupt timer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7904" y="2690336"/>
            <a:ext cx="231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start timer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interrupt CPU in X </a:t>
            </a:r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ms</a:t>
            </a:r>
            <a:endParaRPr lang="en-US" altLang="ko-KR" sz="14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07904" y="4777988"/>
            <a:ext cx="2312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timer interrupt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save </a:t>
            </a:r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regs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(A) to k-stack(A)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move to kernel mode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jump to trap handler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9840" y="4201924"/>
            <a:ext cx="231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Process A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76210663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dirty="0"/>
              <a:t>Limited Direct Execution Protocol (Timer interrupt)</a:t>
            </a:r>
            <a:endParaRPr lang="ko-KR" altLang="en-US" sz="2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35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98072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OS @ run</a:t>
            </a:r>
          </a:p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(kernel mode)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7904" y="108699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Hardware</a:t>
            </a:r>
          </a:p>
        </p:txBody>
      </p:sp>
      <p:cxnSp>
        <p:nvCxnSpPr>
          <p:cNvPr id="13" name="직선 연결선 12"/>
          <p:cNvCxnSpPr/>
          <p:nvPr/>
        </p:nvCxnSpPr>
        <p:spPr>
          <a:xfrm>
            <a:off x="683568" y="1503948"/>
            <a:ext cx="792088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88224" y="98072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Program</a:t>
            </a:r>
          </a:p>
          <a:p>
            <a:r>
              <a:rPr lang="en-US" altLang="ko-KR" sz="1400" b="1" dirty="0">
                <a:solidFill>
                  <a:srgbClr val="1F497D"/>
                </a:solidFill>
                <a:latin typeface="맑은 고딕" pitchFamily="50" charset="-127"/>
                <a:ea typeface="맑은 고딕" pitchFamily="50" charset="-127"/>
              </a:rPr>
              <a:t>(user mode)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35647" y="1609055"/>
            <a:ext cx="1196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i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(Cont.)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192" y="1969676"/>
            <a:ext cx="3464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Handle the trap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Call switch() routine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save </a:t>
            </a:r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regs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(A) to </a:t>
            </a:r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proc-struct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(A)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restore </a:t>
            </a:r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regs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(B) from </a:t>
            </a:r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proc-struct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(B)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switch to k-stack(B)</a:t>
            </a:r>
          </a:p>
          <a:p>
            <a:r>
              <a:rPr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return-from-trap (into B)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99520" y="3284984"/>
            <a:ext cx="3464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restore </a:t>
            </a:r>
            <a:r>
              <a:rPr lang="en-US" altLang="ko-KR" sz="1400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regs</a:t>
            </a:r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(B) from k-stack(B)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move to user mode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jump to B’s PC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8224" y="4057908"/>
            <a:ext cx="202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Process B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43615257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 xv6 Context Switch Code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36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67544" y="836713"/>
            <a:ext cx="8136904" cy="5400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252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# void </a:t>
            </a:r>
            <a:r>
              <a:rPr lang="en-US" altLang="ko-KR" sz="1200" dirty="0" err="1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swtch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</a:t>
            </a:r>
            <a:r>
              <a:rPr lang="en-US" altLang="ko-KR" sz="1200" dirty="0" err="1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struct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context **old, </a:t>
            </a:r>
            <a:r>
              <a:rPr lang="en-US" altLang="ko-KR" sz="1200" dirty="0" err="1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struct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context *new);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2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#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3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# Save current register context in old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4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# and then load register context from new.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5 .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globl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swtch</a:t>
            </a:r>
            <a:endParaRPr lang="en-US" altLang="ko-KR" sz="12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6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swtch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: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7 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 Save old registers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8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4(%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esp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),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 put old </a:t>
            </a:r>
            <a:r>
              <a:rPr lang="en-US" altLang="ko-KR" sz="1200" dirty="0" err="1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ptr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into </a:t>
            </a:r>
            <a:r>
              <a:rPr lang="en-US" altLang="ko-KR" sz="1200" dirty="0" err="1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endParaRPr lang="en-US" altLang="ko-KR" sz="1200" dirty="0">
              <a:solidFill>
                <a:srgbClr val="00B0F0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9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popl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0(%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 save the old IP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10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esp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4(%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 and stack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11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ebx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8(%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 and other registers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12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ecx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12(%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13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edx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16(%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14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esi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20(%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15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edi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24(%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16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ebp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28(%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17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18 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 Load new registers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19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4(%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esp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),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 put new </a:t>
            </a:r>
            <a:r>
              <a:rPr lang="en-US" altLang="ko-KR" sz="1200" dirty="0" err="1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ptr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into </a:t>
            </a:r>
            <a:r>
              <a:rPr lang="en-US" altLang="ko-KR" sz="1200" dirty="0" err="1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endParaRPr lang="en-US" altLang="ko-KR" sz="1200" dirty="0">
              <a:solidFill>
                <a:srgbClr val="00B0F0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20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28(%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),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ebp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 restore other registers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21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24(%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),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edi</a:t>
            </a:r>
            <a:endParaRPr lang="en-US" altLang="ko-KR" sz="12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22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20(%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),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esi</a:t>
            </a:r>
            <a:endParaRPr lang="en-US" altLang="ko-KR" sz="12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23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16(%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),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edx</a:t>
            </a:r>
            <a:endParaRPr lang="en-US" altLang="ko-KR" sz="12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24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12(%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),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ecx</a:t>
            </a:r>
            <a:endParaRPr lang="en-US" altLang="ko-KR" sz="12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25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8(%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),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ebx</a:t>
            </a:r>
            <a:endParaRPr lang="en-US" altLang="ko-KR" sz="12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26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movl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4(%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), 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esp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 stack is switched here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27 	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pushl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0(%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eax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 return </a:t>
            </a:r>
            <a:r>
              <a:rPr lang="en-US" altLang="ko-KR" sz="1200" dirty="0" err="1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addr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put in place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28 	ret 	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 finally return into new </a:t>
            </a:r>
            <a:r>
              <a:rPr lang="en-US" altLang="ko-KR" sz="1200" dirty="0" err="1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ctxt</a:t>
            </a:r>
            <a:endParaRPr lang="en-US" altLang="ko-KR" sz="1200" dirty="0">
              <a:solidFill>
                <a:srgbClr val="00B0F0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74936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Worried About Concurrency?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What happens if, during interrupt or trap handling, another interrupt occurs?</a:t>
            </a:r>
          </a:p>
          <a:p>
            <a:r>
              <a:rPr lang="en-US" altLang="ko-KR" dirty="0"/>
              <a:t>OS handles these situations:</a:t>
            </a:r>
          </a:p>
          <a:p>
            <a:pPr lvl="1"/>
            <a:r>
              <a:rPr lang="en-US" altLang="ko-KR" b="1" dirty="0"/>
              <a:t>Disable interrupts </a:t>
            </a:r>
            <a:r>
              <a:rPr lang="en-US" altLang="ko-KR" dirty="0"/>
              <a:t>during interrupt processing</a:t>
            </a:r>
          </a:p>
          <a:p>
            <a:pPr lvl="1"/>
            <a:r>
              <a:rPr lang="en-US" altLang="ko-KR" dirty="0"/>
              <a:t>Use a number of sophisticated </a:t>
            </a:r>
            <a:r>
              <a:rPr lang="en-US" altLang="ko-KR" b="1" dirty="0"/>
              <a:t>locking </a:t>
            </a:r>
            <a:r>
              <a:rPr lang="en-US" altLang="ko-KR" dirty="0"/>
              <a:t>schemes to protect concurrent access to internal data structures.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37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17056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2"/>
          <p:cNvSpPr txBox="1">
            <a:spLocks/>
          </p:cNvSpPr>
          <p:nvPr/>
        </p:nvSpPr>
        <p:spPr bwMode="auto">
          <a:xfrm>
            <a:off x="214313" y="880070"/>
            <a:ext cx="8786812" cy="550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"/>
              <a:defRPr kumimoji="1" sz="2000" b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742950" indent="-28575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Wingdings" pitchFamily="2" charset="2"/>
              <a:buChar char=""/>
              <a:defRPr kumimoji="1" sz="1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"/>
              <a:defRPr kumimoji="1" sz="16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"/>
              <a:defRPr kumimoji="1" sz="1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Char char=""/>
              <a:defRPr kumimoji="1" sz="1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ko-KR" dirty="0">
                <a:solidFill>
                  <a:prstClr val="black"/>
                </a:solidFill>
              </a:rPr>
              <a:t>Just run the program directly on the CPU.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Direct Execution</a:t>
            </a:r>
            <a:endParaRPr lang="ko-KR" altLang="en-US" dirty="0"/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  <p:extLst/>
          </p:nvPr>
        </p:nvGraphicFramePr>
        <p:xfrm>
          <a:off x="683568" y="1519664"/>
          <a:ext cx="7850708" cy="3205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25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5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latin typeface="맑은 고딕" pitchFamily="50" charset="-127"/>
                          <a:ea typeface="맑은 고딕" pitchFamily="50" charset="-127"/>
                        </a:rPr>
                        <a:t>OS</a:t>
                      </a:r>
                      <a:endParaRPr lang="ko-KR" altLang="en-US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latin typeface="맑은 고딕" pitchFamily="50" charset="-127"/>
                          <a:ea typeface="맑은 고딕" pitchFamily="50" charset="-127"/>
                        </a:rPr>
                        <a:t>Program</a:t>
                      </a:r>
                      <a:endParaRPr lang="ko-KR" altLang="en-US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latinLnBrk="1">
                        <a:buFont typeface="+mj-lt"/>
                        <a:buNone/>
                      </a:pPr>
                      <a:r>
                        <a:rPr lang="en-US" altLang="ko-KR" dirty="0">
                          <a:latin typeface="맑은 고딕" pitchFamily="50" charset="-127"/>
                          <a:ea typeface="맑은 고딕" pitchFamily="50" charset="-127"/>
                        </a:rPr>
                        <a:t>1. Create</a:t>
                      </a:r>
                      <a:r>
                        <a:rPr lang="en-US" altLang="ko-KR" baseline="0" dirty="0">
                          <a:latin typeface="맑은 고딕" pitchFamily="50" charset="-127"/>
                          <a:ea typeface="맑은 고딕" pitchFamily="50" charset="-127"/>
                        </a:rPr>
                        <a:t> entry for process list</a:t>
                      </a:r>
                    </a:p>
                    <a:p>
                      <a:pPr marL="0" indent="0" latinLnBrk="1">
                        <a:buFont typeface="+mj-lt"/>
                        <a:buNone/>
                      </a:pPr>
                      <a:r>
                        <a:rPr lang="en-US" altLang="ko-KR" baseline="0" dirty="0">
                          <a:latin typeface="맑은 고딕" pitchFamily="50" charset="-127"/>
                          <a:ea typeface="맑은 고딕" pitchFamily="50" charset="-127"/>
                        </a:rPr>
                        <a:t>2. Allocate memory for program</a:t>
                      </a:r>
                    </a:p>
                    <a:p>
                      <a:pPr marL="0" indent="0" latinLnBrk="1">
                        <a:buFont typeface="+mj-lt"/>
                        <a:buNone/>
                      </a:pPr>
                      <a:r>
                        <a:rPr lang="en-US" altLang="ko-KR" baseline="0" dirty="0">
                          <a:latin typeface="맑은 고딕" pitchFamily="50" charset="-127"/>
                          <a:ea typeface="맑은 고딕" pitchFamily="50" charset="-127"/>
                        </a:rPr>
                        <a:t>3. Load program into memory</a:t>
                      </a:r>
                    </a:p>
                    <a:p>
                      <a:pPr marL="0" indent="0" latinLnBrk="1">
                        <a:buFont typeface="+mj-lt"/>
                        <a:buNone/>
                      </a:pPr>
                      <a:r>
                        <a:rPr lang="en-US" altLang="ko-KR" baseline="0" dirty="0">
                          <a:latin typeface="맑은 고딕" pitchFamily="50" charset="-127"/>
                          <a:ea typeface="맑은 고딕" pitchFamily="50" charset="-127"/>
                        </a:rPr>
                        <a:t>4. Set up stack with </a:t>
                      </a:r>
                      <a:r>
                        <a:rPr lang="en-US" altLang="ko-KR" baseline="0" dirty="0" err="1">
                          <a:latin typeface="Courier New" pitchFamily="49" charset="0"/>
                          <a:ea typeface="맑은 고딕" pitchFamily="50" charset="-127"/>
                          <a:cs typeface="Courier New" pitchFamily="49" charset="0"/>
                        </a:rPr>
                        <a:t>argc</a:t>
                      </a:r>
                      <a:r>
                        <a:rPr lang="en-US" altLang="ko-KR" baseline="0" dirty="0">
                          <a:latin typeface="맑은 고딕" pitchFamily="50" charset="-127"/>
                          <a:ea typeface="맑은 고딕" pitchFamily="50" charset="-127"/>
                        </a:rPr>
                        <a:t> / </a:t>
                      </a:r>
                      <a:r>
                        <a:rPr lang="en-US" altLang="ko-KR" baseline="0" dirty="0" err="1">
                          <a:latin typeface="Courier New" pitchFamily="49" charset="0"/>
                          <a:ea typeface="맑은 고딕" pitchFamily="50" charset="-127"/>
                          <a:cs typeface="Courier New" pitchFamily="49" charset="0"/>
                        </a:rPr>
                        <a:t>argv</a:t>
                      </a:r>
                      <a:endParaRPr lang="en-US" altLang="ko-KR" baseline="0" dirty="0">
                        <a:latin typeface="Courier New" pitchFamily="49" charset="0"/>
                        <a:ea typeface="맑은 고딕" pitchFamily="50" charset="-127"/>
                        <a:cs typeface="Courier New" pitchFamily="49" charset="0"/>
                      </a:endParaRPr>
                    </a:p>
                    <a:p>
                      <a:pPr marL="0" indent="0" latinLnBrk="1">
                        <a:buFont typeface="+mj-lt"/>
                        <a:buNone/>
                      </a:pPr>
                      <a:r>
                        <a:rPr lang="en-US" altLang="ko-KR" baseline="0" dirty="0">
                          <a:latin typeface="맑은 고딕" pitchFamily="50" charset="-127"/>
                          <a:ea typeface="맑은 고딕" pitchFamily="50" charset="-127"/>
                        </a:rPr>
                        <a:t>5. Clear registers</a:t>
                      </a:r>
                    </a:p>
                    <a:p>
                      <a:pPr marL="0" indent="0" latinLnBrk="1">
                        <a:buFont typeface="+mj-lt"/>
                        <a:buNone/>
                      </a:pPr>
                      <a:r>
                        <a:rPr lang="en-US" altLang="ko-KR" baseline="0" dirty="0">
                          <a:latin typeface="맑은 고딕" pitchFamily="50" charset="-127"/>
                          <a:ea typeface="맑은 고딕" pitchFamily="50" charset="-127"/>
                        </a:rPr>
                        <a:t>6. Execute call </a:t>
                      </a:r>
                      <a:r>
                        <a:rPr lang="en-US" altLang="ko-KR" baseline="0" dirty="0">
                          <a:latin typeface="Courier New" pitchFamily="49" charset="0"/>
                          <a:ea typeface="맑은 고딕" pitchFamily="50" charset="-127"/>
                          <a:cs typeface="Courier New" pitchFamily="49" charset="0"/>
                        </a:rPr>
                        <a:t>main()</a:t>
                      </a:r>
                    </a:p>
                    <a:p>
                      <a:pPr marL="0" indent="0" latinLnBrk="1">
                        <a:buFont typeface="+mj-lt"/>
                        <a:buNone/>
                      </a:pPr>
                      <a:endParaRPr lang="en-US" altLang="ko-KR" baseline="0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indent="0" latinLnBrk="1">
                        <a:buFont typeface="+mj-lt"/>
                        <a:buNone/>
                      </a:pPr>
                      <a:endParaRPr lang="en-US" altLang="ko-KR" baseline="0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indent="0" latinLnBrk="1">
                        <a:buFont typeface="+mj-lt"/>
                        <a:buNone/>
                      </a:pPr>
                      <a:r>
                        <a:rPr lang="en-US" altLang="ko-KR" baseline="0" dirty="0">
                          <a:latin typeface="맑은 고딕" pitchFamily="50" charset="-127"/>
                          <a:ea typeface="맑은 고딕" pitchFamily="50" charset="-127"/>
                        </a:rPr>
                        <a:t>9. Free memory of process</a:t>
                      </a:r>
                    </a:p>
                    <a:p>
                      <a:pPr marL="0" indent="0" latinLnBrk="1">
                        <a:buFont typeface="+mj-lt"/>
                        <a:buNone/>
                      </a:pPr>
                      <a:r>
                        <a:rPr lang="en-US" altLang="ko-KR" baseline="0" dirty="0">
                          <a:latin typeface="맑은 고딕" pitchFamily="50" charset="-127"/>
                          <a:ea typeface="맑은 고딕" pitchFamily="50" charset="-127"/>
                        </a:rPr>
                        <a:t>10. Remove from process list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en-US" altLang="ko-KR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en-US" altLang="ko-KR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en-US" altLang="ko-KR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en-US" altLang="ko-KR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latinLnBrk="1"/>
                      <a:endParaRPr lang="en-US" altLang="ko-KR" dirty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indent="0" latinLnBrk="1">
                        <a:buFont typeface="Arial" pitchFamily="34" charset="0"/>
                        <a:buNone/>
                      </a:pPr>
                      <a:r>
                        <a:rPr lang="en-US" altLang="ko-KR" dirty="0">
                          <a:latin typeface="맑은 고딕" pitchFamily="50" charset="-127"/>
                          <a:ea typeface="맑은 고딕" pitchFamily="50" charset="-127"/>
                        </a:rPr>
                        <a:t>7. Run </a:t>
                      </a:r>
                      <a:r>
                        <a:rPr lang="en-US" altLang="ko-KR" dirty="0">
                          <a:latin typeface="Courier New" pitchFamily="49" charset="0"/>
                          <a:ea typeface="맑은 고딕" pitchFamily="50" charset="-127"/>
                          <a:cs typeface="Courier New" pitchFamily="49" charset="0"/>
                        </a:rPr>
                        <a:t>main()</a:t>
                      </a:r>
                    </a:p>
                    <a:p>
                      <a:pPr marL="0" indent="0" latinLnBrk="1">
                        <a:buFont typeface="Arial" pitchFamily="34" charset="0"/>
                        <a:buNone/>
                      </a:pPr>
                      <a:r>
                        <a:rPr lang="en-US" altLang="ko-KR" dirty="0">
                          <a:latin typeface="맑은 고딕" pitchFamily="50" charset="-127"/>
                          <a:ea typeface="맑은 고딕" pitchFamily="50" charset="-127"/>
                        </a:rPr>
                        <a:t>8. Execute </a:t>
                      </a:r>
                      <a:r>
                        <a:rPr lang="en-US" altLang="ko-KR" dirty="0">
                          <a:latin typeface="Courier New" pitchFamily="49" charset="0"/>
                          <a:ea typeface="맑은 고딕" pitchFamily="50" charset="-127"/>
                          <a:cs typeface="Courier New" pitchFamily="49" charset="0"/>
                        </a:rPr>
                        <a:t>return</a:t>
                      </a:r>
                      <a:r>
                        <a:rPr lang="en-US" altLang="ko-KR" dirty="0">
                          <a:latin typeface="맑은 고딕" pitchFamily="50" charset="-127"/>
                          <a:ea typeface="맑은 고딕" pitchFamily="50" charset="-127"/>
                        </a:rPr>
                        <a:t> from </a:t>
                      </a:r>
                      <a:r>
                        <a:rPr lang="en-US" altLang="ko-KR" dirty="0">
                          <a:latin typeface="Courier New" pitchFamily="49" charset="0"/>
                          <a:ea typeface="맑은 고딕" pitchFamily="50" charset="-127"/>
                          <a:cs typeface="Courier New" pitchFamily="49" charset="0"/>
                        </a:rPr>
                        <a:t>main()</a:t>
                      </a:r>
                      <a:endParaRPr lang="ko-KR" altLang="en-US" dirty="0">
                        <a:latin typeface="Courier New" pitchFamily="49" charset="0"/>
                        <a:ea typeface="맑은 고딕" pitchFamily="50" charset="-127"/>
                        <a:cs typeface="Courier New" pitchFamily="49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4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755576" y="5085184"/>
            <a:ext cx="7848872" cy="1008112"/>
          </a:xfrm>
          <a:prstGeom prst="roundRect">
            <a:avLst>
              <a:gd name="adj" fmla="val 12565"/>
            </a:avLst>
          </a:prstGeom>
          <a:solidFill>
            <a:srgbClr val="FFC000"/>
          </a:solidFill>
          <a:ln w="15875">
            <a:solidFill>
              <a:schemeClr val="accent6">
                <a:lumMod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000" rIns="108000" rtlCol="0" anchor="ctr">
            <a:noAutofit/>
          </a:bodyPr>
          <a:lstStyle/>
          <a:p>
            <a:pPr algn="ctr"/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Without </a:t>
            </a:r>
            <a:r>
              <a:rPr lang="en-US" altLang="ko-KR" b="1" i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limits</a:t>
            </a:r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on running programs,</a:t>
            </a:r>
          </a:p>
          <a:p>
            <a:pPr algn="ctr"/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the OS wouldn’t be in control of anything and </a:t>
            </a:r>
          </a:p>
          <a:p>
            <a:pPr algn="ctr"/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thus would be “</a:t>
            </a:r>
            <a:r>
              <a:rPr lang="en-US" altLang="ko-KR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just a library</a:t>
            </a:r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809228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Recap: Process Creation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ko-KR" b="1" dirty="0"/>
              <a:t>Load</a:t>
            </a:r>
            <a:r>
              <a:rPr lang="en-US" altLang="ko-KR" dirty="0"/>
              <a:t> a program code into </a:t>
            </a:r>
            <a:r>
              <a:rPr lang="en-US" altLang="ko-KR" u="sng" dirty="0"/>
              <a:t>memory</a:t>
            </a:r>
            <a:r>
              <a:rPr lang="en-US" altLang="ko-KR" dirty="0"/>
              <a:t>, into the address space of the process.</a:t>
            </a:r>
          </a:p>
          <a:p>
            <a:pPr lvl="1"/>
            <a:r>
              <a:rPr lang="en-US" altLang="ko-KR" dirty="0"/>
              <a:t>Programs initially reside on disk in </a:t>
            </a:r>
            <a:r>
              <a:rPr lang="en-US" altLang="ko-KR" i="1" dirty="0"/>
              <a:t>executable format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dirty="0"/>
              <a:t>OS perform the loading process </a:t>
            </a:r>
            <a:r>
              <a:rPr lang="en-US" altLang="ko-KR" dirty="0">
                <a:solidFill>
                  <a:schemeClr val="accent6">
                    <a:lumMod val="75000"/>
                  </a:schemeClr>
                </a:solidFill>
              </a:rPr>
              <a:t>lazily</a:t>
            </a:r>
            <a:r>
              <a:rPr lang="en-US" altLang="ko-KR" dirty="0"/>
              <a:t>.</a:t>
            </a:r>
          </a:p>
          <a:p>
            <a:pPr lvl="2"/>
            <a:r>
              <a:rPr lang="en-US" altLang="ko-KR" dirty="0"/>
              <a:t>Loading pieces of code or data only as they are needed during program execution.</a:t>
            </a:r>
          </a:p>
          <a:p>
            <a:pPr lvl="2"/>
            <a:endParaRPr lang="en-US" altLang="ko-KR" dirty="0"/>
          </a:p>
          <a:p>
            <a:pPr marL="457200" indent="-457200">
              <a:buFont typeface="+mj-lt"/>
              <a:buAutoNum type="arabicPeriod"/>
            </a:pPr>
            <a:r>
              <a:rPr lang="en-US" altLang="ko-KR" dirty="0"/>
              <a:t>The program’s run-time </a:t>
            </a:r>
            <a:r>
              <a:rPr lang="en-US" altLang="ko-KR" b="1" dirty="0"/>
              <a:t>stack</a:t>
            </a:r>
            <a:r>
              <a:rPr lang="en-US" altLang="ko-KR" dirty="0"/>
              <a:t> is allocated.</a:t>
            </a:r>
          </a:p>
          <a:p>
            <a:pPr lvl="1"/>
            <a:r>
              <a:rPr lang="en-US" altLang="ko-KR" dirty="0"/>
              <a:t>Use the stack for </a:t>
            </a:r>
            <a:r>
              <a:rPr lang="en-US" altLang="ko-KR" i="1" dirty="0"/>
              <a:t>local variables</a:t>
            </a:r>
            <a:r>
              <a:rPr lang="en-US" altLang="ko-KR" dirty="0"/>
              <a:t>, </a:t>
            </a:r>
            <a:r>
              <a:rPr lang="en-US" altLang="ko-KR" i="1" dirty="0"/>
              <a:t>function parameters</a:t>
            </a:r>
            <a:r>
              <a:rPr lang="en-US" altLang="ko-KR" dirty="0"/>
              <a:t>, and </a:t>
            </a:r>
            <a:r>
              <a:rPr lang="en-US" altLang="ko-KR" i="1" dirty="0"/>
              <a:t>return address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dirty="0"/>
              <a:t>Initialize the stack with arguments </a:t>
            </a:r>
            <a:r>
              <a:rPr lang="en-US" altLang="ko-KR" dirty="0">
                <a:sym typeface="Wingdings" pitchFamily="2" charset="2"/>
              </a:rPr>
              <a:t> </a:t>
            </a:r>
            <a:r>
              <a:rPr lang="en-US" altLang="ko-KR" dirty="0" err="1">
                <a:latin typeface="Courier New" pitchFamily="49" charset="0"/>
                <a:cs typeface="Courier New" pitchFamily="49" charset="0"/>
                <a:sym typeface="Wingdings" pitchFamily="2" charset="2"/>
              </a:rPr>
              <a:t>argc</a:t>
            </a:r>
            <a:r>
              <a:rPr lang="en-US" altLang="ko-KR" dirty="0">
                <a:sym typeface="Wingdings" pitchFamily="2" charset="2"/>
              </a:rPr>
              <a:t> and the </a:t>
            </a:r>
            <a:r>
              <a:rPr lang="en-US" altLang="ko-KR" dirty="0" err="1">
                <a:latin typeface="Courier New" pitchFamily="49" charset="0"/>
                <a:cs typeface="Courier New" pitchFamily="49" charset="0"/>
                <a:sym typeface="Wingdings" pitchFamily="2" charset="2"/>
              </a:rPr>
              <a:t>argv</a:t>
            </a:r>
            <a:r>
              <a:rPr lang="en-US" altLang="ko-KR" dirty="0">
                <a:sym typeface="Wingdings" pitchFamily="2" charset="2"/>
              </a:rPr>
              <a:t> array of </a:t>
            </a:r>
            <a:r>
              <a:rPr lang="en-US" altLang="ko-KR" dirty="0">
                <a:latin typeface="Courier New" pitchFamily="49" charset="0"/>
                <a:cs typeface="Courier New" pitchFamily="49" charset="0"/>
                <a:sym typeface="Wingdings" pitchFamily="2" charset="2"/>
              </a:rPr>
              <a:t>main() </a:t>
            </a:r>
            <a:r>
              <a:rPr lang="en-US" altLang="ko-KR" dirty="0">
                <a:sym typeface="Wingdings" pitchFamily="2" charset="2"/>
              </a:rPr>
              <a:t>function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5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8141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Recap: Process Creation (Cont.)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altLang="ko-KR" dirty="0"/>
              <a:t>The program’s </a:t>
            </a:r>
            <a:r>
              <a:rPr lang="en-US" altLang="ko-KR" b="1" dirty="0"/>
              <a:t>heap</a:t>
            </a:r>
            <a:r>
              <a:rPr lang="en-US" altLang="ko-KR" dirty="0"/>
              <a:t> is created.</a:t>
            </a:r>
          </a:p>
          <a:p>
            <a:pPr lvl="1"/>
            <a:r>
              <a:rPr lang="en-US" altLang="ko-KR" dirty="0"/>
              <a:t>Used for explicitly requested dynamically allocated data.</a:t>
            </a:r>
          </a:p>
          <a:p>
            <a:pPr lvl="1"/>
            <a:r>
              <a:rPr lang="en-US" altLang="ko-KR" dirty="0"/>
              <a:t>Program request such space by calling </a:t>
            </a:r>
            <a:r>
              <a:rPr lang="en-US" altLang="ko-KR" dirty="0" err="1">
                <a:latin typeface="Courier New" pitchFamily="49" charset="0"/>
                <a:cs typeface="Courier New" pitchFamily="49" charset="0"/>
              </a:rPr>
              <a:t>malloc</a:t>
            </a:r>
            <a:r>
              <a:rPr lang="en-US" altLang="ko-KR" dirty="0">
                <a:latin typeface="Courier New" pitchFamily="49" charset="0"/>
                <a:cs typeface="Courier New" pitchFamily="49" charset="0"/>
              </a:rPr>
              <a:t>() </a:t>
            </a:r>
            <a:r>
              <a:rPr lang="en-US" altLang="ko-KR" dirty="0"/>
              <a:t>and free it by calling </a:t>
            </a:r>
            <a:r>
              <a:rPr lang="en-US" altLang="ko-KR" dirty="0">
                <a:latin typeface="Courier New" pitchFamily="49" charset="0"/>
                <a:cs typeface="Courier New" pitchFamily="49" charset="0"/>
              </a:rPr>
              <a:t>free()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marL="457200" indent="-457200">
              <a:buFont typeface="+mj-lt"/>
              <a:buAutoNum type="arabicPeriod" startAt="4"/>
            </a:pPr>
            <a:r>
              <a:rPr lang="en-US" altLang="ko-KR" dirty="0"/>
              <a:t>The OS do some other initialization tasks.</a:t>
            </a:r>
          </a:p>
          <a:p>
            <a:pPr lvl="1"/>
            <a:r>
              <a:rPr lang="en-US" altLang="ko-KR" dirty="0"/>
              <a:t>input/output (I/O) setup</a:t>
            </a:r>
          </a:p>
          <a:p>
            <a:pPr lvl="2"/>
            <a:r>
              <a:rPr lang="en-US" altLang="ko-KR" dirty="0"/>
              <a:t>Each process by default has three open file descriptors.</a:t>
            </a:r>
          </a:p>
          <a:p>
            <a:pPr lvl="2"/>
            <a:r>
              <a:rPr lang="en-US" altLang="ko-KR" dirty="0"/>
              <a:t>Standard input, output and error</a:t>
            </a:r>
          </a:p>
          <a:p>
            <a:pPr lvl="2"/>
            <a:endParaRPr lang="en-US" altLang="ko-KR" dirty="0"/>
          </a:p>
          <a:p>
            <a:pPr marL="457200" indent="-457200">
              <a:buFont typeface="+mj-lt"/>
              <a:buAutoNum type="arabicPeriod" startAt="4"/>
            </a:pPr>
            <a:r>
              <a:rPr lang="en-US" altLang="ko-KR" b="1" dirty="0"/>
              <a:t>Start the program </a:t>
            </a:r>
            <a:r>
              <a:rPr lang="en-US" altLang="ko-KR" dirty="0"/>
              <a:t>running at the entry point, namely </a:t>
            </a:r>
            <a:r>
              <a:rPr lang="en-US" altLang="ko-KR" dirty="0">
                <a:latin typeface="Courier New" pitchFamily="49" charset="0"/>
                <a:cs typeface="Courier New" pitchFamily="49" charset="0"/>
              </a:rPr>
              <a:t>main()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dirty="0"/>
              <a:t>The OS </a:t>
            </a:r>
            <a:r>
              <a:rPr lang="en-US" altLang="ko-KR" i="1" dirty="0"/>
              <a:t>transfers control </a:t>
            </a:r>
            <a:r>
              <a:rPr lang="en-US" altLang="ko-KR" dirty="0"/>
              <a:t>of the CPU to the newly-created process.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6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41231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83EC74-04D3-E14A-879F-5DB3BC1F2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Problem 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7B7D2A-6C4D-0749-9902-7AB554973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/>
              <a:t>Issue 1</a:t>
            </a:r>
          </a:p>
          <a:p>
            <a:pPr lvl="1"/>
            <a:r>
              <a:rPr lang="en-US" altLang="ko-KR" dirty="0"/>
              <a:t>User can do wrong thing.</a:t>
            </a:r>
          </a:p>
          <a:p>
            <a:pPr lvl="1"/>
            <a:r>
              <a:rPr lang="en-US" altLang="ko-KR" dirty="0"/>
              <a:t>What if?</a:t>
            </a:r>
          </a:p>
          <a:p>
            <a:pPr marL="1371600" lvl="3" indent="0">
              <a:lnSpc>
                <a:spcPct val="100000"/>
              </a:lnSpc>
              <a:buNone/>
            </a:pPr>
            <a:r>
              <a:rPr lang="en-US" altLang="ko-KR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 *</a:t>
            </a:r>
            <a:r>
              <a:rPr lang="en-US" altLang="ko-KR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 ;</a:t>
            </a:r>
          </a:p>
          <a:p>
            <a:pPr marL="1371600" lvl="3" indent="0">
              <a:lnSpc>
                <a:spcPct val="100000"/>
              </a:lnSpc>
              <a:buNone/>
            </a:pP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i = 0  ;</a:t>
            </a:r>
          </a:p>
          <a:p>
            <a:pPr marL="1371600" lvl="3" indent="0">
              <a:lnSpc>
                <a:spcPct val="100000"/>
              </a:lnSpc>
              <a:buNone/>
            </a:pP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*</a:t>
            </a:r>
            <a:r>
              <a:rPr lang="en-US" altLang="ko-KR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 = 1 ;</a:t>
            </a:r>
          </a:p>
          <a:p>
            <a:r>
              <a:rPr kumimoji="1" lang="en-US" altLang="ko-KR" dirty="0"/>
              <a:t>Issue 2</a:t>
            </a:r>
          </a:p>
          <a:p>
            <a:pPr lvl="1"/>
            <a:r>
              <a:rPr lang="en-US" altLang="ko-KR" dirty="0"/>
              <a:t>Getting the control back from CPU is not easy.</a:t>
            </a:r>
          </a:p>
          <a:p>
            <a:pPr lvl="1"/>
            <a:r>
              <a:rPr lang="en-US" altLang="ko-KR" dirty="0"/>
              <a:t>What if?</a:t>
            </a:r>
          </a:p>
          <a:p>
            <a:pPr marL="1314450" lvl="3" indent="0">
              <a:lnSpc>
                <a:spcPct val="100000"/>
              </a:lnSpc>
              <a:buNone/>
            </a:pPr>
            <a:r>
              <a:rPr kumimoji="1" lang="en-US" altLang="ko-KR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kumimoji="1" lang="en-US" altLang="ko-KR" dirty="0">
                <a:latin typeface="Courier New" charset="0"/>
                <a:ea typeface="Courier New" charset="0"/>
                <a:cs typeface="Courier New" charset="0"/>
              </a:rPr>
              <a:t> = -1 ;</a:t>
            </a:r>
          </a:p>
          <a:p>
            <a:pPr marL="1314450" lvl="3" indent="0">
              <a:lnSpc>
                <a:spcPct val="100000"/>
              </a:lnSpc>
              <a:buNone/>
            </a:pPr>
            <a:r>
              <a:rPr kumimoji="1" lang="en-US" altLang="ko-KR" dirty="0">
                <a:latin typeface="Courier New" charset="0"/>
                <a:ea typeface="Courier New" charset="0"/>
                <a:cs typeface="Courier New" charset="0"/>
              </a:rPr>
              <a:t>while (</a:t>
            </a:r>
            <a:r>
              <a:rPr kumimoji="1" lang="en-US" altLang="ko-KR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kumimoji="1" lang="en-US" altLang="ko-KR" dirty="0">
                <a:latin typeface="Courier New" charset="0"/>
                <a:ea typeface="Courier New" charset="0"/>
                <a:cs typeface="Courier New" charset="0"/>
              </a:rPr>
              <a:t> &lt;0)</a:t>
            </a:r>
          </a:p>
          <a:p>
            <a:pPr marL="1828800" lvl="4" indent="0">
              <a:lnSpc>
                <a:spcPct val="100000"/>
              </a:lnSpc>
              <a:buNone/>
            </a:pP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do something;</a:t>
            </a:r>
            <a:endParaRPr kumimoji="1" lang="ko-KR" alt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1C8912-F53D-0C43-A2CA-99C9DE29F7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7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AD17C23-4A82-5E47-9DF0-FD152506C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68452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Problem 1: Restricted Operation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1800" dirty="0"/>
              <a:t>What if a process wishes to perform some kind of restricted operation such as …</a:t>
            </a:r>
          </a:p>
          <a:p>
            <a:pPr lvl="1"/>
            <a:r>
              <a:rPr lang="en-US" altLang="ko-KR" sz="1600" dirty="0"/>
              <a:t>Issuing an I/O request to a disk</a:t>
            </a:r>
          </a:p>
          <a:p>
            <a:pPr lvl="1"/>
            <a:r>
              <a:rPr lang="en-US" altLang="ko-KR" sz="1600" dirty="0"/>
              <a:t>Gaining access to more system resources such as CPU or memory</a:t>
            </a:r>
          </a:p>
          <a:p>
            <a:pPr lvl="1"/>
            <a:endParaRPr lang="en-US" altLang="ko-KR" sz="1600" dirty="0"/>
          </a:p>
          <a:p>
            <a:r>
              <a:rPr lang="en-US" altLang="ko-KR" sz="1800" b="1" dirty="0"/>
              <a:t>Solution 1: </a:t>
            </a:r>
            <a:r>
              <a:rPr lang="en-US" altLang="ko-KR" sz="1800" dirty="0"/>
              <a:t>Grant everything.</a:t>
            </a:r>
          </a:p>
          <a:p>
            <a:r>
              <a:rPr lang="en-US" altLang="ko-KR" sz="1800" b="1" dirty="0"/>
              <a:t>Solution</a:t>
            </a:r>
            <a:r>
              <a:rPr lang="en-US" altLang="ko-KR" sz="1800" dirty="0"/>
              <a:t>: Use protected control transfer</a:t>
            </a:r>
          </a:p>
          <a:p>
            <a:pPr lvl="1"/>
            <a:r>
              <a:rPr lang="en-US" altLang="ko-KR" sz="1600" dirty="0">
                <a:solidFill>
                  <a:schemeClr val="accent1"/>
                </a:solidFill>
              </a:rPr>
              <a:t>User mode</a:t>
            </a:r>
            <a:r>
              <a:rPr lang="en-US" altLang="ko-KR" sz="1600" dirty="0"/>
              <a:t>: Applications do not have full access to hardware resources.</a:t>
            </a:r>
          </a:p>
          <a:p>
            <a:pPr lvl="1"/>
            <a:r>
              <a:rPr lang="en-US" altLang="ko-KR" sz="1600" dirty="0">
                <a:solidFill>
                  <a:schemeClr val="accent1"/>
                </a:solidFill>
              </a:rPr>
              <a:t>Kernel mode</a:t>
            </a:r>
            <a:r>
              <a:rPr lang="en-US" altLang="ko-KR" sz="1600" dirty="0"/>
              <a:t>: The OS has access to the full resources of the machine</a:t>
            </a:r>
          </a:p>
          <a:p>
            <a:pPr lvl="1"/>
            <a:endParaRPr lang="ko-KR" altLang="en-US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8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97617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System Call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5" y="880070"/>
            <a:ext cx="8397281" cy="5501258"/>
          </a:xfrm>
        </p:spPr>
        <p:txBody>
          <a:bodyPr/>
          <a:lstStyle/>
          <a:p>
            <a:r>
              <a:rPr lang="en-US" altLang="ko-KR" sz="1800" dirty="0"/>
              <a:t>Allow the kernel to </a:t>
            </a:r>
            <a:r>
              <a:rPr lang="en-US" altLang="ko-KR" sz="1800" dirty="0">
                <a:solidFill>
                  <a:srgbClr val="FF0000"/>
                </a:solidFill>
              </a:rPr>
              <a:t>carefully expose </a:t>
            </a:r>
            <a:r>
              <a:rPr lang="en-US" altLang="ko-KR" sz="1800" dirty="0"/>
              <a:t>certain </a:t>
            </a:r>
            <a:r>
              <a:rPr lang="en-US" altLang="ko-KR" sz="1800" u="sng" dirty="0"/>
              <a:t>key pieces of functionality </a:t>
            </a:r>
            <a:r>
              <a:rPr lang="en-US" altLang="ko-KR" sz="1800" dirty="0"/>
              <a:t>to user program, such as …</a:t>
            </a:r>
          </a:p>
          <a:p>
            <a:pPr lvl="1"/>
            <a:r>
              <a:rPr lang="en-US" altLang="ko-KR" sz="1600" dirty="0"/>
              <a:t>Accessing the file system</a:t>
            </a:r>
          </a:p>
          <a:p>
            <a:pPr lvl="1"/>
            <a:r>
              <a:rPr lang="en-US" altLang="ko-KR" sz="1600" dirty="0"/>
              <a:t>Creating and destroying processes</a:t>
            </a:r>
          </a:p>
          <a:p>
            <a:pPr lvl="1"/>
            <a:r>
              <a:rPr lang="en-US" altLang="ko-KR" sz="1600" dirty="0"/>
              <a:t>Communicating with other processes</a:t>
            </a:r>
          </a:p>
          <a:p>
            <a:pPr lvl="1"/>
            <a:r>
              <a:rPr lang="en-US" altLang="ko-KR" sz="1600" dirty="0"/>
              <a:t>Allocating more memory</a:t>
            </a:r>
            <a:endParaRPr lang="ko-KR" altLang="en-US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9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2060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양식_공청회_발표자료-총괄-양식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lIns="252000" rtlCol="0" anchor="ctr"/>
      <a:lstStyle>
        <a:defPPr>
          <a:defRPr sz="1600" dirty="0" smtClean="0">
            <a:solidFill>
              <a:srgbClr val="00B050"/>
            </a:solidFill>
            <a:latin typeface="Courier New" pitchFamily="49" charset="0"/>
            <a:ea typeface="맑은 고딕" pitchFamily="50" charset="-127"/>
            <a:cs typeface="Courier New" pitchFamily="49" charset="0"/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110389</TotalTime>
  <Words>2422</Words>
  <Application>Microsoft Office PowerPoint</Application>
  <PresentationFormat>화면 슬라이드 쇼(4:3)</PresentationFormat>
  <Paragraphs>550</Paragraphs>
  <Slides>37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7" baseType="lpstr">
      <vt:lpstr>Adobe Arabic</vt:lpstr>
      <vt:lpstr>Adobe 고딕 Std B</vt:lpstr>
      <vt:lpstr>HY견고딕</vt:lpstr>
      <vt:lpstr>굴림</vt:lpstr>
      <vt:lpstr>맑은 고딕</vt:lpstr>
      <vt:lpstr>Arial</vt:lpstr>
      <vt:lpstr>Courier New</vt:lpstr>
      <vt:lpstr>Helvetica</vt:lpstr>
      <vt:lpstr>Wingdings</vt:lpstr>
      <vt:lpstr>양식_공청회_발표자료-총괄-양식</vt:lpstr>
      <vt:lpstr>Operating Systems </vt:lpstr>
      <vt:lpstr>PowerPoint 프레젠테이션</vt:lpstr>
      <vt:lpstr>How to efficiently virtualize the CPU with control?</vt:lpstr>
      <vt:lpstr>Direct Execution</vt:lpstr>
      <vt:lpstr>Recap: Process Creation</vt:lpstr>
      <vt:lpstr>Recap: Process Creation (Cont.)</vt:lpstr>
      <vt:lpstr>Problem </vt:lpstr>
      <vt:lpstr>Problem 1: Restricted Operation</vt:lpstr>
      <vt:lpstr>System Call</vt:lpstr>
      <vt:lpstr>Call flow(Pintos): write()</vt:lpstr>
      <vt:lpstr>Definitions of system calls (src/lib/user/syscall.c)</vt:lpstr>
      <vt:lpstr>Systemcall in pintos(systemcall-nr.h)</vt:lpstr>
      <vt:lpstr>Register systemcall handler at IDT</vt:lpstr>
      <vt:lpstr>Call flow(Pintos): write()</vt:lpstr>
      <vt:lpstr>Call process of System call (Pintos)</vt:lpstr>
      <vt:lpstr>Implementation of write()(src/filesys.c)</vt:lpstr>
      <vt:lpstr>Key Concept of System Call</vt:lpstr>
      <vt:lpstr>What code to run in trap?</vt:lpstr>
      <vt:lpstr>Invention of System Call</vt:lpstr>
      <vt:lpstr>Computer invented by Britain</vt:lpstr>
      <vt:lpstr>Process control block</vt:lpstr>
      <vt:lpstr>Limited Direction Execution</vt:lpstr>
      <vt:lpstr>Limited Direction Execution (Cont.)</vt:lpstr>
      <vt:lpstr>Starting a process with LDE</vt:lpstr>
      <vt:lpstr>Returning to kernel from the process</vt:lpstr>
      <vt:lpstr>Problem 2: Switching Between Processes</vt:lpstr>
      <vt:lpstr>A cooperative Approach: Wait for system calls</vt:lpstr>
      <vt:lpstr>A Non-Cooperative Approach: OS Takes Control</vt:lpstr>
      <vt:lpstr>Timer interrupt</vt:lpstr>
      <vt:lpstr>Timer interrupt (1963)</vt:lpstr>
      <vt:lpstr>J. McCarthy (1927 – 2011)</vt:lpstr>
      <vt:lpstr>Saving and Restoring Context</vt:lpstr>
      <vt:lpstr>Context Switch</vt:lpstr>
      <vt:lpstr>Limited Direct Execution Protocol (Timer interrupt)</vt:lpstr>
      <vt:lpstr>Limited Direct Execution Protocol (Timer interrupt)</vt:lpstr>
      <vt:lpstr>The xv6 Context Switch Code</vt:lpstr>
      <vt:lpstr>Worried About Concurrency?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Pintos Project</dc:title>
  <dc:subject/>
  <dc:creator>유진수 (jedisty@hanyang.ac.kr)</dc:creator>
  <cp:keywords/>
  <dc:description/>
  <cp:lastModifiedBy>유승원</cp:lastModifiedBy>
  <cp:revision>4166</cp:revision>
  <cp:lastPrinted>2019-09-09T02:10:38Z</cp:lastPrinted>
  <dcterms:created xsi:type="dcterms:W3CDTF">2011-05-01T06:09:10Z</dcterms:created>
  <dcterms:modified xsi:type="dcterms:W3CDTF">2022-03-28T07:00:55Z</dcterms:modified>
  <cp:category/>
</cp:coreProperties>
</file>