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1"/>
  </p:sldMasterIdLst>
  <p:notesMasterIdLst>
    <p:notesMasterId r:id="rId40"/>
  </p:notesMasterIdLst>
  <p:sldIdLst>
    <p:sldId id="2877" r:id="rId2"/>
    <p:sldId id="2368" r:id="rId3"/>
    <p:sldId id="2932" r:id="rId4"/>
    <p:sldId id="2061" r:id="rId5"/>
    <p:sldId id="2933" r:id="rId6"/>
    <p:sldId id="2939" r:id="rId7"/>
    <p:sldId id="2940" r:id="rId8"/>
    <p:sldId id="2062" r:id="rId9"/>
    <p:sldId id="2063" r:id="rId10"/>
    <p:sldId id="2936" r:id="rId11"/>
    <p:sldId id="2973" r:id="rId12"/>
    <p:sldId id="2064" r:id="rId13"/>
    <p:sldId id="2065" r:id="rId14"/>
    <p:sldId id="2980" r:id="rId15"/>
    <p:sldId id="2937" r:id="rId16"/>
    <p:sldId id="2942" r:id="rId17"/>
    <p:sldId id="2066" r:id="rId18"/>
    <p:sldId id="2928" r:id="rId19"/>
    <p:sldId id="2976" r:id="rId20"/>
    <p:sldId id="2374" r:id="rId21"/>
    <p:sldId id="2375" r:id="rId22"/>
    <p:sldId id="2947" r:id="rId23"/>
    <p:sldId id="2977" r:id="rId24"/>
    <p:sldId id="2948" r:id="rId25"/>
    <p:sldId id="2978" r:id="rId26"/>
    <p:sldId id="2953" r:id="rId27"/>
    <p:sldId id="2981" r:id="rId28"/>
    <p:sldId id="2982" r:id="rId29"/>
    <p:sldId id="2951" r:id="rId30"/>
    <p:sldId id="2954" r:id="rId31"/>
    <p:sldId id="2955" r:id="rId32"/>
    <p:sldId id="2957" r:id="rId33"/>
    <p:sldId id="2958" r:id="rId34"/>
    <p:sldId id="2983" r:id="rId35"/>
    <p:sldId id="2984" r:id="rId36"/>
    <p:sldId id="2985" r:id="rId37"/>
    <p:sldId id="2963" r:id="rId38"/>
    <p:sldId id="2972" r:id="rId39"/>
  </p:sldIdLst>
  <p:sldSz cx="9144000" cy="6858000" type="screen4x3"/>
  <p:notesSz cx="6797675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YLim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6699FF"/>
    <a:srgbClr val="FF66CC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547" autoAdjust="0"/>
    <p:restoredTop sz="91955" autoAdjust="0"/>
  </p:normalViewPr>
  <p:slideViewPr>
    <p:cSldViewPr>
      <p:cViewPr varScale="1">
        <p:scale>
          <a:sx n="145" d="100"/>
          <a:sy n="145" d="100"/>
        </p:scale>
        <p:origin x="209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>
      <p:cViewPr varScale="1">
        <p:scale>
          <a:sx n="115" d="100"/>
          <a:sy n="115" d="100"/>
        </p:scale>
        <p:origin x="5178" y="120"/>
      </p:cViewPr>
      <p:guideLst>
        <p:guide orient="horz" pos="2880"/>
        <p:guide pos="2160"/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050F0499-AE52-4672-879B-3107B2FC2A9F}" type="datetimeFigureOut">
              <a:rPr lang="ko-KR" altLang="en-US" smtClean="0"/>
              <a:t>2020-06-01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E9CED1A8-8C93-4BD0-9402-1D92621696D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523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다음은 프로세스 관리를 위해 사용하는 시스템 콜들을 설명드리겠습니다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포크 시스템 콜은 자식 프로세스를 생성합니다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자식 프로세스는 부모 프로세스와 별개의 메모리를 갖지만 메모리에 저장된 내용은 같습니다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포크의 리턴값은 부모 입장에서는 자식의 pid 이며, 자식 입장에서는 0입니다.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아래의 예제에서는 포크를 호출하고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부모 프로세스는 자식 프로세스의 pid를 출력하고 wait 함수로 자식 프로세스가 끝날 때까지 기다립니다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자식 프로세스는 종료 메시지를 출력하고 exit 함수를 통해 종료됩니다.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마지막으로 자식이 종료되면 부모 프로세스의 wait 함수가 자식 프로세스의 pid를 리턴합니다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그리고 부모 프로세스는 자식 프로세스가 종료됐다는 메시지를 출력하고 마무리됩니다.</a:t>
            </a:r>
          </a:p>
        </p:txBody>
      </p:sp>
    </p:spTree>
    <p:extLst>
      <p:ext uri="{BB962C8B-B14F-4D97-AF65-F5344CB8AC3E}">
        <p14:creationId xmlns:p14="http://schemas.microsoft.com/office/powerpoint/2010/main" val="199618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다음은 dup 시스템 콜의 예제입니다.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dup 시스템 콜은 파일 디스크립터를 복제하는 시스템 콜입니다. 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매개변수로 받은 파일 디스크럽터가 가리키는 파일을 다음 할당될 파일 디스크립터도 같이 가리키게 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예제에서 1번 디스크립터를 복제하면 복제된 fd는 스탠다드 아웃풋 버퍼를 가리키게 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그리고 나서 1번과 fd에 출력을 하게 되면 똑같이 콘솔에 출력될 수 있습니다.</a:t>
            </a:r>
          </a:p>
        </p:txBody>
      </p:sp>
    </p:spTree>
    <p:extLst>
      <p:ext uri="{BB962C8B-B14F-4D97-AF65-F5344CB8AC3E}">
        <p14:creationId xmlns:p14="http://schemas.microsoft.com/office/powerpoint/2010/main" val="1197558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1" name="Shape 3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파이프는 프로세스간 공유할 수 있는 커널 버퍼입니다.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리드와 라이트를 위한 파일 디스크립터의 쌍으로 구성되어 있고 한 쪽 끝에서는 데이터를 리드하고 다른 끝에서는 라이트합니다.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더 이상 데이터가 없을 때 데이터가 추가적으로 써지길 기다리거나 라이트를 위한 디스크립터들이 모두 닫히기를 기다립니다</a:t>
            </a:r>
          </a:p>
        </p:txBody>
      </p:sp>
    </p:spTree>
    <p:extLst>
      <p:ext uri="{BB962C8B-B14F-4D97-AF65-F5344CB8AC3E}">
        <p14:creationId xmlns:p14="http://schemas.microsoft.com/office/powerpoint/2010/main" val="77970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hape 3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다음은 파이프의 예제입니다.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우선 리드와 라이트 파일 디스크립터를 위한 p 배열을 선언합니다. 그리고 pipe라는 시스템 콜을 이용하여 파이프를 생성합니다.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자식 프로세스를 생성하고 0번 파일 디스크립터를 닫은 뒤 파이프의 p0 디스크립터를 0번 파일 디스크립터에 복제하여 파이프로부터 읽어 들인 데이터가 스탠다드 인풋 버퍼에 입력되게 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그리고 파이프의 모든 파일 디스크립터를 모두 닫고 wc를 실행합니다.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부모 프로세스는 먼저 파이프의 자식 프로세스에서 사용하는 p0 디스크립터를 닫고 p1 디스크립터에 hello world를 입력합니다.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그리고 파이프의 p1 디스크립터를 닫아 파이프의 라이트가 끝났음을 알립니다.</a:t>
            </a:r>
          </a:p>
        </p:txBody>
      </p:sp>
    </p:spTree>
    <p:extLst>
      <p:ext uri="{BB962C8B-B14F-4D97-AF65-F5344CB8AC3E}">
        <p14:creationId xmlns:p14="http://schemas.microsoft.com/office/powerpoint/2010/main" val="1863315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hape 3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다음은 파이프의 예제입니다.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우선 리드와 라이트 파일 디스크립터를 위한 p 배열을 선언합니다. 그리고 pipe라는 시스템 콜을 이용하여 파이프를 생성합니다.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자식 프로세스를 생성하고 0번 파일 디스크립터를 닫은 뒤 파이프의 p0 디스크립터를 0번 파일 디스크립터에 복제하여 파이프로부터 읽어 들인 데이터가 스탠다드 인풋 버퍼에 입력되게 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그리고 파이프의 모든 파일 디스크립터를 모두 닫고 wc를 실행합니다.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부모 프로세스는 먼저 파이프의 자식 프로세스에서 사용하는 p0 디스크립터를 닫고 p1 디스크립터에 hello world를 입력합니다.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그리고 파이프의 p1 디스크립터를 닫아 파이프의 라이트가 끝났음을 알립니다.</a:t>
            </a:r>
          </a:p>
        </p:txBody>
      </p:sp>
    </p:spTree>
    <p:extLst>
      <p:ext uri="{BB962C8B-B14F-4D97-AF65-F5344CB8AC3E}">
        <p14:creationId xmlns:p14="http://schemas.microsoft.com/office/powerpoint/2010/main" val="1259201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hape 3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다음은 파이프의 예제입니다.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우선 리드와 라이트 파일 디스크립터를 위한 p 배열을 선언합니다. 그리고 pipe라는 시스템 콜을 이용하여 파이프를 생성합니다.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자식 프로세스를 생성하고 0번 파일 디스크립터를 닫은 뒤 파이프의 p0 디스크립터를 0번 파일 디스크립터에 복제하여 파이프로부터 읽어 들인 데이터가 스탠다드 인풋 버퍼에 입력되게 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그리고 파이프의 모든 파일 디스크립터를 모두 닫고 wc를 실행합니다.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부모 프로세스는 먼저 파이프의 자식 프로세스에서 사용하는 p0 디스크립터를 닫고 p1 디스크립터에 hello world를 입력합니다.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그리고 파이프의 p1 디스크립터를 닫아 파이프의 라이트가 끝났음을 알립니다.</a:t>
            </a:r>
          </a:p>
        </p:txBody>
      </p:sp>
    </p:spTree>
    <p:extLst>
      <p:ext uri="{BB962C8B-B14F-4D97-AF65-F5344CB8AC3E}">
        <p14:creationId xmlns:p14="http://schemas.microsoft.com/office/powerpoint/2010/main" val="1120472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hape 3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다음은 파이프의 예제입니다.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우선 리드와 라이트 파일 디스크립터를 위한 p 배열을 선언합니다. 그리고 pipe라는 시스템 콜을 이용하여 파이프를 생성합니다.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자식 프로세스를 생성하고 0번 파일 디스크립터를 닫은 뒤 파이프의 p0 디스크립터를 0번 파일 디스크립터에 복제하여 파이프로부터 읽어 들인 데이터가 스탠다드 인풋 버퍼에 입력되게 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그리고 파이프의 모든 파일 디스크립터를 모두 닫고 wc를 실행합니다.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부모 프로세스는 먼저 파이프의 자식 프로세스에서 사용하는 p0 디스크립터를 닫고 p1 디스크립터에 hello world를 입력합니다.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그리고 파이프의 p1 디스크립터를 닫아 파이프의 라이트가 끝났음을 알립니다.</a:t>
            </a:r>
          </a:p>
        </p:txBody>
      </p:sp>
    </p:spTree>
    <p:extLst>
      <p:ext uri="{BB962C8B-B14F-4D97-AF65-F5344CB8AC3E}">
        <p14:creationId xmlns:p14="http://schemas.microsoft.com/office/powerpoint/2010/main" val="477666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1" name="Shape 39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파이프를 쓰는 방법은 임시파일을 리다이렉션 하는 방법보다 4가지 이점이 있습니다.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우선 임시파일을 이용한 방법은 임시 파일을 삭제할 때 주의해야 하지만 파이프는 운영체제가 자동적으로 관리를 해줍니다.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두 번째는 파일 리다이렉션 방식은 임시파일을 디스크에 저장하여 사용해야 하지만 파이프는 메인 메모리만 사용합니다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세 번째는 파이프는 병렬 처리가 가능합니다. 임시 파일은 데이터를 디스크까지 쓰고 응답을 받은 후에 다시 쓸 수 있기 때문에 병렬처리가 불가능합니다.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네 번째는 파이프는 블락킹 리드와 라이트를 하기 때문에 더 효율이 좋다는데 이 부분은 정확히 이해하지 못했습니다</a:t>
            </a:r>
          </a:p>
        </p:txBody>
      </p:sp>
    </p:spTree>
    <p:extLst>
      <p:ext uri="{BB962C8B-B14F-4D97-AF65-F5344CB8AC3E}">
        <p14:creationId xmlns:p14="http://schemas.microsoft.com/office/powerpoint/2010/main" val="1793745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exec 시스템 콜은 새로운 실행파일을 실행시킵니다.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기존 프로세스의 메모리 영역은 새로 실행되는 프로세스의 메모리 영역으로 교체됩니다 (덮어쓰기)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실행에 성공하면 리턴을 하지 않고 실행할 파일의 시작 지점의 명령어를 로드합니다.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exec의 두 개의 패러미터는 실행파일의 이름과 인자의 배열입니다.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예제에서는 /bin/echo가 파일 명, echo와 hello로 구성된 argv 배열이 인자의 배열입니다.</a:t>
            </a:r>
          </a:p>
        </p:txBody>
      </p:sp>
    </p:spTree>
    <p:extLst>
      <p:ext uri="{BB962C8B-B14F-4D97-AF65-F5344CB8AC3E}">
        <p14:creationId xmlns:p14="http://schemas.microsoft.com/office/powerpoint/2010/main" val="1552208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exec 시스템 콜은 새로운 실행파일을 실행시킵니다.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기존 프로세스의 메모리 영역은 새로 실행되는 프로세스의 메모리 영역으로 교체됩니다 (덮어쓰기)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실행에 성공하면 리턴을 하지 않고 실행할 파일의 시작 지점의 명령어를 로드합니다.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exec의 두 개의 패러미터는 실행파일의 이름과 인자의 배열입니다.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예제에서는 /bin/echo가 파일 명, echo와 hello로 구성된 argv 배열이 인자의 배열입니다.</a:t>
            </a:r>
          </a:p>
        </p:txBody>
      </p:sp>
    </p:spTree>
    <p:extLst>
      <p:ext uri="{BB962C8B-B14F-4D97-AF65-F5344CB8AC3E}">
        <p14:creationId xmlns:p14="http://schemas.microsoft.com/office/powerpoint/2010/main" val="101138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exec 시스템 콜은 새로운 실행파일을 실행시킵니다.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기존 프로세스의 메모리 영역은 새로 실행되는 프로세스의 메모리 영역으로 교체됩니다 (덮어쓰기)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실행에 성공하면 리턴을 하지 않고 실행할 파일의 시작 지점의 명령어를 로드합니다.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exec의 두 개의 패러미터는 실행파일의 이름과 인자의 배열입니다.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예제에서는 /bin/echo가 파일 명, echo와 hello로 구성된 argv 배열이 인자의 배열입니다.</a:t>
            </a:r>
          </a:p>
        </p:txBody>
      </p:sp>
    </p:spTree>
    <p:extLst>
      <p:ext uri="{BB962C8B-B14F-4D97-AF65-F5344CB8AC3E}">
        <p14:creationId xmlns:p14="http://schemas.microsoft.com/office/powerpoint/2010/main" val="1841316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ED1A8-8C93-4BD0-9402-1D92621696DA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653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0" name="Shape 29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dirty="0"/>
              <a:t>다음은 I/O and File descriptor 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dirty="0"/>
              <a:t>우선 파일 디스크립터는 프로세스가 읽거나 쓰는 객체를 가리키기 위한 정수입니다.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dirty="0"/>
              <a:t>프로세스는 파일 디스크립터를 통해 파일 또는 디렉터리를 열거나 파이프를 만들거나 디스크립터를 복제할 수 있습니다.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dirty="0"/>
              <a:t>프로세스마다 파일 디스크립터를 관리하기 위한 테이블이 존재하고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dirty="0"/>
              <a:t>파일 디스크립터 0, 1, 2는 각각 스탠다드 인풋, 아웃풋, 에러로 예약이 되어 있습니다.</a:t>
            </a:r>
          </a:p>
        </p:txBody>
      </p:sp>
    </p:spTree>
    <p:extLst>
      <p:ext uri="{BB962C8B-B14F-4D97-AF65-F5344CB8AC3E}">
        <p14:creationId xmlns:p14="http://schemas.microsoft.com/office/powerpoint/2010/main" val="708687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0" name="Shape 29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dirty="0"/>
              <a:t>다음은 I/O and File descriptor 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dirty="0"/>
              <a:t>우선 파일 디스크립터는 프로세스가 읽거나 쓰는 객체를 가리키기 위한 정수입니다.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dirty="0"/>
              <a:t>프로세스는 파일 디스크립터를 통해 파일 또는 디렉터리를 열거나 파이프를 만들거나 디스크립터를 복제할 수 있습니다.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dirty="0"/>
              <a:t>프로세스마다 파일 디스크립터를 관리하기 위한 테이블이 존재하고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dirty="0"/>
              <a:t>파일 디스크립터 0, 1, 2는 각각 스탠다드 인풋, 아웃풋, 에러로 예약이 되어 있습니다.</a:t>
            </a:r>
          </a:p>
        </p:txBody>
      </p:sp>
    </p:spTree>
    <p:extLst>
      <p:ext uri="{BB962C8B-B14F-4D97-AF65-F5344CB8AC3E}">
        <p14:creationId xmlns:p14="http://schemas.microsoft.com/office/powerpoint/2010/main" val="912230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8" name="Shape 3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다음은 cat 프로그램의 예제입니다.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우선 스탠다드 인풋으로부터 512byte 만큼 데이터를 읽은 다음 스탠다드 아웃풋에 쓰는 예제입니다.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만약 중간에 오류가 생기면 스텐다드 에러에 에러 메시지를 입력합니다.</a:t>
            </a:r>
          </a:p>
        </p:txBody>
      </p:sp>
    </p:spTree>
    <p:extLst>
      <p:ext uri="{BB962C8B-B14F-4D97-AF65-F5344CB8AC3E}">
        <p14:creationId xmlns:p14="http://schemas.microsoft.com/office/powerpoint/2010/main" val="1879533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리다이렉션은 데이터의 입출력 방향을 바꿔줍니다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예약된 파일 디스트립터 0에서 2번을 클로즈한 후 바로 오픈을 하여 스탠다드 인풋 아웃풋 에러를 사용자가 사용할 수 있습니다.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예를 들어 파일 디스크립터 1번을 닫고 바로 텍스트 파일을 오픈하면 스탠다드 아웃풋 대신 텍스트 파일이 지정이 되었기 때문에 콘솔에 입력한 내용이 텍스트 파일에 저장됩니다.</a:t>
            </a:r>
          </a:p>
          <a:p>
            <a:pPr defTabSz="914400">
              <a:lnSpc>
                <a:spcPct val="100000"/>
              </a:lnSpc>
              <a:defRPr sz="1200"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t>쉘 명령어에서는 꺽쇠로 리다이렉션을 설정할 수 있습니다</a:t>
            </a:r>
          </a:p>
        </p:txBody>
      </p:sp>
    </p:spTree>
    <p:extLst>
      <p:ext uri="{BB962C8B-B14F-4D97-AF65-F5344CB8AC3E}">
        <p14:creationId xmlns:p14="http://schemas.microsoft.com/office/powerpoint/2010/main" val="916151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부제목 2"/>
          <p:cNvSpPr>
            <a:spLocks noGrp="1"/>
          </p:cNvSpPr>
          <p:nvPr>
            <p:ph type="subTitle" idx="1"/>
          </p:nvPr>
        </p:nvSpPr>
        <p:spPr>
          <a:xfrm>
            <a:off x="251520" y="78531"/>
            <a:ext cx="8640960" cy="576065"/>
          </a:xfrm>
        </p:spPr>
        <p:txBody>
          <a:bodyPr anchor="ctr"/>
          <a:lstStyle>
            <a:lvl1pPr marL="0" indent="0" algn="ctr" rtl="0" fontAlgn="base" latinLnBrk="1">
              <a:spcBef>
                <a:spcPct val="0"/>
              </a:spcBef>
              <a:spcAft>
                <a:spcPct val="0"/>
              </a:spcAft>
              <a:buNone/>
              <a:defRPr kumimoji="1" lang="ko-KR" altLang="en-US" sz="2400" b="1" kern="1200" cap="none" spc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19" name="제목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542033"/>
          </a:xfrm>
          <a:effectLst>
            <a:outerShdw dist="17780" dir="2700000" algn="ctr" rotWithShape="0">
              <a:srgbClr val="000000"/>
            </a:outerShdw>
          </a:effectLst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lang="ko-KR" altLang="en-US" sz="4400" b="1" kern="1200" dirty="0">
                <a:solidFill>
                  <a:schemeClr val="tx2">
                    <a:lumMod val="75000"/>
                  </a:schemeClr>
                </a:solidFill>
                <a:latin typeface="Adobe 고딕 Std B" pitchFamily="34" charset="-127"/>
                <a:ea typeface="Adobe 고딕 Std B" pitchFamily="34" charset="-127"/>
                <a:cs typeface="Adobe Arabic" pitchFamily="18" charset="-78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36" name="그룹 35"/>
          <p:cNvGrpSpPr/>
          <p:nvPr userDrawn="1"/>
        </p:nvGrpSpPr>
        <p:grpSpPr>
          <a:xfrm>
            <a:off x="-3579" y="3573016"/>
            <a:ext cx="9147579" cy="64193"/>
            <a:chOff x="-3579" y="3356992"/>
            <a:chExt cx="9147579" cy="64193"/>
          </a:xfrm>
        </p:grpSpPr>
        <p:cxnSp>
          <p:nvCxnSpPr>
            <p:cNvPr id="31" name="직선 연결선 30"/>
            <p:cNvCxnSpPr/>
            <p:nvPr userDrawn="1"/>
          </p:nvCxnSpPr>
          <p:spPr>
            <a:xfrm>
              <a:off x="0" y="3356992"/>
              <a:ext cx="9144000" cy="0"/>
            </a:xfrm>
            <a:prstGeom prst="line">
              <a:avLst/>
            </a:prstGeom>
            <a:ln w="63500">
              <a:solidFill>
                <a:schemeClr val="tx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 userDrawn="1"/>
          </p:nvCxnSpPr>
          <p:spPr>
            <a:xfrm>
              <a:off x="-3579" y="3421185"/>
              <a:ext cx="9144000" cy="0"/>
            </a:xfrm>
            <a:prstGeom prst="line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 userDrawn="1"/>
        </p:nvSpPr>
        <p:spPr>
          <a:xfrm>
            <a:off x="3347864" y="4030167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kumimoji="1" lang="en-US" altLang="ko-KR" sz="2000" b="0" dirty="0" err="1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Youjip</a:t>
            </a:r>
            <a:r>
              <a:rPr kumimoji="1" lang="en-US" altLang="ko-KR" sz="2000" b="0" baseline="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Won</a:t>
            </a:r>
            <a:endParaRPr kumimoji="1" lang="en-US" altLang="ko-KR" sz="2000" b="0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86" y="5013176"/>
            <a:ext cx="2638429" cy="75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73466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 userDrawn="1"/>
        </p:nvCxnSpPr>
        <p:spPr>
          <a:xfrm>
            <a:off x="0" y="6500813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14313" y="908720"/>
            <a:ext cx="8786812" cy="5501258"/>
          </a:xfrm>
        </p:spPr>
        <p:txBody>
          <a:bodyPr/>
          <a:lstStyle>
            <a:lvl1pPr>
              <a:lnSpc>
                <a:spcPct val="150000"/>
              </a:lnSpc>
              <a:buClr>
                <a:srgbClr val="002060"/>
              </a:buClr>
              <a:defRPr sz="2000" b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50000"/>
              </a:lnSpc>
              <a:buClr>
                <a:srgbClr val="002060"/>
              </a:buClr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50000"/>
              </a:lnSpc>
              <a:buClr>
                <a:srgbClr val="002060"/>
              </a:buClr>
              <a:defRPr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>
              <a:lnSpc>
                <a:spcPct val="150000"/>
              </a:lnSpc>
              <a:buClr>
                <a:srgbClr val="002060"/>
              </a:buClr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>
              <a:lnSpc>
                <a:spcPct val="150000"/>
              </a:lnSpc>
              <a:buClr>
                <a:srgbClr val="002060"/>
              </a:buClr>
              <a:defRPr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64934" y="6592713"/>
            <a:ext cx="1071562" cy="220663"/>
          </a:xfrm>
        </p:spPr>
        <p:txBody>
          <a:bodyPr/>
          <a:lstStyle>
            <a:lvl1pPr>
              <a:defRPr b="1"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033713" y="6582995"/>
            <a:ext cx="3038475" cy="220663"/>
          </a:xfrm>
          <a:prstGeom prst="rect">
            <a:avLst/>
          </a:prstGeom>
        </p:spPr>
        <p:txBody>
          <a:bodyPr/>
          <a:lstStyle>
            <a:lvl1pPr algn="ctr">
              <a:defRPr sz="1000" b="0">
                <a:latin typeface="맑은 고딕" pitchFamily="50" charset="-127"/>
                <a:ea typeface="맑은 고딕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35396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 userDrawn="1"/>
        </p:nvCxnSpPr>
        <p:spPr>
          <a:xfrm>
            <a:off x="214313" y="4429125"/>
            <a:ext cx="8786812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91994" y="2906713"/>
            <a:ext cx="8072494" cy="1500187"/>
          </a:xfrm>
        </p:spPr>
        <p:txBody>
          <a:bodyPr anchor="b"/>
          <a:lstStyle>
            <a:lvl1pPr marL="0" indent="0" algn="r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64934" y="6592713"/>
            <a:ext cx="1071562" cy="220663"/>
          </a:xfrm>
        </p:spPr>
        <p:txBody>
          <a:bodyPr/>
          <a:lstStyle>
            <a:lvl1pPr>
              <a:defRPr b="1"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‹#›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033713" y="6525344"/>
            <a:ext cx="3038475" cy="220663"/>
          </a:xfrm>
          <a:prstGeom prst="rect">
            <a:avLst/>
          </a:prstGeom>
        </p:spPr>
        <p:txBody>
          <a:bodyPr/>
          <a:lstStyle>
            <a:lvl1pPr algn="ctr">
              <a:defRPr sz="1000" b="0">
                <a:latin typeface="맑은 고딕" pitchFamily="50" charset="-127"/>
                <a:ea typeface="맑은 고딕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05002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>
            <a:spLocks noGrp="1"/>
          </p:cNvSpPr>
          <p:nvPr>
            <p:ph type="pic" idx="13"/>
          </p:nvPr>
        </p:nvSpPr>
        <p:spPr>
          <a:xfrm>
            <a:off x="2873127" y="1818680"/>
            <a:ext cx="6630293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2165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82186" indent="-241093">
              <a:spcBef>
                <a:spcPts val="2250"/>
              </a:spcBef>
              <a:defRPr sz="1969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23279" indent="-241093">
              <a:spcBef>
                <a:spcPts val="2250"/>
              </a:spcBef>
              <a:defRPr sz="1969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64372" indent="-241093">
              <a:spcBef>
                <a:spcPts val="2250"/>
              </a:spcBef>
              <a:defRPr sz="1969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205465" indent="-241093">
              <a:spcBef>
                <a:spcPts val="2250"/>
              </a:spcBef>
              <a:defRPr sz="1969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4929" y="6547481"/>
            <a:ext cx="596196" cy="21252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2" name="Youjip Won"/>
          <p:cNvSpPr txBox="1"/>
          <p:nvPr/>
        </p:nvSpPr>
        <p:spPr>
          <a:xfrm>
            <a:off x="4050341" y="6525344"/>
            <a:ext cx="839397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sz="1200" b="0">
                <a:latin typeface="Helvetica" charset="0"/>
                <a:ea typeface="Helvetica" charset="0"/>
                <a:cs typeface="Helvetica" charset="0"/>
              </a:rPr>
              <a:t>Youjip Won</a:t>
            </a:r>
          </a:p>
        </p:txBody>
      </p:sp>
    </p:spTree>
    <p:extLst>
      <p:ext uri="{BB962C8B-B14F-4D97-AF65-F5344CB8AC3E}">
        <p14:creationId xmlns:p14="http://schemas.microsoft.com/office/powerpoint/2010/main" val="67143404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8424" y="6575623"/>
            <a:ext cx="480436" cy="21252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" name="Youjip Won"/>
          <p:cNvSpPr txBox="1"/>
          <p:nvPr/>
        </p:nvSpPr>
        <p:spPr>
          <a:xfrm>
            <a:off x="4047469" y="6556574"/>
            <a:ext cx="839397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sz="1200" b="0">
                <a:latin typeface="Helvetica" charset="0"/>
                <a:ea typeface="Helvetica" charset="0"/>
                <a:cs typeface="Helvetica" charset="0"/>
              </a:rPr>
              <a:t>Youjip Won</a:t>
            </a:r>
          </a:p>
        </p:txBody>
      </p:sp>
    </p:spTree>
    <p:extLst>
      <p:ext uri="{BB962C8B-B14F-4D97-AF65-F5344CB8AC3E}">
        <p14:creationId xmlns:p14="http://schemas.microsoft.com/office/powerpoint/2010/main" val="97262398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-611"/>
            <a:ext cx="9144000" cy="70661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ctr"/>
            <a:endParaRPr lang="ko-KR" altLang="en-US" sz="1600" dirty="0">
              <a:solidFill>
                <a:srgbClr val="00B0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4313" y="55563"/>
            <a:ext cx="878681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4313" y="1000125"/>
            <a:ext cx="8786812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360" y="6513159"/>
            <a:ext cx="1071562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A0C360-F875-469D-A977-82806D0D3C5E}" type="slidenum">
              <a:rPr kumimoji="1" lang="en-US" altLang="ko-KR" smtClean="0">
                <a:solidFill>
                  <a:srgbClr val="1F497D">
                    <a:lumMod val="5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052762" y="6513159"/>
            <a:ext cx="3038475" cy="220663"/>
          </a:xfrm>
          <a:prstGeom prst="rect">
            <a:avLst/>
          </a:prstGeom>
        </p:spPr>
        <p:txBody>
          <a:bodyPr/>
          <a:lstStyle>
            <a:lvl1pPr algn="ctr">
              <a:defRPr sz="1100" b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0" y="706008"/>
            <a:ext cx="914400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ctr"/>
            <a:endParaRPr lang="ko-KR" altLang="en-US" sz="1600" dirty="0">
              <a:solidFill>
                <a:srgbClr val="00B050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pic>
        <p:nvPicPr>
          <p:cNvPr id="11" name="logo.png" descr="logo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7559" y="6605939"/>
            <a:ext cx="864725" cy="12788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2" name="직선 연결선 8"/>
          <p:cNvCxnSpPr/>
          <p:nvPr userDrawn="1"/>
        </p:nvCxnSpPr>
        <p:spPr>
          <a:xfrm>
            <a:off x="0" y="6525344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91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</p:sldLayoutIdLst>
  <p:transition>
    <p:zoom/>
  </p:transition>
  <p:hf hd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Helvetica" charset="0"/>
          <a:ea typeface="Helvetica" charset="0"/>
          <a:cs typeface="Helvetica" charset="0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rgbClr val="FFFF00"/>
          </a:solidFill>
          <a:latin typeface="HY견고딕" pitchFamily="18" charset="-127"/>
          <a:ea typeface="HY견고딕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rgbClr val="FFFF00"/>
          </a:solidFill>
          <a:latin typeface="HY견고딕" pitchFamily="18" charset="-127"/>
          <a:ea typeface="HY견고딕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rgbClr val="FFFF00"/>
          </a:solidFill>
          <a:latin typeface="HY견고딕" pitchFamily="18" charset="-127"/>
          <a:ea typeface="HY견고딕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rgbClr val="FFFF00"/>
          </a:solidFill>
          <a:latin typeface="HY견고딕" pitchFamily="18" charset="-127"/>
          <a:ea typeface="HY견고딕" pitchFamily="18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HY견고딕" pitchFamily="18" charset="-127"/>
          <a:ea typeface="HY견고딕" pitchFamily="18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HY견고딕" pitchFamily="18" charset="-127"/>
          <a:ea typeface="HY견고딕" pitchFamily="18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HY견고딕" pitchFamily="18" charset="-127"/>
          <a:ea typeface="HY견고딕" pitchFamily="18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kumimoji="1" sz="3000">
          <a:solidFill>
            <a:schemeClr val="bg1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rgbClr val="002060"/>
        </a:buClr>
        <a:buSzPct val="65000"/>
        <a:buFont typeface="Wingdings" pitchFamily="2" charset="2"/>
        <a:buChar char=""/>
        <a:defRPr kumimoji="1" sz="2000">
          <a:solidFill>
            <a:srgbClr val="10253F"/>
          </a:solidFill>
          <a:latin typeface="Helvetica" charset="0"/>
          <a:ea typeface="Helvetica" charset="0"/>
          <a:cs typeface="Helvetica" charset="0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rgbClr val="007E3C"/>
        </a:buClr>
        <a:buSzPct val="100000"/>
        <a:buFont typeface="Wingdings" pitchFamily="2" charset="2"/>
        <a:buChar char=""/>
        <a:defRPr kumimoji="1">
          <a:solidFill>
            <a:srgbClr val="10253F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rgbClr val="002060"/>
        </a:buClr>
        <a:buSzPct val="65000"/>
        <a:buFont typeface="Wingdings" pitchFamily="2" charset="2"/>
        <a:buChar char=""/>
        <a:defRPr kumimoji="1" sz="1600">
          <a:solidFill>
            <a:srgbClr val="10253F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rgbClr val="00B03C"/>
        </a:buClr>
        <a:buSzPct val="65000"/>
        <a:buFont typeface="Wingdings" pitchFamily="2" charset="2"/>
        <a:buChar char=""/>
        <a:defRPr kumimoji="1" sz="1400">
          <a:solidFill>
            <a:srgbClr val="10253F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rgbClr val="002060"/>
        </a:buClr>
        <a:buFont typeface="Wingdings" pitchFamily="2" charset="2"/>
        <a:buChar char=""/>
        <a:defRPr kumimoji="1" sz="1400">
          <a:solidFill>
            <a:srgbClr val="10253F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772400" cy="1326009"/>
          </a:xfrm>
        </p:spPr>
        <p:txBody>
          <a:bodyPr/>
          <a:lstStyle/>
          <a:p>
            <a:r>
              <a:rPr lang="en-US" sz="3600" dirty="0"/>
              <a:t>Operating Systems</a:t>
            </a:r>
            <a:br>
              <a:rPr lang="en-US" sz="3600" dirty="0"/>
            </a:b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918690818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 usage of </a:t>
            </a: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wait() </a:t>
            </a:r>
            <a:r>
              <a:rPr lang="en-US" altLang="ko-KR" dirty="0"/>
              <a:t>System Call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10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11275" y="1522043"/>
            <a:ext cx="7992888" cy="440120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5200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stdio.h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stdlib.h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unistd.h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&lt;sys/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wait.h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endParaRPr lang="en-US" altLang="ko-KR" sz="14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4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main(</a:t>
            </a:r>
            <a:r>
              <a:rPr lang="en-US" altLang="ko-KR" sz="14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argc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</a:t>
            </a:r>
            <a:r>
              <a:rPr lang="en-US" altLang="ko-KR" sz="1400" dirty="0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char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*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argv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[]){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printf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("hello world (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pid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:%d)\n", (</a:t>
            </a:r>
            <a:r>
              <a:rPr lang="en-US" altLang="ko-KR" sz="14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getpid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());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</a:t>
            </a:r>
            <a:r>
              <a:rPr lang="en-US" altLang="ko-KR" sz="14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rc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= fork();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</a:t>
            </a:r>
            <a:r>
              <a:rPr lang="en-US" altLang="ko-KR" sz="1400" dirty="0">
                <a:solidFill>
                  <a:srgbClr val="F79646">
                    <a:lumMod val="75000"/>
                  </a:srgb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if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(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rc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&lt; </a:t>
            </a:r>
            <a:r>
              <a:rPr lang="en-US" altLang="ko-KR" sz="14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{ 	</a:t>
            </a:r>
            <a:r>
              <a:rPr lang="en-US" altLang="ko-KR" sz="14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fork failed; exit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fprintf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stderr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"fork failed\n");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exit(1);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} </a:t>
            </a:r>
            <a:r>
              <a:rPr lang="en-US" altLang="ko-KR" sz="1400" dirty="0">
                <a:solidFill>
                  <a:srgbClr val="F79646">
                    <a:lumMod val="75000"/>
                  </a:srgb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else if 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rc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== </a:t>
            </a:r>
            <a:r>
              <a:rPr lang="en-US" altLang="ko-KR" sz="14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{ </a:t>
            </a:r>
            <a:r>
              <a:rPr lang="en-US" altLang="ko-KR" sz="14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child (new process)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printf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("hello, I am child (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pid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:%d)\n", (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getpid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());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} </a:t>
            </a:r>
            <a:r>
              <a:rPr lang="en-US" altLang="ko-KR" sz="1400" dirty="0">
                <a:solidFill>
                  <a:srgbClr val="F79646">
                    <a:lumMod val="75000"/>
                  </a:srgb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else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{ 		</a:t>
            </a:r>
            <a:r>
              <a:rPr lang="en-US" altLang="ko-KR" sz="14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parent goes down this path (main)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400" b="1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400" b="1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400" b="1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wc</a:t>
            </a:r>
            <a:r>
              <a:rPr lang="en-US" altLang="ko-KR" sz="1400" b="1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= wait(</a:t>
            </a:r>
            <a:r>
              <a:rPr lang="en-US" altLang="ko-KR" sz="1400" b="1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NULL</a:t>
            </a:r>
            <a:r>
              <a:rPr lang="en-US" altLang="ko-KR" sz="1400" b="1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);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printf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("hello, I am parent of %d (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wc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:%d) (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pid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:%d)\n",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rc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wc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(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</a:t>
            </a:r>
            <a:r>
              <a:rPr lang="en-US" altLang="ko-KR" sz="14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getpid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());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}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</a:t>
            </a:r>
            <a:r>
              <a:rPr lang="en-US" altLang="ko-KR" sz="1400" dirty="0">
                <a:solidFill>
                  <a:srgbClr val="F79646">
                    <a:lumMod val="75000"/>
                  </a:srgb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return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4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;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900174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p2.c</a:t>
            </a:r>
            <a:endParaRPr lang="ko-KR" altLang="en-US" sz="16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1541490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563543" y="6472774"/>
            <a:ext cx="220385" cy="2096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74" name="Screen Shot 2018-09-06 at 9.17.30 AM.png" descr="Screen Shot 2018-09-06 at 9.17.3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51" y="1052736"/>
            <a:ext cx="8974336" cy="474166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45393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 wait() System Call (Cont.)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12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11275" y="1256203"/>
            <a:ext cx="7921165" cy="1938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25200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prompt&gt; ./p2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hello world (pid:29266)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hello, I am child (pid:29267)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hello, I am parent of 29267 (wc:29267) (pid:29266)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prompt&gt;</a:t>
            </a:r>
            <a:endParaRPr lang="ko-KR" altLang="en-US" sz="16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801895"/>
            <a:ext cx="2655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Result (Deterministic)</a:t>
            </a:r>
            <a:endParaRPr lang="ko-KR" altLang="en-US" sz="16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7609296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Running a new program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14313" y="1052736"/>
            <a:ext cx="8786812" cy="5357242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sz="1800">
                <a:latin typeface="Courier New" charset="0"/>
                <a:ea typeface="Courier New" charset="0"/>
                <a:cs typeface="Courier New" charset="0"/>
              </a:rPr>
              <a:t>exec</a:t>
            </a:r>
            <a:r>
              <a:rPr lang="en-US" altLang="ko-KR" sz="1800" dirty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marL="0" indent="0" algn="ctr">
              <a:buNone/>
            </a:pPr>
            <a:endParaRPr lang="en-US" altLang="ko-KR" sz="1000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altLang="ko-KR" sz="1800" dirty="0"/>
              <a:t>The caller wants to run a program that is different from the caller itself.</a:t>
            </a:r>
          </a:p>
          <a:p>
            <a:pPr lvl="1"/>
            <a:r>
              <a:rPr lang="en-US" altLang="ko-KR" sz="1600" dirty="0"/>
              <a:t>Launch an editor</a:t>
            </a:r>
          </a:p>
          <a:p>
            <a:pPr lvl="1"/>
            <a:r>
              <a:rPr lang="en-US" altLang="ko-KR" sz="1600" dirty="0">
                <a:latin typeface="Courier New" charset="0"/>
                <a:ea typeface="Courier New" charset="0"/>
                <a:cs typeface="Courier New" charset="0"/>
              </a:rPr>
              <a:t>% ls –l</a:t>
            </a:r>
          </a:p>
          <a:p>
            <a:r>
              <a:rPr lang="en-US" altLang="ko-KR" sz="1800" dirty="0"/>
              <a:t>OS needs to load a new binary image, initialize a new stack, initialize a new heap for the new program.</a:t>
            </a:r>
          </a:p>
          <a:p>
            <a:r>
              <a:rPr lang="en-US" altLang="ko-KR" sz="1800" dirty="0"/>
              <a:t>two parameters</a:t>
            </a:r>
          </a:p>
          <a:p>
            <a:pPr lvl="1"/>
            <a:r>
              <a:rPr lang="en-US" altLang="ko-KR" sz="1600" dirty="0"/>
              <a:t>The name of the binary file</a:t>
            </a:r>
          </a:p>
          <a:p>
            <a:pPr lvl="1"/>
            <a:r>
              <a:rPr lang="en-US" altLang="ko-KR" sz="1600" dirty="0"/>
              <a:t>The array of </a:t>
            </a:r>
            <a:r>
              <a:rPr lang="en-US" altLang="ko-KR" sz="1600" dirty="0" err="1"/>
              <a:t>arguemtns</a:t>
            </a:r>
            <a:endParaRPr lang="en-US" altLang="ko-KR" sz="16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13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44577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563543" y="6472774"/>
            <a:ext cx="220385" cy="2096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58" name="직사각형 4"/>
          <p:cNvSpPr/>
          <p:nvPr/>
        </p:nvSpPr>
        <p:spPr>
          <a:xfrm>
            <a:off x="2869883" y="2480533"/>
            <a:ext cx="3216305" cy="1896934"/>
          </a:xfrm>
          <a:prstGeom prst="rect">
            <a:avLst/>
          </a:prstGeom>
          <a:solidFill>
            <a:srgbClr val="D6D5D5">
              <a:alpha val="50000"/>
            </a:srgbClr>
          </a:solidFill>
          <a:ln w="12700">
            <a:solidFill>
              <a:srgbClr val="000000">
                <a:alpha val="50000"/>
              </a:srgbClr>
            </a:solidFill>
            <a:miter/>
          </a:ln>
        </p:spPr>
        <p:txBody>
          <a:bodyPr lIns="34289" tIns="34289" rIns="34289" bIns="34289" anchor="ctr"/>
          <a:lstStyle/>
          <a:p>
            <a:pPr defTabSz="914367">
              <a:defRPr b="0">
                <a:solidFill>
                  <a:srgbClr val="FFFFFF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endParaRPr sz="1266"/>
          </a:p>
        </p:txBody>
      </p:sp>
      <p:sp>
        <p:nvSpPr>
          <p:cNvPr id="259" name="TextBox 5"/>
          <p:cNvSpPr txBox="1"/>
          <p:nvPr/>
        </p:nvSpPr>
        <p:spPr>
          <a:xfrm>
            <a:off x="3053347" y="2559413"/>
            <a:ext cx="3225235" cy="1706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spcBef>
                <a:spcPts val="28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char *argv[3];</a:t>
            </a:r>
          </a:p>
          <a:p>
            <a:pPr>
              <a:spcBef>
                <a:spcPts val="28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endParaRPr sz="1547"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28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argv[0] = “echo”;</a:t>
            </a:r>
          </a:p>
          <a:p>
            <a:pPr>
              <a:spcBef>
                <a:spcPts val="28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argv[1] = “hello”;</a:t>
            </a:r>
          </a:p>
          <a:p>
            <a:pPr>
              <a:spcBef>
                <a:spcPts val="28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argv[2] = 0;</a:t>
            </a:r>
          </a:p>
          <a:p>
            <a:pPr>
              <a:spcBef>
                <a:spcPts val="28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exec(“/bin/echo”, argv);</a:t>
            </a:r>
          </a:p>
          <a:p>
            <a:pPr>
              <a:spcBef>
                <a:spcPts val="28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printf(“exec error\n”);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46000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Usage of </a:t>
            </a: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exec()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15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11275" y="1256309"/>
            <a:ext cx="7992888" cy="50783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5200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stdio.h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stdlib.h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unistd.h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string.h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&lt;sys/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wait.h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endParaRPr lang="en-US" altLang="ko-KR" sz="12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2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main(</a:t>
            </a:r>
            <a:r>
              <a:rPr lang="en-US" altLang="ko-KR" sz="12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argc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</a:t>
            </a:r>
            <a:r>
              <a:rPr lang="en-US" altLang="ko-KR" sz="1200" dirty="0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char 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*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argv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[]){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printf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("hello world 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pid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:%d)\n", (</a:t>
            </a:r>
            <a:r>
              <a:rPr lang="en-US" altLang="ko-KR" sz="12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getpid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());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</a:t>
            </a:r>
            <a:r>
              <a:rPr lang="en-US" altLang="ko-KR" sz="12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= fork();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</a:t>
            </a:r>
            <a:r>
              <a:rPr lang="en-US" altLang="ko-KR" sz="1200" dirty="0">
                <a:solidFill>
                  <a:srgbClr val="F79646">
                    <a:lumMod val="75000"/>
                  </a:srgb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if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&lt; 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{ 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fork failed; exit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fprintf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stderr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"fork failed\n");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exit(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} </a:t>
            </a:r>
            <a:r>
              <a:rPr lang="en-US" altLang="ko-KR" sz="1200" dirty="0">
                <a:solidFill>
                  <a:srgbClr val="F79646">
                    <a:lumMod val="75000"/>
                  </a:srgb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else if 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== 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{ 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child (new process)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printf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("hello, I am child 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pid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:%d)\n", (</a:t>
            </a:r>
            <a:r>
              <a:rPr lang="en-US" altLang="ko-KR" sz="12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getpid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());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char *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myargs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[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3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];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myargs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[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] =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strdup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("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"); 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program: "</a:t>
            </a:r>
            <a:r>
              <a:rPr lang="en-US" altLang="ko-KR" sz="1200" dirty="0" err="1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wc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" (word count)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myargs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[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] =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strdup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("p3.c"); 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argument: file to count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myargs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[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2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] = NULL; 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marks end of array</a:t>
            </a:r>
            <a:endParaRPr lang="en-US" altLang="ko-KR" sz="12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b="1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execvp</a:t>
            </a:r>
            <a:r>
              <a:rPr lang="en-US" altLang="ko-KR" sz="1200" b="1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</a:t>
            </a:r>
            <a:r>
              <a:rPr lang="en-US" altLang="ko-KR" sz="1200" b="1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myargs</a:t>
            </a:r>
            <a:r>
              <a:rPr lang="en-US" altLang="ko-KR" sz="1200" b="1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[</a:t>
            </a:r>
            <a:r>
              <a:rPr lang="en-US" altLang="ko-KR" sz="1200" b="1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200" b="1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], </a:t>
            </a:r>
            <a:r>
              <a:rPr lang="en-US" altLang="ko-KR" sz="1200" b="1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myargs</a:t>
            </a:r>
            <a:r>
              <a:rPr lang="en-US" altLang="ko-KR" sz="1200" b="1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); </a:t>
            </a:r>
            <a:r>
              <a:rPr lang="en-US" altLang="ko-KR" sz="1200" b="1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runs word count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printf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("this shouldn’t print out");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} </a:t>
            </a:r>
            <a:r>
              <a:rPr lang="en-US" altLang="ko-KR" sz="1200" dirty="0">
                <a:solidFill>
                  <a:srgbClr val="F79646">
                    <a:lumMod val="75000"/>
                  </a:srgb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else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{ 	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parent goes down this path (main)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= wait(NULL);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printf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("hello, I am parent of %d 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:%d) 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pid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:%d)\n",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(</a:t>
            </a:r>
            <a:r>
              <a:rPr lang="en-US" altLang="ko-KR" sz="12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getpid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());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}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</a:t>
            </a:r>
            <a:r>
              <a:rPr lang="en-US" altLang="ko-KR" sz="1200" dirty="0">
                <a:solidFill>
                  <a:srgbClr val="F79646">
                    <a:lumMod val="75000"/>
                  </a:srgb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return 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78619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p3.c</a:t>
            </a:r>
            <a:endParaRPr lang="ko-KR" altLang="en-US" sz="16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0367238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757" y="1412776"/>
            <a:ext cx="1137989" cy="852393"/>
          </a:xfrm>
          <a:prstGeom prst="rect">
            <a:avLst/>
          </a:prstGeom>
        </p:spPr>
      </p:pic>
      <p:sp>
        <p:nvSpPr>
          <p:cNvPr id="25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610735" y="6543526"/>
            <a:ext cx="432047" cy="2096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100"/>
              <a:t>16</a:t>
            </a:fld>
            <a:endParaRPr sz="1100" dirty="0"/>
          </a:p>
        </p:txBody>
      </p:sp>
      <p:pic>
        <p:nvPicPr>
          <p:cNvPr id="253" name="Screen Shot 2018-09-06 at 9.14.27 AM.png" descr="Screen Shot 2018-09-06 at 9.14.2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2176597"/>
            <a:ext cx="6069098" cy="429617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6812" cy="585787"/>
          </a:xfrm>
        </p:spPr>
        <p:txBody>
          <a:bodyPr/>
          <a:lstStyle/>
          <a:p>
            <a:r>
              <a:rPr lang="en-US" dirty="0"/>
              <a:t>When exec() is called,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 bwMode="auto">
          <a:xfrm>
            <a:off x="395536" y="788099"/>
            <a:ext cx="7707577" cy="116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"/>
              <a:defRPr kumimoji="1" sz="2000" b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Wingdings" pitchFamily="2" charset="2"/>
              <a:buChar char=""/>
              <a:defRPr kumimoji="1"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"/>
              <a:defRPr kumimoji="1"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"/>
              <a:defRPr kumimoji="1"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Wingdings" pitchFamily="2" charset="2"/>
              <a:buChar char=""/>
              <a:defRPr kumimoji="1"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ko-KR" sz="1600" kern="0" dirty="0"/>
              <a:t>Replace the existing contents of the memory with the new memory contents from the new binary file.</a:t>
            </a:r>
          </a:p>
          <a:p>
            <a:r>
              <a:rPr lang="en-US" altLang="ko-KR" sz="1600" kern="0" dirty="0">
                <a:latin typeface="Courier New" charset="0"/>
                <a:ea typeface="Courier New" charset="0"/>
                <a:cs typeface="Courier New" charset="0"/>
              </a:rPr>
              <a:t>exec() </a:t>
            </a:r>
            <a:r>
              <a:rPr lang="en-US" altLang="ko-KR" sz="1600" kern="0" dirty="0"/>
              <a:t>does not return. It starts to execute the new program.</a:t>
            </a:r>
            <a:endParaRPr lang="en-US" altLang="ko-KR" sz="1400" kern="0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987824" y="6527785"/>
            <a:ext cx="3038475" cy="220663"/>
          </a:xfrm>
          <a:prstGeom prst="rect">
            <a:avLst/>
          </a:prstGeom>
        </p:spPr>
        <p:txBody>
          <a:bodyPr/>
          <a:lstStyle>
            <a:lvl1pPr algn="ctr">
              <a:defRPr sz="1000" b="0">
                <a:latin typeface="맑은 고딕" pitchFamily="50" charset="-127"/>
                <a:ea typeface="맑은 고딕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11426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Usage of </a:t>
            </a: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exec()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17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39552" y="1367572"/>
            <a:ext cx="7704856" cy="13849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25200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prompt&gt; ./p3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hello world (pid:29383)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hello, I am child (pid:29384)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29 107 1030 p3.c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hello, I am parent of 29384 (wc:29384) (pid:29383)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prompt&gt;</a:t>
            </a:r>
            <a:endParaRPr lang="ko-KR" altLang="en-US" sz="14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928" y="957239"/>
            <a:ext cx="256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Result</a:t>
            </a:r>
            <a:endParaRPr lang="ko-KR" altLang="en-US" sz="16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8256711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463" y="1704007"/>
            <a:ext cx="1137989" cy="852393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ABD70F89-ED75-3E40-B17A-8A871022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Why separating </a:t>
            </a: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fork()</a:t>
            </a:r>
            <a:r>
              <a:rPr lang="en-US" altLang="ko-KR" dirty="0"/>
              <a:t> and </a:t>
            </a: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exec()</a:t>
            </a:r>
            <a:r>
              <a:rPr lang="en-US" altLang="ko-KR" dirty="0"/>
              <a:t>?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F8F60F2-A101-1E41-90E5-ED71A232A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908720"/>
            <a:ext cx="8390135" cy="2164346"/>
          </a:xfrm>
        </p:spPr>
        <p:txBody>
          <a:bodyPr/>
          <a:lstStyle/>
          <a:p>
            <a:r>
              <a:rPr lang="en-US" altLang="ko-KR" sz="1600" dirty="0"/>
              <a:t>Why don’t we just use something like “</a:t>
            </a:r>
            <a:r>
              <a:rPr lang="en-US" altLang="ko-KR" sz="1600" dirty="0" err="1">
                <a:latin typeface="Courier New" charset="0"/>
                <a:ea typeface="Courier New" charset="0"/>
                <a:cs typeface="Courier New" charset="0"/>
              </a:rPr>
              <a:t>forkandexec</a:t>
            </a:r>
            <a:r>
              <a:rPr lang="en-US" altLang="ko-KR" sz="1600" dirty="0">
                <a:latin typeface="Courier New" charset="0"/>
                <a:ea typeface="Courier New" charset="0"/>
                <a:cs typeface="Courier New" charset="0"/>
              </a:rPr>
              <a:t>(“ls”, “ls –l”)</a:t>
            </a:r>
            <a:r>
              <a:rPr lang="en-US" altLang="ko-KR" sz="1600" dirty="0"/>
              <a:t>”?</a:t>
            </a:r>
          </a:p>
          <a:p>
            <a:r>
              <a:rPr lang="en-US" altLang="ko-KR" sz="1600" dirty="0"/>
              <a:t>Via separating </a:t>
            </a:r>
            <a:r>
              <a:rPr lang="en-US" altLang="ko-KR" sz="1600" dirty="0">
                <a:latin typeface="Courier" charset="0"/>
                <a:ea typeface="Courier" charset="0"/>
                <a:cs typeface="Courier" charset="0"/>
              </a:rPr>
              <a:t>fork()</a:t>
            </a:r>
            <a:r>
              <a:rPr lang="en-US" altLang="ko-KR" sz="1600" dirty="0"/>
              <a:t> and </a:t>
            </a:r>
            <a:r>
              <a:rPr lang="en-US" altLang="ko-KR" sz="1600" dirty="0">
                <a:latin typeface="Courier" charset="0"/>
                <a:ea typeface="Courier" charset="0"/>
                <a:cs typeface="Courier" charset="0"/>
              </a:rPr>
              <a:t>exec()</a:t>
            </a:r>
            <a:r>
              <a:rPr lang="en-US" altLang="ko-KR" sz="1600" dirty="0"/>
              <a:t>, we can manipulate various settings just before executing a new program and </a:t>
            </a:r>
            <a:r>
              <a:rPr lang="en-US" altLang="ko-KR" sz="1600" b="1" u="sng" dirty="0"/>
              <a:t>make the IO </a:t>
            </a:r>
            <a:r>
              <a:rPr lang="en-US" altLang="ko-KR" sz="1600" b="1" u="sng" dirty="0" err="1"/>
              <a:t>rediction</a:t>
            </a:r>
            <a:r>
              <a:rPr lang="en-US" altLang="ko-KR" sz="1600" b="1" u="sng" dirty="0"/>
              <a:t> and pipe possible</a:t>
            </a:r>
            <a:r>
              <a:rPr lang="en-US" altLang="ko-KR" sz="1600" dirty="0"/>
              <a:t>.</a:t>
            </a:r>
          </a:p>
          <a:p>
            <a:pPr lvl="1"/>
            <a:r>
              <a:rPr lang="en-US" altLang="ko-KR" sz="1400" dirty="0"/>
              <a:t>IO redirection</a:t>
            </a:r>
          </a:p>
          <a:p>
            <a:pPr lvl="1"/>
            <a:endParaRPr lang="en-US" altLang="ko-KR" sz="1400" dirty="0"/>
          </a:p>
          <a:p>
            <a:pPr lvl="1"/>
            <a:endParaRPr lang="en-US" altLang="ko-KR" sz="1400" dirty="0"/>
          </a:p>
          <a:p>
            <a:pPr lvl="1"/>
            <a:r>
              <a:rPr lang="en-US" altLang="ko-KR" sz="1400" dirty="0"/>
              <a:t>pipe</a:t>
            </a:r>
          </a:p>
          <a:p>
            <a:pPr lvl="1"/>
            <a:endParaRPr lang="en-US" altLang="ko-KR" sz="1400" dirty="0"/>
          </a:p>
          <a:p>
            <a:pPr lvl="1"/>
            <a:endParaRPr lang="en-US" altLang="ko-KR" sz="14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89D50B9-C4E7-5549-8318-601ABE417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04448" y="6522722"/>
            <a:ext cx="432048" cy="220663"/>
          </a:xfrm>
        </p:spPr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18</a:t>
            </a:fld>
            <a:r>
              <a:rPr lang="en-US" altLang="ko-KR" dirty="0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F620024-A2F1-9A45-A119-D30794E86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85394" y="6522722"/>
            <a:ext cx="1644649" cy="220663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</a:t>
            </a:r>
            <a:r>
              <a:rPr kumimoji="1" lang="en-US" altLang="ko-KR" dirty="0">
                <a:solidFill>
                  <a:prstClr val="black"/>
                </a:solidFill>
              </a:rPr>
              <a:t>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666A080-B770-4748-AF6E-DFCD14ACAE44}"/>
              </a:ext>
            </a:extLst>
          </p:cNvPr>
          <p:cNvSpPr/>
          <p:nvPr/>
        </p:nvSpPr>
        <p:spPr>
          <a:xfrm>
            <a:off x="1648517" y="2556400"/>
            <a:ext cx="4582737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25200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60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% </a:t>
            </a:r>
            <a:r>
              <a:rPr lang="en-US" altLang="ko-KR" sz="160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cat w3.c &gt; </a:t>
            </a:r>
            <a:r>
              <a:rPr lang="en-US" altLang="ko-KR" sz="1600" dirty="0" err="1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newfile.txt</a:t>
            </a:r>
            <a:endParaRPr lang="ko-KR" altLang="en-US" sz="1600" dirty="0">
              <a:solidFill>
                <a:prstClr val="black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직사각형 5">
            <a:extLst>
              <a:ext uri="{FF2B5EF4-FFF2-40B4-BE49-F238E27FC236}">
                <a16:creationId xmlns:a16="http://schemas.microsoft.com/office/drawing/2014/main" id="{B666A080-B770-4748-AF6E-DFCD14ACAE44}"/>
              </a:ext>
            </a:extLst>
          </p:cNvPr>
          <p:cNvSpPr/>
          <p:nvPr/>
        </p:nvSpPr>
        <p:spPr>
          <a:xfrm>
            <a:off x="1648516" y="3629341"/>
            <a:ext cx="4582737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25200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% echo hello world | </a:t>
            </a:r>
            <a:r>
              <a:rPr lang="en-US" altLang="ko-KR" sz="1600" dirty="0" err="1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wc</a:t>
            </a:r>
            <a:endParaRPr lang="ko-KR" altLang="en-US" sz="1600" dirty="0">
              <a:solidFill>
                <a:prstClr val="black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AF8F60F2-A101-1E41-90E5-ED71A232A2B9}"/>
              </a:ext>
            </a:extLst>
          </p:cNvPr>
          <p:cNvSpPr txBox="1">
            <a:spLocks/>
          </p:cNvSpPr>
          <p:nvPr/>
        </p:nvSpPr>
        <p:spPr bwMode="auto">
          <a:xfrm>
            <a:off x="1475370" y="4941168"/>
            <a:ext cx="6264696" cy="43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"/>
              <a:defRPr kumimoji="1" sz="2000" b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Wingdings" pitchFamily="2" charset="2"/>
              <a:buChar char=""/>
              <a:defRPr kumimoji="1"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"/>
              <a:defRPr kumimoji="1"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"/>
              <a:defRPr kumimoji="1"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Wingdings" pitchFamily="2" charset="2"/>
              <a:buChar char=""/>
              <a:defRPr kumimoji="1"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 algn="ctr">
              <a:buNone/>
            </a:pPr>
            <a:r>
              <a:rPr lang="en-US" altLang="ko-KR" kern="0"/>
              <a:t>‘</a:t>
            </a:r>
            <a:r>
              <a:rPr lang="en-US" altLang="ko-KR" kern="0" dirty="0"/>
              <a:t>pipe’ is the heart of the shell programming.</a:t>
            </a:r>
          </a:p>
        </p:txBody>
      </p:sp>
    </p:spTree>
    <p:extLst>
      <p:ext uri="{BB962C8B-B14F-4D97-AF65-F5344CB8AC3E}">
        <p14:creationId xmlns:p14="http://schemas.microsoft.com/office/powerpoint/2010/main" val="1745276107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D70F89-ED75-3E40-B17A-8A871022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IO redirection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F8F60F2-A101-1E41-90E5-ED71A232A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5" y="1628800"/>
            <a:ext cx="8605589" cy="4497674"/>
          </a:xfrm>
        </p:spPr>
        <p:txBody>
          <a:bodyPr/>
          <a:lstStyle/>
          <a:p>
            <a:r>
              <a:rPr kumimoji="1" lang="en-US" altLang="ko-KR" sz="1600" dirty="0"/>
              <a:t>Save the result of ’</a:t>
            </a:r>
            <a:r>
              <a:rPr kumimoji="1" lang="en-US" altLang="ko-KR" sz="1600" dirty="0" err="1">
                <a:latin typeface="Courier New" charset="0"/>
                <a:ea typeface="Courier New" charset="0"/>
                <a:cs typeface="Courier New" charset="0"/>
              </a:rPr>
              <a:t>wc</a:t>
            </a:r>
            <a:r>
              <a:rPr kumimoji="1" lang="en-US" altLang="ko-KR" sz="1600" dirty="0">
                <a:latin typeface="Courier New" charset="0"/>
                <a:ea typeface="Courier New" charset="0"/>
                <a:cs typeface="Courier New" charset="0"/>
              </a:rPr>
              <a:t> w3.c</a:t>
            </a:r>
            <a:r>
              <a:rPr kumimoji="1" lang="en-US" altLang="ko-KR" sz="1600" dirty="0"/>
              <a:t>‘ to </a:t>
            </a:r>
            <a:r>
              <a:rPr kumimoji="1" lang="en-US" altLang="ko-KR" sz="1600" dirty="0" err="1">
                <a:latin typeface="Courier New" charset="0"/>
                <a:ea typeface="Courier New" charset="0"/>
                <a:cs typeface="Courier New" charset="0"/>
              </a:rPr>
              <a:t>newfile.txt</a:t>
            </a:r>
            <a:r>
              <a:rPr kumimoji="1" lang="en-US" altLang="ko-KR" sz="1600" dirty="0"/>
              <a:t>.</a:t>
            </a:r>
          </a:p>
          <a:p>
            <a:r>
              <a:rPr lang="en-US" altLang="ko-KR" sz="1600" dirty="0"/>
              <a:t>How?</a:t>
            </a:r>
          </a:p>
          <a:p>
            <a:r>
              <a:rPr kumimoji="1" lang="en-US" altLang="ko-KR" sz="1600" dirty="0"/>
              <a:t>Shell is a program that </a:t>
            </a:r>
            <a:r>
              <a:rPr kumimoji="1" lang="en-US" altLang="ko-KR" sz="1600" dirty="0">
                <a:latin typeface="Courier New" charset="0"/>
                <a:ea typeface="Courier New" charset="0"/>
                <a:cs typeface="Courier New" charset="0"/>
              </a:rPr>
              <a:t>fork()</a:t>
            </a:r>
            <a:r>
              <a:rPr kumimoji="1" lang="en-US" altLang="ko-KR" sz="1600" dirty="0"/>
              <a:t> and </a:t>
            </a:r>
            <a:r>
              <a:rPr kumimoji="1" lang="en-US" altLang="ko-KR" sz="1600" dirty="0">
                <a:latin typeface="Courier New" charset="0"/>
                <a:ea typeface="Courier New" charset="0"/>
                <a:cs typeface="Courier New" charset="0"/>
              </a:rPr>
              <a:t>exec() </a:t>
            </a:r>
            <a:r>
              <a:rPr kumimoji="1" lang="en-US" altLang="ko-KR" sz="1600" dirty="0"/>
              <a:t>the command with argument.</a:t>
            </a:r>
          </a:p>
          <a:p>
            <a:pPr lvl="1"/>
            <a:r>
              <a:rPr lang="en-US" altLang="ko-KR" sz="1400" dirty="0">
                <a:latin typeface="Courier New" charset="0"/>
                <a:ea typeface="Courier New" charset="0"/>
                <a:cs typeface="Courier New" charset="0"/>
              </a:rPr>
              <a:t>% ls –l </a:t>
            </a:r>
            <a:r>
              <a:rPr lang="en-US" altLang="ko-KR" sz="1400" dirty="0">
                <a:sym typeface="Wingdings"/>
              </a:rPr>
              <a:t> shell calls </a:t>
            </a:r>
            <a:r>
              <a:rPr lang="en-US" altLang="ko-KR" sz="140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fork() </a:t>
            </a:r>
            <a:r>
              <a:rPr lang="en-US" altLang="ko-KR" sz="1400" dirty="0">
                <a:sym typeface="Wingdings"/>
              </a:rPr>
              <a:t>and </a:t>
            </a:r>
            <a:r>
              <a:rPr lang="en-US" altLang="ko-KR" sz="140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exec(“ls”, “ls—l”) </a:t>
            </a:r>
            <a:r>
              <a:rPr lang="en-US" altLang="ko-KR" sz="1400" dirty="0">
                <a:sym typeface="Wingdings"/>
              </a:rPr>
              <a:t>;</a:t>
            </a:r>
          </a:p>
          <a:p>
            <a:pPr lvl="1"/>
            <a:r>
              <a:rPr kumimoji="1" lang="en-US" altLang="ko-KR" sz="1400" dirty="0">
                <a:sym typeface="Wingdings"/>
              </a:rPr>
              <a:t>Before calling </a:t>
            </a:r>
            <a:r>
              <a:rPr kumimoji="1" lang="en-US" altLang="ko-KR" sz="140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exec(“</a:t>
            </a:r>
            <a:r>
              <a:rPr kumimoji="1" lang="en-US" altLang="ko-KR" sz="1400" dirty="0" err="1">
                <a:latin typeface="Courier New" charset="0"/>
                <a:ea typeface="Courier New" charset="0"/>
                <a:cs typeface="Courier New" charset="0"/>
                <a:sym typeface="Wingdings"/>
              </a:rPr>
              <a:t>wc</a:t>
            </a:r>
            <a:r>
              <a:rPr kumimoji="1" lang="en-US" altLang="ko-KR" sz="140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”, “</a:t>
            </a:r>
            <a:r>
              <a:rPr kumimoji="1" lang="en-US" altLang="ko-KR" sz="1400" dirty="0" err="1">
                <a:latin typeface="Courier New" charset="0"/>
                <a:ea typeface="Courier New" charset="0"/>
                <a:cs typeface="Courier New" charset="0"/>
                <a:sym typeface="Wingdings"/>
              </a:rPr>
              <a:t>wc</a:t>
            </a:r>
            <a:r>
              <a:rPr kumimoji="1" lang="en-US" altLang="ko-KR" sz="140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 w3.c”)</a:t>
            </a:r>
            <a:r>
              <a:rPr kumimoji="1" lang="en-US" altLang="ko-KR" sz="1400" dirty="0">
                <a:sym typeface="Wingdings"/>
              </a:rPr>
              <a:t>, the shell closes </a:t>
            </a:r>
            <a:r>
              <a:rPr kumimoji="1" lang="en-US" altLang="ko-KR" sz="140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STDOUT (close(1)) </a:t>
            </a:r>
            <a:r>
              <a:rPr kumimoji="1" lang="en-US" altLang="ko-KR" sz="1400" dirty="0">
                <a:sym typeface="Wingdings"/>
              </a:rPr>
              <a:t>and opens </a:t>
            </a:r>
            <a:r>
              <a:rPr kumimoji="1" lang="en-US" altLang="ko-KR" sz="1400" dirty="0" err="1">
                <a:latin typeface="Courier New" charset="0"/>
                <a:ea typeface="Courier New" charset="0"/>
                <a:cs typeface="Courier New" charset="0"/>
                <a:sym typeface="Wingdings"/>
              </a:rPr>
              <a:t>newfile.txt</a:t>
            </a:r>
            <a:r>
              <a:rPr kumimoji="1" lang="en-US" altLang="ko-KR" sz="1400" dirty="0">
                <a:sym typeface="Wingdings"/>
              </a:rPr>
              <a:t> (</a:t>
            </a:r>
            <a:r>
              <a:rPr kumimoji="1" lang="en-US" altLang="ko-KR" sz="140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open(“</a:t>
            </a:r>
            <a:r>
              <a:rPr kumimoji="1" lang="en-US" altLang="ko-KR" sz="1400" dirty="0" err="1">
                <a:latin typeface="Courier New" charset="0"/>
                <a:ea typeface="Courier New" charset="0"/>
                <a:cs typeface="Courier New" charset="0"/>
                <a:sym typeface="Wingdings"/>
              </a:rPr>
              <a:t>newfile.txt</a:t>
            </a:r>
            <a:r>
              <a:rPr kumimoji="1" lang="en-US" altLang="ko-KR" sz="140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)</a:t>
            </a:r>
            <a:r>
              <a:rPr kumimoji="1" lang="en-US" altLang="ko-KR" sz="1400" dirty="0">
                <a:sym typeface="Wingdings"/>
              </a:rPr>
              <a:t>).</a:t>
            </a:r>
            <a:endParaRPr kumimoji="1" lang="en-US" altLang="ko-KR" sz="1400" dirty="0"/>
          </a:p>
          <a:p>
            <a:endParaRPr kumimoji="1" lang="ko-KR" altLang="en-US" sz="16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89D50B9-C4E7-5549-8318-601ABE417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19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F620024-A2F1-9A45-A119-D30794E86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666A080-B770-4748-AF6E-DFCD14ACAE44}"/>
              </a:ext>
            </a:extLst>
          </p:cNvPr>
          <p:cNvSpPr/>
          <p:nvPr/>
        </p:nvSpPr>
        <p:spPr>
          <a:xfrm>
            <a:off x="2123728" y="941446"/>
            <a:ext cx="3744416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25200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% </a:t>
            </a:r>
            <a:r>
              <a:rPr lang="en-US" altLang="ko-KR" sz="16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wc</a:t>
            </a:r>
            <a:r>
              <a:rPr lang="en-US" altLang="ko-KR" sz="16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w3.c &gt; </a:t>
            </a:r>
            <a:r>
              <a:rPr lang="en-US" altLang="ko-KR" sz="16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newfile.txt</a:t>
            </a:r>
            <a:endParaRPr lang="ko-KR" altLang="en-US" sz="16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619742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Process API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19093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Details of IO redirection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20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83568" y="1083714"/>
            <a:ext cx="7992888" cy="50783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25200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stdio.h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stdlib.h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unistd.h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string.h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fcntl.h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&lt;sys/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wait.h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endParaRPr lang="en-US" altLang="ko-KR" sz="12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2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endParaRPr lang="en-US" altLang="ko-KR" sz="1200" dirty="0">
              <a:solidFill>
                <a:srgbClr val="00B050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main(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argc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char *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argv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[]){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</a:t>
            </a:r>
            <a:r>
              <a:rPr lang="en-US" altLang="ko-KR" sz="12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= fork();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if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&lt; 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{ 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fork failed; exit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fprintf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stderr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"fork failed\n");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exit(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} 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else if 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== 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{ 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child: redirect standard output to a file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b="1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close(STDOUT_FILENO);</a:t>
            </a:r>
          </a:p>
          <a:p>
            <a:r>
              <a:rPr lang="en-US" altLang="ko-KR" sz="1200" b="1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open("./p4.output", O_CREAT|O_WRONLY|O_TRUNC, S_IRWXU);</a:t>
            </a:r>
          </a:p>
          <a:p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// now exec "</a:t>
            </a:r>
            <a:r>
              <a:rPr lang="en-US" altLang="ko-KR" sz="1200" dirty="0" err="1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wc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"...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char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*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myargs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[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3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];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myargs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[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] =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strdup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("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"); 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program: "</a:t>
            </a:r>
            <a:r>
              <a:rPr lang="en-US" altLang="ko-KR" sz="1200" dirty="0" err="1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wc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" (word count)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myargs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[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] =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strdup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("p4.c"); 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argument: file to count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myargs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[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2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] = NULL; 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marks end of array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execvp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myargs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[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],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myargs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); 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runs word count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} 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else 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{ 	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parent goes down this path (main)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wc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= wait(NULL);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}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return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;</a:t>
            </a:r>
          </a:p>
          <a:p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771147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p4.c</a:t>
            </a:r>
            <a:endParaRPr lang="ko-KR" altLang="en-US" sz="16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6179026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IO redirection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21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11560" y="1412776"/>
            <a:ext cx="7992888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5200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prompt&gt; ./p4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prompt&gt; cat p4.output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32 109 846 p4.c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prompt&gt;</a:t>
            </a:r>
            <a:endParaRPr lang="ko-KR" altLang="en-US" sz="14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936" y="1057608"/>
            <a:ext cx="2655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Result</a:t>
            </a:r>
            <a:endParaRPr lang="ko-KR" altLang="en-US" sz="16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9989989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563543" y="6472774"/>
            <a:ext cx="220385" cy="2096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87" name="제목 1"/>
          <p:cNvSpPr txBox="1"/>
          <p:nvPr/>
        </p:nvSpPr>
        <p:spPr>
          <a:xfrm>
            <a:off x="323528" y="22294"/>
            <a:ext cx="7804547" cy="678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5000"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File descriptor</a:t>
            </a: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and file descriptor table</a:t>
            </a:r>
            <a:endParaRPr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AF8F60F2-A101-1E41-90E5-ED71A232A2B9}"/>
              </a:ext>
            </a:extLst>
          </p:cNvPr>
          <p:cNvSpPr txBox="1">
            <a:spLocks/>
          </p:cNvSpPr>
          <p:nvPr/>
        </p:nvSpPr>
        <p:spPr bwMode="auto">
          <a:xfrm>
            <a:off x="251520" y="646294"/>
            <a:ext cx="8605589" cy="449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"/>
              <a:defRPr kumimoji="1" sz="2000" b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Wingdings" pitchFamily="2" charset="2"/>
              <a:buChar char=""/>
              <a:defRPr kumimoji="1"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"/>
              <a:defRPr kumimoji="1" sz="16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65000"/>
              <a:buFont typeface="Wingdings" pitchFamily="2" charset="2"/>
              <a:buChar char=""/>
              <a:defRPr kumimoji="1"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Wingdings" pitchFamily="2" charset="2"/>
              <a:buChar char=""/>
              <a:defRPr kumimoji="1"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600" dirty="0">
                <a:sym typeface="Adobe Garamond Pro"/>
              </a:rPr>
              <a:t>File descriptor</a:t>
            </a:r>
          </a:p>
          <a:p>
            <a:pPr lvl="1"/>
            <a:r>
              <a:rPr lang="en-US" sz="1400" dirty="0">
                <a:sym typeface="Adobe Garamond Pro"/>
              </a:rPr>
              <a:t>an integer that represents a file, a pipe, a directory and a device</a:t>
            </a:r>
          </a:p>
          <a:p>
            <a:pPr lvl="1"/>
            <a:r>
              <a:rPr lang="en-US" sz="1400" dirty="0">
                <a:sym typeface="Adobe Garamond Pro"/>
              </a:rPr>
              <a:t>A process uses a file descriptor to open a file and directory. </a:t>
            </a:r>
          </a:p>
          <a:p>
            <a:pPr lvl="1"/>
            <a:r>
              <a:rPr lang="en-US" sz="1400" dirty="0">
                <a:sym typeface="Adobe Garamond Pro"/>
              </a:rPr>
              <a:t>each process has its own file descriptor table.</a:t>
            </a:r>
          </a:p>
          <a:p>
            <a:pPr lvl="1"/>
            <a:r>
              <a:rPr lang="en-US" sz="1400" dirty="0">
                <a:sym typeface="Adobe Garamond Pro"/>
              </a:rPr>
              <a:t>File descriptor 0 (Standard Input), 1 (Standard Output), 2 (Standard Error)</a:t>
            </a:r>
          </a:p>
          <a:p>
            <a:endParaRPr lang="ko-KR" altLang="en-US" sz="1200" kern="0" dirty="0"/>
          </a:p>
        </p:txBody>
      </p:sp>
      <p:pic>
        <p:nvPicPr>
          <p:cNvPr id="8" name="Screen Shot 2018-09-06 at 9.45.08 AM.png" descr="Screen Shot 2018-09-06 at 9.45.0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708920"/>
            <a:ext cx="6500852" cy="35609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0010787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563543" y="6472774"/>
            <a:ext cx="220385" cy="2096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287" name="제목 1"/>
          <p:cNvSpPr txBox="1"/>
          <p:nvPr/>
        </p:nvSpPr>
        <p:spPr>
          <a:xfrm>
            <a:off x="323528" y="22294"/>
            <a:ext cx="7804547" cy="678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5000"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File offset</a:t>
            </a:r>
            <a:endParaRPr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88" name="Screen Shot 2018-09-06 at 9.42.58 AM.png" descr="Screen Shot 2018-09-06 at 9.4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484784"/>
            <a:ext cx="5760640" cy="42362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682826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293" name="Screen Shot 2018-09-06 at 9.44.17 AM.png" descr="Screen Shot 2018-09-06 at 9.44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556792"/>
            <a:ext cx="7628875" cy="3865845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제목 1"/>
          <p:cNvSpPr txBox="1"/>
          <p:nvPr/>
        </p:nvSpPr>
        <p:spPr>
          <a:xfrm>
            <a:off x="251520" y="15570"/>
            <a:ext cx="8079915" cy="60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5000"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File structure (</a:t>
            </a:r>
            <a:r>
              <a:rPr lang="en-US" sz="24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struct</a:t>
            </a:r>
            <a:r>
              <a:rPr lang="en-US"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file </a:t>
            </a: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 Linux)</a:t>
            </a:r>
            <a:endParaRPr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1173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4725144"/>
            <a:ext cx="1137989" cy="852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descriptor and system calls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92696"/>
            <a:ext cx="8208912" cy="5501258"/>
          </a:xfrm>
        </p:spPr>
        <p:txBody>
          <a:bodyPr/>
          <a:lstStyle/>
          <a:p>
            <a:r>
              <a:rPr lang="en-US" altLang="ko-KR" sz="1600" dirty="0">
                <a:latin typeface="Courier New" charset="0"/>
                <a:ea typeface="Courier New" charset="0"/>
                <a:cs typeface="Courier New" charset="0"/>
              </a:rPr>
              <a:t>open()</a:t>
            </a:r>
          </a:p>
          <a:p>
            <a:pPr lvl="1"/>
            <a:r>
              <a:rPr lang="en-US" sz="1400" dirty="0">
                <a:sym typeface="Adobe Garamond Pro"/>
              </a:rPr>
              <a:t>Allocate a new file object, allocate new file descriptor and set the newly allocated file descriptor to point to the new file object.</a:t>
            </a:r>
          </a:p>
          <a:p>
            <a:pPr lvl="1"/>
            <a:r>
              <a:rPr lang="en-US" sz="1400" dirty="0">
                <a:sym typeface="Adobe Garamond Pro"/>
              </a:rPr>
              <a:t>When allocating the new file descriptor, it uses the smallest ‘free’ file descriptor from the file descriptor table.</a:t>
            </a:r>
            <a:endParaRPr lang="en-US" altLang="ko-KR" sz="1400" dirty="0"/>
          </a:p>
          <a:p>
            <a:r>
              <a:rPr lang="en-US" altLang="ko-KR" sz="1600" dirty="0">
                <a:latin typeface="Courier New" charset="0"/>
                <a:ea typeface="Courier New" charset="0"/>
                <a:cs typeface="Courier New" charset="0"/>
              </a:rPr>
              <a:t>close()</a:t>
            </a:r>
          </a:p>
          <a:p>
            <a:pPr lvl="1"/>
            <a:r>
              <a:rPr lang="en-US" sz="1400" dirty="0">
                <a:sym typeface="Adobe Garamond Pro"/>
              </a:rPr>
              <a:t>deallocate the file descriptor ‘</a:t>
            </a:r>
            <a:r>
              <a:rPr lang="en-US" sz="1400" dirty="0" err="1">
                <a:sym typeface="Adobe Garamond Pro"/>
              </a:rPr>
              <a:t>fd</a:t>
            </a:r>
            <a:r>
              <a:rPr lang="en-US" sz="1400" dirty="0">
                <a:sym typeface="Adobe Garamond Pro"/>
              </a:rPr>
              <a:t>’.</a:t>
            </a:r>
          </a:p>
          <a:p>
            <a:pPr lvl="1"/>
            <a:r>
              <a:rPr lang="en-US" sz="1400" dirty="0">
                <a:sym typeface="Adobe Garamond Pro"/>
              </a:rPr>
              <a:t>Deallocate the file object if there is no file descriptor associated with it.</a:t>
            </a:r>
          </a:p>
          <a:p>
            <a:r>
              <a:rPr lang="en-US" sz="1600" dirty="0">
                <a:latin typeface="Courier New" charset="0"/>
                <a:ea typeface="Courier New" charset="0"/>
                <a:cs typeface="Courier New" charset="0"/>
                <a:sym typeface="Adobe Garamond Pro"/>
              </a:rPr>
              <a:t>fork()</a:t>
            </a:r>
          </a:p>
          <a:p>
            <a:pPr lvl="1"/>
            <a:r>
              <a:rPr lang="en-US" sz="1400" dirty="0">
                <a:sym typeface="Adobe Garamond Pro"/>
              </a:rPr>
              <a:t>copies the </a:t>
            </a:r>
            <a:r>
              <a:rPr lang="en-US" sz="1400" u="sng" dirty="0">
                <a:sym typeface="Adobe Garamond Pro"/>
              </a:rPr>
              <a:t>file descriptor table</a:t>
            </a:r>
            <a:r>
              <a:rPr lang="en-US" sz="1400" dirty="0">
                <a:sym typeface="Adobe Garamond Pro"/>
              </a:rPr>
              <a:t> from the parent to child process.</a:t>
            </a:r>
          </a:p>
          <a:p>
            <a:r>
              <a:rPr lang="en-US" sz="1800" dirty="0">
                <a:latin typeface="Courier New" charset="0"/>
                <a:ea typeface="Courier New" charset="0"/>
                <a:cs typeface="Courier New" charset="0"/>
                <a:sym typeface="Adobe Garamond Pro"/>
              </a:rPr>
              <a:t>exec() </a:t>
            </a:r>
          </a:p>
          <a:p>
            <a:pPr lvl="1"/>
            <a:r>
              <a:rPr lang="en-US" sz="1400" dirty="0">
                <a:sym typeface="Adobe Garamond Pro"/>
              </a:rPr>
              <a:t>retains the </a:t>
            </a:r>
            <a:r>
              <a:rPr lang="en-US" sz="1400" u="sng" dirty="0">
                <a:sym typeface="Adobe Garamond Pro"/>
              </a:rPr>
              <a:t>file descriptor 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25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80006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327" name="Screen Shot 2018-09-06 at 9.46.33 AM.png" descr="Screen Shot 2018-09-06 at 9.46.3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93" y="1343551"/>
            <a:ext cx="6192709" cy="4949787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extBox 4"/>
          <p:cNvSpPr txBox="1"/>
          <p:nvPr/>
        </p:nvSpPr>
        <p:spPr>
          <a:xfrm>
            <a:off x="6462764" y="2732127"/>
            <a:ext cx="2553116" cy="1432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if(fork() == 0) {</a:t>
            </a:r>
          </a:p>
          <a:p>
            <a:pPr algn="l"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  write(1, “hello “, 6);</a:t>
            </a:r>
          </a:p>
          <a:p>
            <a:pPr algn="l"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  exit();</a:t>
            </a:r>
          </a:p>
          <a:p>
            <a:pPr algn="l"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} else {</a:t>
            </a:r>
          </a:p>
          <a:p>
            <a:pPr algn="l"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  wait();</a:t>
            </a:r>
          </a:p>
          <a:p>
            <a:pPr algn="l"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  write(1, “world\n”, 6);</a:t>
            </a:r>
          </a:p>
          <a:p>
            <a:pPr algn="l"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}</a:t>
            </a:r>
          </a:p>
        </p:txBody>
      </p:sp>
      <p:sp>
        <p:nvSpPr>
          <p:cNvPr id="329" name="제목 1"/>
          <p:cNvSpPr txBox="1"/>
          <p:nvPr/>
        </p:nvSpPr>
        <p:spPr>
          <a:xfrm>
            <a:off x="323528" y="0"/>
            <a:ext cx="8079915" cy="692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5000"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fork() </a:t>
            </a: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and file descriptors</a:t>
            </a:r>
            <a:endParaRPr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704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40" y="908050"/>
            <a:ext cx="7505957" cy="55022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27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64606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34" y="908050"/>
            <a:ext cx="7836970" cy="55022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28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67834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563543" y="6472774"/>
            <a:ext cx="220385" cy="2096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306" name="직사각형 8"/>
          <p:cNvSpPr/>
          <p:nvPr/>
        </p:nvSpPr>
        <p:spPr>
          <a:xfrm>
            <a:off x="4733863" y="1700808"/>
            <a:ext cx="3672409" cy="3702596"/>
          </a:xfrm>
          <a:prstGeom prst="rect">
            <a:avLst/>
          </a:prstGeom>
          <a:solidFill>
            <a:srgbClr val="D6D5D5">
              <a:alpha val="50488"/>
            </a:srgbClr>
          </a:solidFill>
          <a:ln w="12700">
            <a:solidFill>
              <a:srgbClr val="000000">
                <a:alpha val="50488"/>
              </a:srgbClr>
            </a:solidFill>
            <a:miter/>
          </a:ln>
        </p:spPr>
        <p:txBody>
          <a:bodyPr lIns="34289" tIns="34289" rIns="34289" bIns="34289" anchor="ctr"/>
          <a:lstStyle/>
          <a:p>
            <a:pPr defTabSz="914367">
              <a:defRPr b="0">
                <a:solidFill>
                  <a:srgbClr val="FFFFFF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endParaRPr sz="1266"/>
          </a:p>
        </p:txBody>
      </p:sp>
      <p:sp>
        <p:nvSpPr>
          <p:cNvPr id="309" name="TextBox 10"/>
          <p:cNvSpPr txBox="1"/>
          <p:nvPr/>
        </p:nvSpPr>
        <p:spPr>
          <a:xfrm>
            <a:off x="4904144" y="1909756"/>
            <a:ext cx="3502128" cy="3421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 dirty="0"/>
              <a:t>char buf[512];</a:t>
            </a:r>
          </a:p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 dirty="0"/>
              <a:t>int n;</a:t>
            </a:r>
          </a:p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endParaRPr sz="1547" dirty="0"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 dirty="0"/>
              <a:t>for(;;) {</a:t>
            </a:r>
          </a:p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 dirty="0"/>
              <a:t>  n = read(0, buf, sizeof(buf));</a:t>
            </a:r>
          </a:p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 dirty="0"/>
              <a:t>  if(n == 0)</a:t>
            </a:r>
          </a:p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 dirty="0"/>
              <a:t>    break;</a:t>
            </a:r>
          </a:p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 dirty="0"/>
              <a:t>  if(n &lt; 0) {</a:t>
            </a:r>
          </a:p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 dirty="0"/>
              <a:t>    fprintf(2, “read error\n”);</a:t>
            </a:r>
          </a:p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 dirty="0"/>
              <a:t>    exit();</a:t>
            </a:r>
          </a:p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 dirty="0"/>
              <a:t>  }</a:t>
            </a:r>
          </a:p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 dirty="0"/>
              <a:t>  if(write(1, buf, n) != n) {</a:t>
            </a:r>
          </a:p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 dirty="0"/>
              <a:t>    fprintf(2, “write error\n”);</a:t>
            </a:r>
          </a:p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 dirty="0"/>
              <a:t>    exit();</a:t>
            </a:r>
          </a:p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 dirty="0"/>
              <a:t>  }</a:t>
            </a:r>
          </a:p>
          <a:p>
            <a:pPr>
              <a:spcBef>
                <a:spcPts val="141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 dirty="0"/>
              <a:t>}</a:t>
            </a:r>
          </a:p>
        </p:txBody>
      </p:sp>
      <p:sp>
        <p:nvSpPr>
          <p:cNvPr id="310" name="직사각형 4"/>
          <p:cNvSpPr/>
          <p:nvPr/>
        </p:nvSpPr>
        <p:spPr>
          <a:xfrm>
            <a:off x="5897791" y="2795385"/>
            <a:ext cx="228921" cy="228601"/>
          </a:xfrm>
          <a:prstGeom prst="rect">
            <a:avLst/>
          </a:prstGeom>
          <a:ln w="38100">
            <a:solidFill>
              <a:srgbClr val="FF0000"/>
            </a:solidFill>
            <a:miter/>
          </a:ln>
        </p:spPr>
        <p:txBody>
          <a:bodyPr lIns="34289" tIns="34289" rIns="34289" bIns="34289" anchor="ctr"/>
          <a:lstStyle/>
          <a:p>
            <a:pPr defTabSz="914367">
              <a:defRPr b="0">
                <a:solidFill>
                  <a:srgbClr val="FFFFFF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endParaRPr sz="1266"/>
          </a:p>
        </p:txBody>
      </p:sp>
      <p:sp>
        <p:nvSpPr>
          <p:cNvPr id="311" name="TextBox 5"/>
          <p:cNvSpPr txBox="1"/>
          <p:nvPr/>
        </p:nvSpPr>
        <p:spPr>
          <a:xfrm>
            <a:off x="6118737" y="2518386"/>
            <a:ext cx="1169196" cy="264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l" defTabSz="1300480">
              <a:defRPr b="0">
                <a:solidFill>
                  <a:srgbClr val="FF0000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r>
              <a:rPr sz="1266"/>
              <a:t>Standard Input</a:t>
            </a:r>
          </a:p>
        </p:txBody>
      </p:sp>
      <p:sp>
        <p:nvSpPr>
          <p:cNvPr id="312" name="직사각형 6"/>
          <p:cNvSpPr/>
          <p:nvPr/>
        </p:nvSpPr>
        <p:spPr>
          <a:xfrm>
            <a:off x="5998877" y="3649618"/>
            <a:ext cx="228921" cy="228601"/>
          </a:xfrm>
          <a:prstGeom prst="rect">
            <a:avLst/>
          </a:prstGeom>
          <a:ln w="38100">
            <a:solidFill>
              <a:srgbClr val="FF0000"/>
            </a:solidFill>
            <a:miter/>
          </a:ln>
        </p:spPr>
        <p:txBody>
          <a:bodyPr lIns="34289" tIns="34289" rIns="34289" bIns="34289" anchor="ctr"/>
          <a:lstStyle/>
          <a:p>
            <a:pPr defTabSz="914367">
              <a:defRPr b="0">
                <a:solidFill>
                  <a:srgbClr val="FFFFFF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endParaRPr sz="1266"/>
          </a:p>
        </p:txBody>
      </p:sp>
      <p:sp>
        <p:nvSpPr>
          <p:cNvPr id="313" name="TextBox 7"/>
          <p:cNvSpPr txBox="1"/>
          <p:nvPr/>
        </p:nvSpPr>
        <p:spPr>
          <a:xfrm>
            <a:off x="6254345" y="3390479"/>
            <a:ext cx="1134843" cy="264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l" defTabSz="1300480">
              <a:defRPr b="0">
                <a:solidFill>
                  <a:srgbClr val="FF0000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r>
              <a:rPr sz="1266"/>
              <a:t>Standard Error</a:t>
            </a:r>
          </a:p>
        </p:txBody>
      </p:sp>
      <p:sp>
        <p:nvSpPr>
          <p:cNvPr id="314" name="직사각형 8"/>
          <p:cNvSpPr/>
          <p:nvPr/>
        </p:nvSpPr>
        <p:spPr>
          <a:xfrm>
            <a:off x="5904202" y="4290870"/>
            <a:ext cx="228921" cy="228601"/>
          </a:xfrm>
          <a:prstGeom prst="rect">
            <a:avLst/>
          </a:prstGeom>
          <a:ln w="38100">
            <a:solidFill>
              <a:srgbClr val="FF0000"/>
            </a:solidFill>
            <a:miter/>
          </a:ln>
        </p:spPr>
        <p:txBody>
          <a:bodyPr lIns="34289" tIns="34289" rIns="34289" bIns="34289" anchor="ctr"/>
          <a:lstStyle/>
          <a:p>
            <a:pPr defTabSz="914367">
              <a:defRPr b="0">
                <a:solidFill>
                  <a:srgbClr val="FFFFFF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endParaRPr sz="1266"/>
          </a:p>
        </p:txBody>
      </p:sp>
      <p:sp>
        <p:nvSpPr>
          <p:cNvPr id="315" name="TextBox 9"/>
          <p:cNvSpPr txBox="1"/>
          <p:nvPr/>
        </p:nvSpPr>
        <p:spPr>
          <a:xfrm>
            <a:off x="6125148" y="4031731"/>
            <a:ext cx="1307247" cy="264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l" defTabSz="1300480">
              <a:defRPr b="0">
                <a:solidFill>
                  <a:srgbClr val="FF0000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r>
              <a:rPr sz="1266"/>
              <a:t>Standard Output</a:t>
            </a:r>
          </a:p>
        </p:txBody>
      </p:sp>
      <p:sp>
        <p:nvSpPr>
          <p:cNvPr id="316" name="제목 1"/>
          <p:cNvSpPr txBox="1"/>
          <p:nvPr/>
        </p:nvSpPr>
        <p:spPr>
          <a:xfrm>
            <a:off x="358708" y="-16269"/>
            <a:ext cx="8097646" cy="746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5000"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cat </a:t>
            </a: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and IO redirection</a:t>
            </a:r>
            <a:endParaRPr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2664296" cy="504056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1600" dirty="0">
                <a:latin typeface="Courier New" charset="0"/>
                <a:ea typeface="Courier New" charset="0"/>
                <a:cs typeface="Courier New" charset="0"/>
              </a:rPr>
              <a:t>% cat </a:t>
            </a:r>
            <a:r>
              <a:rPr lang="en-US" altLang="ko-KR" sz="1600" dirty="0" err="1">
                <a:latin typeface="Courier New" charset="0"/>
                <a:ea typeface="Courier New" charset="0"/>
                <a:cs typeface="Courier New" charset="0"/>
              </a:rPr>
              <a:t>input.txt</a:t>
            </a:r>
            <a:endParaRPr lang="en-US" sz="1400" u="sng" dirty="0">
              <a:sym typeface="Adobe Garamond Pro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1248" y="1700808"/>
            <a:ext cx="3845529" cy="1964194"/>
            <a:chOff x="2555776" y="2564904"/>
            <a:chExt cx="3845529" cy="1964194"/>
          </a:xfrm>
        </p:grpSpPr>
        <p:sp>
          <p:nvSpPr>
            <p:cNvPr id="17" name="직사각형 8"/>
            <p:cNvSpPr/>
            <p:nvPr/>
          </p:nvSpPr>
          <p:spPr>
            <a:xfrm>
              <a:off x="2555776" y="2564904"/>
              <a:ext cx="3613566" cy="1964194"/>
            </a:xfrm>
            <a:prstGeom prst="rect">
              <a:avLst/>
            </a:prstGeom>
            <a:solidFill>
              <a:srgbClr val="D6D5D5">
                <a:alpha val="50488"/>
              </a:srgbClr>
            </a:solidFill>
            <a:ln w="12700">
              <a:solidFill>
                <a:srgbClr val="000000">
                  <a:alpha val="50488"/>
                </a:srgbClr>
              </a:solidFill>
              <a:miter/>
            </a:ln>
          </p:spPr>
          <p:txBody>
            <a:bodyPr lIns="34289" tIns="34289" rIns="34289" bIns="34289" anchor="ctr"/>
            <a:lstStyle/>
            <a:p>
              <a:pPr defTabSz="914367">
                <a:defRPr b="0">
                  <a:solidFill>
                    <a:srgbClr val="FFFFFF"/>
                  </a:solidFill>
                  <a:latin typeface="맑은 고딕"/>
                  <a:ea typeface="맑은 고딕"/>
                  <a:cs typeface="맑은 고딕"/>
                  <a:sym typeface="맑은 고딕"/>
                </a:defRPr>
              </a:pPr>
              <a:endParaRPr sz="1266"/>
            </a:p>
          </p:txBody>
        </p:sp>
        <p:sp>
          <p:nvSpPr>
            <p:cNvPr id="18" name="TextBox 4"/>
            <p:cNvSpPr txBox="1"/>
            <p:nvPr/>
          </p:nvSpPr>
          <p:spPr>
            <a:xfrm>
              <a:off x="2976566" y="2635791"/>
              <a:ext cx="3424739" cy="18224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4289" tIns="34289" rIns="34289" bIns="34289">
              <a:spAutoFit/>
            </a:bodyPr>
            <a:lstStyle/>
            <a:p>
              <a:pPr algn="l"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char *argv[2];</a:t>
              </a:r>
            </a:p>
            <a:p>
              <a:pPr algn="l"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endParaRPr sz="1266" dirty="0">
                <a:latin typeface="Courier New"/>
                <a:ea typeface="Courier New"/>
                <a:cs typeface="Courier New"/>
                <a:sym typeface="Courier New"/>
              </a:endParaRPr>
            </a:p>
            <a:p>
              <a:pPr algn="l"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argv[0] = “cat”;</a:t>
              </a:r>
            </a:p>
            <a:p>
              <a:pPr algn="l"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argv[1] = 0;</a:t>
              </a:r>
            </a:p>
            <a:p>
              <a:pPr algn="l"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if(fork() == 0) {</a:t>
              </a:r>
            </a:p>
            <a:p>
              <a:pPr algn="l"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</a:t>
              </a:r>
              <a:r>
                <a:rPr sz="1266" b="1" dirty="0"/>
                <a:t>close(0);</a:t>
              </a:r>
            </a:p>
            <a:p>
              <a:pPr algn="l"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  open(“input.txt”, O_RDONLY);</a:t>
              </a:r>
            </a:p>
            <a:p>
              <a:pPr algn="l"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exec(“cat”, argv);</a:t>
              </a:r>
            </a:p>
            <a:p>
              <a:pPr algn="l"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}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745250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1" y="880070"/>
            <a:ext cx="8461573" cy="5501258"/>
          </a:xfrm>
        </p:spPr>
        <p:txBody>
          <a:bodyPr/>
          <a:lstStyle/>
          <a:p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fork()</a:t>
            </a:r>
          </a:p>
          <a:p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exec()</a:t>
            </a:r>
          </a:p>
          <a:p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wait()</a:t>
            </a:r>
          </a:p>
          <a:p>
            <a:r>
              <a:rPr lang="en-US" sz="1800" dirty="0"/>
              <a:t>Separation of 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fork() </a:t>
            </a:r>
            <a:r>
              <a:rPr lang="en-US" sz="1800" dirty="0"/>
              <a:t>and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exec()</a:t>
            </a:r>
          </a:p>
          <a:p>
            <a:pPr lvl="1"/>
            <a:r>
              <a:rPr lang="en-US" sz="1600" dirty="0"/>
              <a:t>IO redirection</a:t>
            </a:r>
          </a:p>
          <a:p>
            <a:pPr lvl="1"/>
            <a:r>
              <a:rPr lang="en-US" sz="1600" dirty="0"/>
              <a:t>pipe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3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>
                <a:solidFill>
                  <a:prstClr val="black"/>
                </a:solidFill>
              </a:rPr>
              <a:t>Youjip Won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35947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563543" y="6472774"/>
            <a:ext cx="220385" cy="2096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334" name="제목 1"/>
          <p:cNvSpPr txBox="1"/>
          <p:nvPr/>
        </p:nvSpPr>
        <p:spPr>
          <a:xfrm>
            <a:off x="323528" y="8035"/>
            <a:ext cx="8097646" cy="749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5000"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pipe: ‘|’</a:t>
            </a:r>
            <a:endParaRPr sz="24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11202" y="1217940"/>
            <a:ext cx="4582737" cy="458866"/>
            <a:chOff x="2011202" y="1217940"/>
            <a:chExt cx="4582737" cy="458866"/>
          </a:xfrm>
        </p:grpSpPr>
        <p:sp>
          <p:nvSpPr>
            <p:cNvPr id="10" name="직사각형 8"/>
            <p:cNvSpPr/>
            <p:nvPr/>
          </p:nvSpPr>
          <p:spPr>
            <a:xfrm>
              <a:off x="2011202" y="1217940"/>
              <a:ext cx="4582737" cy="458866"/>
            </a:xfrm>
            <a:prstGeom prst="rect">
              <a:avLst/>
            </a:prstGeom>
            <a:solidFill>
              <a:srgbClr val="D6D5D5">
                <a:alpha val="50488"/>
              </a:srgbClr>
            </a:solidFill>
            <a:ln w="12700">
              <a:solidFill>
                <a:srgbClr val="000000">
                  <a:alpha val="50488"/>
                </a:srgbClr>
              </a:solidFill>
              <a:miter/>
            </a:ln>
          </p:spPr>
          <p:txBody>
            <a:bodyPr lIns="34289" tIns="34289" rIns="34289" bIns="34289" anchor="ctr"/>
            <a:lstStyle/>
            <a:p>
              <a:pPr defTabSz="914367">
                <a:defRPr b="0">
                  <a:solidFill>
                    <a:srgbClr val="FFFFFF"/>
                  </a:solidFill>
                  <a:latin typeface="맑은 고딕"/>
                  <a:ea typeface="맑은 고딕"/>
                  <a:cs typeface="맑은 고딕"/>
                  <a:sym typeface="맑은 고딕"/>
                </a:defRPr>
              </a:pPr>
              <a:endParaRPr sz="1266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2180611" y="1314856"/>
              <a:ext cx="4243919" cy="2640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4289" tIns="34289" rIns="34289" bIns="34289">
              <a:spAutoFit/>
            </a:bodyPr>
            <a:lstStyle>
              <a:lvl1pPr algn="l">
                <a:spcBef>
                  <a:spcPts val="300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rPr lang="en-US" sz="1266" dirty="0"/>
                <a:t>% </a:t>
              </a:r>
              <a:r>
                <a:rPr sz="1266" dirty="0"/>
                <a:t>echo hello world | </a:t>
              </a:r>
              <a:r>
                <a:rPr sz="1266" dirty="0" err="1"/>
                <a:t>wc</a:t>
              </a:r>
              <a:endParaRPr sz="1266" dirty="0"/>
            </a:p>
          </p:txBody>
        </p:sp>
      </p:grpSp>
      <p:sp>
        <p:nvSpPr>
          <p:cNvPr id="4" name="Oval 3"/>
          <p:cNvSpPr/>
          <p:nvPr/>
        </p:nvSpPr>
        <p:spPr>
          <a:xfrm>
            <a:off x="3995936" y="1145890"/>
            <a:ext cx="288032" cy="60197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ctr"/>
            <a:endParaRPr lang="en-US" sz="1600" dirty="0">
              <a:solidFill>
                <a:srgbClr val="00B050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177604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pipe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294" y="2708920"/>
            <a:ext cx="79208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Output to STDOUT of one process is fed to STDIN of another process.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Implemented with dup() and pipe().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Key innovation of UNIX shell.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149080"/>
            <a:ext cx="6372200" cy="205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82186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직사각형 8"/>
          <p:cNvSpPr/>
          <p:nvPr/>
        </p:nvSpPr>
        <p:spPr>
          <a:xfrm>
            <a:off x="2494248" y="5175249"/>
            <a:ext cx="2667593" cy="902456"/>
          </a:xfrm>
          <a:prstGeom prst="rect">
            <a:avLst/>
          </a:prstGeom>
          <a:solidFill>
            <a:srgbClr val="D6D5D5">
              <a:alpha val="50488"/>
            </a:srgbClr>
          </a:solidFill>
          <a:ln w="12700">
            <a:solidFill>
              <a:srgbClr val="000000">
                <a:alpha val="50488"/>
              </a:srgbClr>
            </a:solidFill>
            <a:miter/>
          </a:ln>
        </p:spPr>
        <p:txBody>
          <a:bodyPr lIns="34289" tIns="34289" rIns="34289" bIns="34289" anchor="ctr"/>
          <a:lstStyle/>
          <a:p>
            <a:pPr defTabSz="914367">
              <a:defRPr b="0">
                <a:solidFill>
                  <a:srgbClr val="FFFFFF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endParaRPr sz="1266"/>
          </a:p>
        </p:txBody>
      </p:sp>
      <p:sp>
        <p:nvSpPr>
          <p:cNvPr id="34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563543" y="6472774"/>
            <a:ext cx="220385" cy="2096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342" name="TextBox 4"/>
          <p:cNvSpPr txBox="1"/>
          <p:nvPr/>
        </p:nvSpPr>
        <p:spPr>
          <a:xfrm>
            <a:off x="2620926" y="5188643"/>
            <a:ext cx="3902149" cy="833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spcBef>
                <a:spcPts val="703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fd = dup(1);</a:t>
            </a:r>
          </a:p>
          <a:p>
            <a:pPr>
              <a:spcBef>
                <a:spcPts val="703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write(1, “hello “, 6);</a:t>
            </a:r>
          </a:p>
          <a:p>
            <a:pPr>
              <a:spcBef>
                <a:spcPts val="703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pPr>
            <a:r>
              <a:rPr sz="1266"/>
              <a:t>write(fd, “world\n”, 6);</a:t>
            </a:r>
          </a:p>
        </p:txBody>
      </p:sp>
      <p:sp>
        <p:nvSpPr>
          <p:cNvPr id="343" name="제목 1"/>
          <p:cNvSpPr txBox="1"/>
          <p:nvPr/>
        </p:nvSpPr>
        <p:spPr>
          <a:xfrm>
            <a:off x="323528" y="44624"/>
            <a:ext cx="8097646" cy="558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5000"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sz="240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dup(fd)</a:t>
            </a:r>
          </a:p>
        </p:txBody>
      </p:sp>
      <p:pic>
        <p:nvPicPr>
          <p:cNvPr id="344" name="Screen Shot 2018-09-06 at 9.47.49 AM.png" descr="Screen Shot 2018-09-06 at 9.47.4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52" y="1695633"/>
            <a:ext cx="6905540" cy="337743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duplicate file descriptor: dup() system call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3539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563543" y="6472774"/>
            <a:ext cx="220385" cy="2096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358" name="제목 1"/>
          <p:cNvSpPr txBox="1"/>
          <p:nvPr/>
        </p:nvSpPr>
        <p:spPr>
          <a:xfrm>
            <a:off x="221523" y="44624"/>
            <a:ext cx="8097646" cy="620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5000"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p</a:t>
            </a:r>
            <a:r>
              <a:rPr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ipe</a:t>
            </a:r>
            <a:r>
              <a:rPr lang="en-US"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()</a:t>
            </a:r>
            <a:endParaRPr sz="24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359" name="Screen Shot 2018-09-06 at 9.50.40 AM.png" descr="Screen Shot 2018-09-06 at 9.50.4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29" y="2144077"/>
            <a:ext cx="7886701" cy="380990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95349"/>
            <a:ext cx="8786812" cy="1348728"/>
          </a:xfrm>
        </p:spPr>
        <p:txBody>
          <a:bodyPr/>
          <a:lstStyle/>
          <a:p>
            <a:r>
              <a:rPr lang="en-US" sz="1800" dirty="0">
                <a:sym typeface="Adobe Garamond Pro"/>
              </a:rPr>
              <a:t>special type of file, a kernel buffer that is exposed to a process via a pair of file descriptors: p[0] for read end and p[1] for write end.</a:t>
            </a:r>
          </a:p>
          <a:p>
            <a:r>
              <a:rPr lang="en-US" sz="1800" dirty="0">
                <a:sym typeface="Adobe Garamond Pro"/>
              </a:rPr>
              <a:t>The reader blocks when there is no data to read.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7562670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577478" y="6525344"/>
            <a:ext cx="464759" cy="2096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200"/>
              <a:t>33</a:t>
            </a:fld>
            <a:endParaRPr sz="1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5496" y="2238324"/>
            <a:ext cx="3725772" cy="4234450"/>
            <a:chOff x="2627785" y="1496856"/>
            <a:chExt cx="3725772" cy="4234450"/>
          </a:xfrm>
        </p:grpSpPr>
        <p:sp>
          <p:nvSpPr>
            <p:cNvPr id="363" name="직사각형 8"/>
            <p:cNvSpPr/>
            <p:nvPr/>
          </p:nvSpPr>
          <p:spPr>
            <a:xfrm>
              <a:off x="2627785" y="1496856"/>
              <a:ext cx="3725772" cy="4234450"/>
            </a:xfrm>
            <a:prstGeom prst="rect">
              <a:avLst/>
            </a:prstGeom>
            <a:solidFill>
              <a:srgbClr val="D6D5D5">
                <a:alpha val="50488"/>
              </a:srgbClr>
            </a:solidFill>
            <a:ln w="12700">
              <a:solidFill>
                <a:srgbClr val="000000">
                  <a:alpha val="50488"/>
                </a:srgbClr>
              </a:solidFill>
              <a:miter/>
            </a:ln>
          </p:spPr>
          <p:txBody>
            <a:bodyPr lIns="34289" tIns="34289" rIns="34289" bIns="34289" anchor="ctr"/>
            <a:lstStyle/>
            <a:p>
              <a:pPr defTabSz="914367">
                <a:defRPr b="0">
                  <a:solidFill>
                    <a:srgbClr val="FFFFFF"/>
                  </a:solidFill>
                  <a:latin typeface="맑은 고딕"/>
                  <a:ea typeface="맑은 고딕"/>
                  <a:cs typeface="맑은 고딕"/>
                  <a:sym typeface="맑은 고딕"/>
                </a:defRPr>
              </a:pPr>
              <a:endParaRPr sz="1266"/>
            </a:p>
          </p:txBody>
        </p:sp>
        <p:sp>
          <p:nvSpPr>
            <p:cNvPr id="365" name="TextBox 5"/>
            <p:cNvSpPr txBox="1"/>
            <p:nvPr/>
          </p:nvSpPr>
          <p:spPr>
            <a:xfrm>
              <a:off x="2790445" y="1608277"/>
              <a:ext cx="3563111" cy="40116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4289" tIns="34289" rIns="34289" bIns="34289">
              <a:spAutoFit/>
            </a:bodyPr>
            <a:lstStyle/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int p[2];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char *argv[2];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endParaRPr sz="1266" dirty="0"/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argv[0] = “wc”;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argv[1] = 0;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endParaRPr sz="1266" dirty="0"/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pipe(p);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if(fork() == 0) {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close(0);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dup(p[0]);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close(p[0]);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close(p[1]);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exec(“/bin/wc”, argv);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} else {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close(p[0]);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write(p[1], “hello world\n”, 12);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close(p[1]);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}</a:t>
              </a:r>
            </a:p>
          </p:txBody>
        </p:sp>
      </p:grpSp>
      <p:sp>
        <p:nvSpPr>
          <p:cNvPr id="6" name="제목 1"/>
          <p:cNvSpPr txBox="1"/>
          <p:nvPr/>
        </p:nvSpPr>
        <p:spPr>
          <a:xfrm>
            <a:off x="221523" y="44624"/>
            <a:ext cx="8097646" cy="620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5000"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p</a:t>
            </a:r>
            <a:r>
              <a:rPr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ipe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08720"/>
            <a:ext cx="6503034" cy="421015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270346" y="5566391"/>
            <a:ext cx="4582737" cy="458866"/>
            <a:chOff x="2011202" y="1217940"/>
            <a:chExt cx="4582737" cy="458866"/>
          </a:xfrm>
        </p:grpSpPr>
        <p:sp>
          <p:nvSpPr>
            <p:cNvPr id="10" name="직사각형 8"/>
            <p:cNvSpPr/>
            <p:nvPr/>
          </p:nvSpPr>
          <p:spPr>
            <a:xfrm>
              <a:off x="2011202" y="1217940"/>
              <a:ext cx="4582737" cy="458866"/>
            </a:xfrm>
            <a:prstGeom prst="rect">
              <a:avLst/>
            </a:prstGeom>
            <a:solidFill>
              <a:srgbClr val="D6D5D5">
                <a:alpha val="50488"/>
              </a:srgbClr>
            </a:solidFill>
            <a:ln w="12700">
              <a:solidFill>
                <a:srgbClr val="000000">
                  <a:alpha val="50488"/>
                </a:srgbClr>
              </a:solidFill>
              <a:miter/>
            </a:ln>
          </p:spPr>
          <p:txBody>
            <a:bodyPr lIns="34289" tIns="34289" rIns="34289" bIns="34289" anchor="ctr"/>
            <a:lstStyle/>
            <a:p>
              <a:pPr defTabSz="914367">
                <a:defRPr b="0">
                  <a:solidFill>
                    <a:srgbClr val="FFFFFF"/>
                  </a:solidFill>
                  <a:latin typeface="맑은 고딕"/>
                  <a:ea typeface="맑은 고딕"/>
                  <a:cs typeface="맑은 고딕"/>
                  <a:sym typeface="맑은 고딕"/>
                </a:defRPr>
              </a:pPr>
              <a:endParaRPr sz="1266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2180611" y="1314856"/>
              <a:ext cx="4243919" cy="2640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4289" tIns="34289" rIns="34289" bIns="34289">
              <a:spAutoFit/>
            </a:bodyPr>
            <a:lstStyle>
              <a:lvl1pPr algn="l">
                <a:spcBef>
                  <a:spcPts val="300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rPr lang="en-US" sz="1266" dirty="0"/>
                <a:t>% </a:t>
              </a:r>
              <a:r>
                <a:rPr sz="1266" dirty="0"/>
                <a:t>echo hello world | </a:t>
              </a:r>
              <a:r>
                <a:rPr sz="1266" dirty="0" err="1"/>
                <a:t>wc</a:t>
              </a:r>
              <a:endParaRPr sz="1266" dirty="0"/>
            </a:p>
          </p:txBody>
        </p:sp>
      </p:grpSp>
    </p:spTree>
    <p:extLst>
      <p:ext uri="{BB962C8B-B14F-4D97-AF65-F5344CB8AC3E}">
        <p14:creationId xmlns:p14="http://schemas.microsoft.com/office/powerpoint/2010/main" val="476832558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532440" y="6529955"/>
            <a:ext cx="464759" cy="2096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 dirty="0"/>
          </a:p>
        </p:txBody>
      </p:sp>
      <p:grpSp>
        <p:nvGrpSpPr>
          <p:cNvPr id="2" name="Group 1"/>
          <p:cNvGrpSpPr/>
          <p:nvPr/>
        </p:nvGrpSpPr>
        <p:grpSpPr>
          <a:xfrm>
            <a:off x="35496" y="2238324"/>
            <a:ext cx="3725772" cy="4234450"/>
            <a:chOff x="2627785" y="1496856"/>
            <a:chExt cx="3725772" cy="4234450"/>
          </a:xfrm>
        </p:grpSpPr>
        <p:sp>
          <p:nvSpPr>
            <p:cNvPr id="363" name="직사각형 8"/>
            <p:cNvSpPr/>
            <p:nvPr/>
          </p:nvSpPr>
          <p:spPr>
            <a:xfrm>
              <a:off x="2627785" y="1496856"/>
              <a:ext cx="3725772" cy="4234450"/>
            </a:xfrm>
            <a:prstGeom prst="rect">
              <a:avLst/>
            </a:prstGeom>
            <a:solidFill>
              <a:srgbClr val="D6D5D5">
                <a:alpha val="50488"/>
              </a:srgbClr>
            </a:solidFill>
            <a:ln w="12700">
              <a:solidFill>
                <a:srgbClr val="000000">
                  <a:alpha val="50488"/>
                </a:srgbClr>
              </a:solidFill>
              <a:miter/>
            </a:ln>
          </p:spPr>
          <p:txBody>
            <a:bodyPr lIns="34289" tIns="34289" rIns="34289" bIns="34289" anchor="ctr"/>
            <a:lstStyle/>
            <a:p>
              <a:pPr defTabSz="914367">
                <a:defRPr b="0">
                  <a:solidFill>
                    <a:srgbClr val="FFFFFF"/>
                  </a:solidFill>
                  <a:latin typeface="맑은 고딕"/>
                  <a:ea typeface="맑은 고딕"/>
                  <a:cs typeface="맑은 고딕"/>
                  <a:sym typeface="맑은 고딕"/>
                </a:defRPr>
              </a:pPr>
              <a:endParaRPr sz="1266"/>
            </a:p>
          </p:txBody>
        </p:sp>
        <p:sp>
          <p:nvSpPr>
            <p:cNvPr id="365" name="TextBox 5"/>
            <p:cNvSpPr txBox="1"/>
            <p:nvPr/>
          </p:nvSpPr>
          <p:spPr>
            <a:xfrm>
              <a:off x="2790445" y="1608277"/>
              <a:ext cx="3563111" cy="40116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4289" tIns="34289" rIns="34289" bIns="34289">
              <a:spAutoFit/>
            </a:bodyPr>
            <a:lstStyle/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int p[2];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char *argv[2];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endParaRPr sz="1266" b="1" dirty="0"/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argv[0] = “wc”;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argv[1] = 0;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endParaRPr sz="1266" b="1" dirty="0"/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pipe(p);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if(fork()</a:t>
              </a:r>
              <a:r>
                <a:rPr sz="1266" dirty="0"/>
                <a:t> == 0) {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close(0);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dup(p[0]);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close(p[0]);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close(p[1]);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exec(“/bin/wc”, argv);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} else {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close(p[0]);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write(p[1], “hello world\n”, 12);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close(p[1]);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}</a:t>
              </a:r>
            </a:p>
          </p:txBody>
        </p:sp>
      </p:grpSp>
      <p:sp>
        <p:nvSpPr>
          <p:cNvPr id="6" name="제목 1"/>
          <p:cNvSpPr txBox="1"/>
          <p:nvPr/>
        </p:nvSpPr>
        <p:spPr>
          <a:xfrm>
            <a:off x="221523" y="44624"/>
            <a:ext cx="8097646" cy="620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5000"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p</a:t>
            </a:r>
            <a:r>
              <a:rPr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798192"/>
            <a:ext cx="6962447" cy="415866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270346" y="5566391"/>
            <a:ext cx="4582737" cy="458866"/>
            <a:chOff x="2011202" y="1217940"/>
            <a:chExt cx="4582737" cy="458866"/>
          </a:xfrm>
        </p:grpSpPr>
        <p:sp>
          <p:nvSpPr>
            <p:cNvPr id="10" name="직사각형 8"/>
            <p:cNvSpPr/>
            <p:nvPr/>
          </p:nvSpPr>
          <p:spPr>
            <a:xfrm>
              <a:off x="2011202" y="1217940"/>
              <a:ext cx="4582737" cy="458866"/>
            </a:xfrm>
            <a:prstGeom prst="rect">
              <a:avLst/>
            </a:prstGeom>
            <a:solidFill>
              <a:srgbClr val="D6D5D5">
                <a:alpha val="50488"/>
              </a:srgbClr>
            </a:solidFill>
            <a:ln w="12700">
              <a:solidFill>
                <a:srgbClr val="000000">
                  <a:alpha val="50488"/>
                </a:srgbClr>
              </a:solidFill>
              <a:miter/>
            </a:ln>
          </p:spPr>
          <p:txBody>
            <a:bodyPr lIns="34289" tIns="34289" rIns="34289" bIns="34289" anchor="ctr"/>
            <a:lstStyle/>
            <a:p>
              <a:pPr defTabSz="914367">
                <a:defRPr b="0">
                  <a:solidFill>
                    <a:srgbClr val="FFFFFF"/>
                  </a:solidFill>
                  <a:latin typeface="맑은 고딕"/>
                  <a:ea typeface="맑은 고딕"/>
                  <a:cs typeface="맑은 고딕"/>
                  <a:sym typeface="맑은 고딕"/>
                </a:defRPr>
              </a:pPr>
              <a:endParaRPr sz="1266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2180611" y="1314856"/>
              <a:ext cx="4243919" cy="2640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4289" tIns="34289" rIns="34289" bIns="34289">
              <a:spAutoFit/>
            </a:bodyPr>
            <a:lstStyle>
              <a:lvl1pPr algn="l">
                <a:spcBef>
                  <a:spcPts val="300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rPr lang="en-US" sz="1266" dirty="0"/>
                <a:t>% </a:t>
              </a:r>
              <a:r>
                <a:rPr sz="1266" dirty="0"/>
                <a:t>echo hello world | </a:t>
              </a:r>
              <a:r>
                <a:rPr sz="1266" dirty="0" err="1"/>
                <a:t>wc</a:t>
              </a:r>
              <a:endParaRPr sz="1266" dirty="0"/>
            </a:p>
          </p:txBody>
        </p:sp>
      </p:grpSp>
    </p:spTree>
    <p:extLst>
      <p:ext uri="{BB962C8B-B14F-4D97-AF65-F5344CB8AC3E}">
        <p14:creationId xmlns:p14="http://schemas.microsoft.com/office/powerpoint/2010/main" val="2142830961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492843" y="6525344"/>
            <a:ext cx="323496" cy="2096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 dirty="0"/>
          </a:p>
        </p:txBody>
      </p:sp>
      <p:grpSp>
        <p:nvGrpSpPr>
          <p:cNvPr id="2" name="Group 1"/>
          <p:cNvGrpSpPr/>
          <p:nvPr/>
        </p:nvGrpSpPr>
        <p:grpSpPr>
          <a:xfrm>
            <a:off x="35496" y="2238324"/>
            <a:ext cx="3725772" cy="4234450"/>
            <a:chOff x="2627785" y="1496856"/>
            <a:chExt cx="3725772" cy="4234450"/>
          </a:xfrm>
        </p:grpSpPr>
        <p:sp>
          <p:nvSpPr>
            <p:cNvPr id="363" name="직사각형 8"/>
            <p:cNvSpPr/>
            <p:nvPr/>
          </p:nvSpPr>
          <p:spPr>
            <a:xfrm>
              <a:off x="2627785" y="1496856"/>
              <a:ext cx="3725772" cy="4234450"/>
            </a:xfrm>
            <a:prstGeom prst="rect">
              <a:avLst/>
            </a:prstGeom>
            <a:solidFill>
              <a:srgbClr val="D6D5D5">
                <a:alpha val="50488"/>
              </a:srgbClr>
            </a:solidFill>
            <a:ln w="12700">
              <a:solidFill>
                <a:srgbClr val="000000">
                  <a:alpha val="50488"/>
                </a:srgbClr>
              </a:solidFill>
              <a:miter/>
            </a:ln>
          </p:spPr>
          <p:txBody>
            <a:bodyPr lIns="34289" tIns="34289" rIns="34289" bIns="34289" anchor="ctr"/>
            <a:lstStyle/>
            <a:p>
              <a:pPr defTabSz="914367">
                <a:defRPr b="0">
                  <a:solidFill>
                    <a:srgbClr val="FFFFFF"/>
                  </a:solidFill>
                  <a:latin typeface="맑은 고딕"/>
                  <a:ea typeface="맑은 고딕"/>
                  <a:cs typeface="맑은 고딕"/>
                  <a:sym typeface="맑은 고딕"/>
                </a:defRPr>
              </a:pPr>
              <a:endParaRPr sz="1266"/>
            </a:p>
          </p:txBody>
        </p:sp>
        <p:sp>
          <p:nvSpPr>
            <p:cNvPr id="365" name="TextBox 5"/>
            <p:cNvSpPr txBox="1"/>
            <p:nvPr/>
          </p:nvSpPr>
          <p:spPr>
            <a:xfrm>
              <a:off x="2790445" y="1608277"/>
              <a:ext cx="3563111" cy="40116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4289" tIns="34289" rIns="34289" bIns="34289">
              <a:spAutoFit/>
            </a:bodyPr>
            <a:lstStyle/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int p[2];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char *argv[2];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endParaRPr sz="1266" b="1" dirty="0"/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argv[0] = “wc”;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argv[1] = 0;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endParaRPr sz="1266" b="1" dirty="0"/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pipe(p);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if(fork()</a:t>
              </a:r>
              <a:r>
                <a:rPr sz="1266" dirty="0"/>
                <a:t> == 0) {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</a:t>
              </a:r>
              <a:r>
                <a:rPr sz="1266" b="1" dirty="0"/>
                <a:t>close(0);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  dup(p[0]);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  close(p[0]);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  close(p[1]);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</a:t>
              </a:r>
              <a:r>
                <a:rPr sz="1266" b="1" dirty="0"/>
                <a:t>exec(“/bin/wc”, argv);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} else {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close(p[0]);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write(p[1], “hello world\n”, 12);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close(p[1]);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}</a:t>
              </a:r>
            </a:p>
          </p:txBody>
        </p:sp>
      </p:grpSp>
      <p:sp>
        <p:nvSpPr>
          <p:cNvPr id="6" name="제목 1"/>
          <p:cNvSpPr txBox="1"/>
          <p:nvPr/>
        </p:nvSpPr>
        <p:spPr>
          <a:xfrm>
            <a:off x="221523" y="44624"/>
            <a:ext cx="8097646" cy="620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5000"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p</a:t>
            </a:r>
            <a:r>
              <a:rPr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ipe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836712"/>
            <a:ext cx="6442820" cy="47034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270346" y="5747154"/>
            <a:ext cx="4582737" cy="458866"/>
            <a:chOff x="2011202" y="1217940"/>
            <a:chExt cx="4582737" cy="458866"/>
          </a:xfrm>
        </p:grpSpPr>
        <p:sp>
          <p:nvSpPr>
            <p:cNvPr id="10" name="직사각형 8"/>
            <p:cNvSpPr/>
            <p:nvPr/>
          </p:nvSpPr>
          <p:spPr>
            <a:xfrm>
              <a:off x="2011202" y="1217940"/>
              <a:ext cx="4582737" cy="458866"/>
            </a:xfrm>
            <a:prstGeom prst="rect">
              <a:avLst/>
            </a:prstGeom>
            <a:solidFill>
              <a:srgbClr val="D6D5D5">
                <a:alpha val="50488"/>
              </a:srgbClr>
            </a:solidFill>
            <a:ln w="12700">
              <a:solidFill>
                <a:srgbClr val="000000">
                  <a:alpha val="50488"/>
                </a:srgbClr>
              </a:solidFill>
              <a:miter/>
            </a:ln>
          </p:spPr>
          <p:txBody>
            <a:bodyPr lIns="34289" tIns="34289" rIns="34289" bIns="34289" anchor="ctr"/>
            <a:lstStyle/>
            <a:p>
              <a:pPr defTabSz="914367">
                <a:defRPr b="0">
                  <a:solidFill>
                    <a:srgbClr val="FFFFFF"/>
                  </a:solidFill>
                  <a:latin typeface="맑은 고딕"/>
                  <a:ea typeface="맑은 고딕"/>
                  <a:cs typeface="맑은 고딕"/>
                  <a:sym typeface="맑은 고딕"/>
                </a:defRPr>
              </a:pPr>
              <a:endParaRPr sz="1266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2180611" y="1314856"/>
              <a:ext cx="4243919" cy="2640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4289" tIns="34289" rIns="34289" bIns="34289">
              <a:spAutoFit/>
            </a:bodyPr>
            <a:lstStyle>
              <a:lvl1pPr algn="l">
                <a:spcBef>
                  <a:spcPts val="300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rPr lang="en-US" sz="1266" dirty="0"/>
                <a:t>% </a:t>
              </a:r>
              <a:r>
                <a:rPr sz="1266" dirty="0"/>
                <a:t>echo hello world | </a:t>
              </a:r>
              <a:r>
                <a:rPr sz="1266" dirty="0" err="1"/>
                <a:t>wc</a:t>
              </a:r>
              <a:endParaRPr sz="1266" dirty="0"/>
            </a:p>
          </p:txBody>
        </p:sp>
      </p:grpSp>
    </p:spTree>
    <p:extLst>
      <p:ext uri="{BB962C8B-B14F-4D97-AF65-F5344CB8AC3E}">
        <p14:creationId xmlns:p14="http://schemas.microsoft.com/office/powerpoint/2010/main" val="842091849"/>
      </p:ext>
    </p:extLst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604448" y="6597352"/>
            <a:ext cx="323496" cy="2096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 dirty="0"/>
          </a:p>
        </p:txBody>
      </p:sp>
      <p:grpSp>
        <p:nvGrpSpPr>
          <p:cNvPr id="2" name="Group 1"/>
          <p:cNvGrpSpPr/>
          <p:nvPr/>
        </p:nvGrpSpPr>
        <p:grpSpPr>
          <a:xfrm>
            <a:off x="35496" y="2238324"/>
            <a:ext cx="3725772" cy="4234450"/>
            <a:chOff x="2627785" y="1496856"/>
            <a:chExt cx="3725772" cy="4234450"/>
          </a:xfrm>
        </p:grpSpPr>
        <p:sp>
          <p:nvSpPr>
            <p:cNvPr id="363" name="직사각형 8"/>
            <p:cNvSpPr/>
            <p:nvPr/>
          </p:nvSpPr>
          <p:spPr>
            <a:xfrm>
              <a:off x="2627785" y="1496856"/>
              <a:ext cx="3725772" cy="4234450"/>
            </a:xfrm>
            <a:prstGeom prst="rect">
              <a:avLst/>
            </a:prstGeom>
            <a:solidFill>
              <a:srgbClr val="D6D5D5">
                <a:alpha val="50488"/>
              </a:srgbClr>
            </a:solidFill>
            <a:ln w="12700">
              <a:solidFill>
                <a:srgbClr val="000000">
                  <a:alpha val="50488"/>
                </a:srgbClr>
              </a:solidFill>
              <a:miter/>
            </a:ln>
          </p:spPr>
          <p:txBody>
            <a:bodyPr lIns="34289" tIns="34289" rIns="34289" bIns="34289" anchor="ctr"/>
            <a:lstStyle/>
            <a:p>
              <a:pPr defTabSz="914367">
                <a:defRPr b="0">
                  <a:solidFill>
                    <a:srgbClr val="FFFFFF"/>
                  </a:solidFill>
                  <a:latin typeface="맑은 고딕"/>
                  <a:ea typeface="맑은 고딕"/>
                  <a:cs typeface="맑은 고딕"/>
                  <a:sym typeface="맑은 고딕"/>
                </a:defRPr>
              </a:pPr>
              <a:endParaRPr sz="1266"/>
            </a:p>
          </p:txBody>
        </p:sp>
        <p:sp>
          <p:nvSpPr>
            <p:cNvPr id="365" name="TextBox 5"/>
            <p:cNvSpPr txBox="1"/>
            <p:nvPr/>
          </p:nvSpPr>
          <p:spPr>
            <a:xfrm>
              <a:off x="2790445" y="1608277"/>
              <a:ext cx="3563111" cy="40116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4289" tIns="34289" rIns="34289" bIns="34289">
              <a:spAutoFit/>
            </a:bodyPr>
            <a:lstStyle/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int p[2];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char *argv[2];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endParaRPr sz="1266" b="1" dirty="0"/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argv[0] = “wc”;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argv[1] = 0;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endParaRPr sz="1266" b="1" dirty="0"/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pipe(p);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if(fork()</a:t>
              </a:r>
              <a:r>
                <a:rPr sz="1266" dirty="0"/>
                <a:t> == 0) {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</a:t>
              </a:r>
              <a:r>
                <a:rPr sz="1266" b="1" dirty="0"/>
                <a:t>close(0);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  dup(p[0]);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  close(p[0]);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  close(p[1]);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</a:t>
              </a:r>
              <a:r>
                <a:rPr sz="1266" b="1" dirty="0"/>
                <a:t>exec(“/bin/wc”, argv);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} else {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  </a:t>
              </a:r>
              <a:r>
                <a:rPr sz="1266" b="1" dirty="0"/>
                <a:t>close(p[0]);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  write(p[1], “hello world\n”, 12);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b="1" dirty="0"/>
                <a:t>  close(p[1]);</a:t>
              </a:r>
            </a:p>
            <a:p>
              <a:pPr>
                <a:spcBef>
                  <a:spcPts val="211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pPr>
              <a:r>
                <a:rPr sz="1266" dirty="0"/>
                <a:t>}</a:t>
              </a:r>
            </a:p>
          </p:txBody>
        </p:sp>
      </p:grpSp>
      <p:sp>
        <p:nvSpPr>
          <p:cNvPr id="6" name="제목 1"/>
          <p:cNvSpPr txBox="1"/>
          <p:nvPr/>
        </p:nvSpPr>
        <p:spPr>
          <a:xfrm>
            <a:off x="221523" y="44624"/>
            <a:ext cx="8097646" cy="620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5000"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p</a:t>
            </a:r>
            <a:r>
              <a:rPr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29" y="908720"/>
            <a:ext cx="6494890" cy="452447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270346" y="5566391"/>
            <a:ext cx="4582737" cy="458866"/>
            <a:chOff x="2011202" y="1217940"/>
            <a:chExt cx="4582737" cy="458866"/>
          </a:xfrm>
        </p:grpSpPr>
        <p:sp>
          <p:nvSpPr>
            <p:cNvPr id="10" name="직사각형 8"/>
            <p:cNvSpPr/>
            <p:nvPr/>
          </p:nvSpPr>
          <p:spPr>
            <a:xfrm>
              <a:off x="2011202" y="1217940"/>
              <a:ext cx="4582737" cy="458866"/>
            </a:xfrm>
            <a:prstGeom prst="rect">
              <a:avLst/>
            </a:prstGeom>
            <a:solidFill>
              <a:srgbClr val="D6D5D5">
                <a:alpha val="50488"/>
              </a:srgbClr>
            </a:solidFill>
            <a:ln w="12700">
              <a:solidFill>
                <a:srgbClr val="000000">
                  <a:alpha val="50488"/>
                </a:srgbClr>
              </a:solidFill>
              <a:miter/>
            </a:ln>
          </p:spPr>
          <p:txBody>
            <a:bodyPr lIns="34289" tIns="34289" rIns="34289" bIns="34289" anchor="ctr"/>
            <a:lstStyle/>
            <a:p>
              <a:pPr defTabSz="914367">
                <a:defRPr b="0">
                  <a:solidFill>
                    <a:srgbClr val="FFFFFF"/>
                  </a:solidFill>
                  <a:latin typeface="맑은 고딕"/>
                  <a:ea typeface="맑은 고딕"/>
                  <a:cs typeface="맑은 고딕"/>
                  <a:sym typeface="맑은 고딕"/>
                </a:defRPr>
              </a:pPr>
              <a:endParaRPr sz="1266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2180611" y="1314856"/>
              <a:ext cx="4243919" cy="2640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4289" tIns="34289" rIns="34289" bIns="34289">
              <a:spAutoFit/>
            </a:bodyPr>
            <a:lstStyle>
              <a:lvl1pPr algn="l">
                <a:spcBef>
                  <a:spcPts val="300"/>
                </a:spcBef>
                <a:defRPr sz="1800" b="0"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r>
                <a:rPr lang="en-US" sz="1266" dirty="0"/>
                <a:t>% </a:t>
              </a:r>
              <a:r>
                <a:rPr sz="1266" dirty="0"/>
                <a:t>echo hello world | </a:t>
              </a:r>
              <a:r>
                <a:rPr sz="1266" dirty="0" err="1"/>
                <a:t>wc</a:t>
              </a:r>
              <a:endParaRPr sz="1266" dirty="0"/>
            </a:p>
          </p:txBody>
        </p:sp>
      </p:grpSp>
    </p:spTree>
    <p:extLst>
      <p:ext uri="{BB962C8B-B14F-4D97-AF65-F5344CB8AC3E}">
        <p14:creationId xmlns:p14="http://schemas.microsoft.com/office/powerpoint/2010/main" val="431901731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563543" y="6472774"/>
            <a:ext cx="220385" cy="2096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384" name="제목 1"/>
          <p:cNvSpPr txBox="1"/>
          <p:nvPr/>
        </p:nvSpPr>
        <p:spPr>
          <a:xfrm>
            <a:off x="523177" y="178595"/>
            <a:ext cx="8097646" cy="442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5000"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</a:t>
            </a:r>
            <a:r>
              <a:rPr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ipe</a:t>
            </a:r>
            <a:r>
              <a:rPr lang="ko-KR" alt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vs. IO redirection</a:t>
            </a:r>
            <a:endParaRPr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85" name="직사각형 8"/>
          <p:cNvSpPr/>
          <p:nvPr/>
        </p:nvSpPr>
        <p:spPr>
          <a:xfrm>
            <a:off x="2001387" y="1314643"/>
            <a:ext cx="4582737" cy="458866"/>
          </a:xfrm>
          <a:prstGeom prst="rect">
            <a:avLst/>
          </a:prstGeom>
          <a:solidFill>
            <a:srgbClr val="D6D5D5">
              <a:alpha val="50488"/>
            </a:srgbClr>
          </a:solidFill>
          <a:ln w="12700">
            <a:solidFill>
              <a:srgbClr val="000000">
                <a:alpha val="50488"/>
              </a:srgbClr>
            </a:solidFill>
            <a:miter/>
          </a:ln>
        </p:spPr>
        <p:txBody>
          <a:bodyPr lIns="34289" tIns="34289" rIns="34289" bIns="34289" anchor="ctr"/>
          <a:lstStyle/>
          <a:p>
            <a:pPr defTabSz="914367">
              <a:defRPr b="0">
                <a:solidFill>
                  <a:srgbClr val="FFFFFF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endParaRPr sz="1266"/>
          </a:p>
        </p:txBody>
      </p:sp>
      <p:sp>
        <p:nvSpPr>
          <p:cNvPr id="386" name="TextBox 5"/>
          <p:cNvSpPr txBox="1"/>
          <p:nvPr/>
        </p:nvSpPr>
        <p:spPr>
          <a:xfrm>
            <a:off x="2170796" y="1411559"/>
            <a:ext cx="4243919" cy="264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spAutoFit/>
          </a:bodyPr>
          <a:lstStyle>
            <a:lvl1pPr algn="l">
              <a:spcBef>
                <a:spcPts val="300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266"/>
              <a:t>echo hello world | wc</a:t>
            </a:r>
          </a:p>
        </p:txBody>
      </p:sp>
      <p:sp>
        <p:nvSpPr>
          <p:cNvPr id="387" name="직사각형 8"/>
          <p:cNvSpPr/>
          <p:nvPr/>
        </p:nvSpPr>
        <p:spPr>
          <a:xfrm>
            <a:off x="2001387" y="2359416"/>
            <a:ext cx="4582737" cy="458866"/>
          </a:xfrm>
          <a:prstGeom prst="rect">
            <a:avLst/>
          </a:prstGeom>
          <a:solidFill>
            <a:srgbClr val="D6D5D5">
              <a:alpha val="50488"/>
            </a:srgbClr>
          </a:solidFill>
          <a:ln w="12700">
            <a:solidFill>
              <a:srgbClr val="000000">
                <a:alpha val="50488"/>
              </a:srgbClr>
            </a:solidFill>
            <a:miter/>
          </a:ln>
        </p:spPr>
        <p:txBody>
          <a:bodyPr lIns="34289" tIns="34289" rIns="34289" bIns="34289" anchor="ctr"/>
          <a:lstStyle/>
          <a:p>
            <a:pPr defTabSz="914367">
              <a:defRPr b="0">
                <a:solidFill>
                  <a:srgbClr val="FFFFFF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endParaRPr sz="1266"/>
          </a:p>
        </p:txBody>
      </p:sp>
      <p:sp>
        <p:nvSpPr>
          <p:cNvPr id="388" name="TextBox 5"/>
          <p:cNvSpPr txBox="1"/>
          <p:nvPr/>
        </p:nvSpPr>
        <p:spPr>
          <a:xfrm>
            <a:off x="2170796" y="2456333"/>
            <a:ext cx="4243919" cy="264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spAutoFit/>
          </a:bodyPr>
          <a:lstStyle>
            <a:lvl1pPr algn="l">
              <a:spcBef>
                <a:spcPts val="300"/>
              </a:spcBef>
              <a:defRPr sz="1800" b="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266"/>
              <a:t>echo hello world &gt; ttmp/xyz ; wc &lt;/tmp/xyz</a:t>
            </a:r>
          </a:p>
        </p:txBody>
      </p:sp>
      <p:sp>
        <p:nvSpPr>
          <p:cNvPr id="389" name="내용 개체 틀 3"/>
          <p:cNvSpPr txBox="1"/>
          <p:nvPr/>
        </p:nvSpPr>
        <p:spPr>
          <a:xfrm>
            <a:off x="3936308" y="1927937"/>
            <a:ext cx="440004" cy="2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normAutofit/>
          </a:bodyPr>
          <a:lstStyle>
            <a:lvl1pPr algn="l">
              <a:spcBef>
                <a:spcPts val="1000"/>
              </a:spcBef>
              <a:defRPr b="0">
                <a:latin typeface="+mj-lt"/>
                <a:ea typeface="+mj-ea"/>
                <a:cs typeface="+mj-cs"/>
                <a:sym typeface="Adobe Garamond Pro"/>
              </a:defRPr>
            </a:lvl1pPr>
          </a:lstStyle>
          <a:p>
            <a:r>
              <a:rPr sz="1266"/>
              <a:t>vs.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8594" y="764704"/>
            <a:ext cx="8281838" cy="5501258"/>
          </a:xfrm>
        </p:spPr>
        <p:txBody>
          <a:bodyPr/>
          <a:lstStyle/>
          <a:p>
            <a:r>
              <a:rPr lang="en-US" sz="1600" dirty="0">
                <a:sym typeface="Adobe Garamond Pro"/>
              </a:rPr>
              <a:t>advantages of pipes over using redirection with temporary files</a:t>
            </a:r>
          </a:p>
          <a:p>
            <a:pPr lvl="1"/>
            <a:endParaRPr lang="en-US" sz="1200" dirty="0">
              <a:sym typeface="Adobe Garamond Pro"/>
            </a:endParaRPr>
          </a:p>
          <a:p>
            <a:pPr lvl="1"/>
            <a:endParaRPr lang="en-US" sz="1200" dirty="0">
              <a:sym typeface="Adobe Garamond Pro"/>
            </a:endParaRPr>
          </a:p>
          <a:p>
            <a:pPr lvl="1"/>
            <a:endParaRPr lang="en-US" sz="1200" dirty="0">
              <a:sym typeface="Adobe Garamond Pro"/>
            </a:endParaRPr>
          </a:p>
          <a:p>
            <a:pPr lvl="1"/>
            <a:endParaRPr lang="en-US" sz="1600" dirty="0">
              <a:sym typeface="Adobe Garamond Pro"/>
            </a:endParaRPr>
          </a:p>
          <a:p>
            <a:pPr lvl="1"/>
            <a:endParaRPr lang="en-US" sz="1600" dirty="0">
              <a:sym typeface="Adobe Garamond Pro"/>
            </a:endParaRPr>
          </a:p>
          <a:p>
            <a:pPr lvl="1"/>
            <a:r>
              <a:rPr lang="en-US" sz="1600" dirty="0">
                <a:sym typeface="Adobe Garamond Pro"/>
              </a:rPr>
              <a:t>pipe automatically clean themselves up. When using temporary file, the user has to explicitly delete it.</a:t>
            </a:r>
          </a:p>
          <a:p>
            <a:pPr lvl="1"/>
            <a:r>
              <a:rPr lang="en-US" sz="1600" dirty="0">
                <a:sym typeface="Adobe Garamond Pro"/>
              </a:rPr>
              <a:t>pipe can pass arbitrarily long data while file redirection requires sufficient available disk space.</a:t>
            </a:r>
          </a:p>
          <a:p>
            <a:pPr lvl="1"/>
            <a:r>
              <a:rPr lang="en-US" sz="1600" dirty="0">
                <a:sym typeface="Adobe Garamond Pro"/>
              </a:rPr>
              <a:t>In pipe, reader and write can proceed in parallel while in redirection, the one has to finish for the others to start.</a:t>
            </a:r>
          </a:p>
        </p:txBody>
      </p:sp>
    </p:spTree>
    <p:extLst>
      <p:ext uri="{BB962C8B-B14F-4D97-AF65-F5344CB8AC3E}">
        <p14:creationId xmlns:p14="http://schemas.microsoft.com/office/powerpoint/2010/main" val="1031363971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448" name="proces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rPr dirty="0"/>
              <a:t>process</a:t>
            </a:r>
          </a:p>
          <a:p>
            <a:r>
              <a:rPr lang="en-US" dirty="0"/>
              <a:t>Process API</a:t>
            </a:r>
          </a:p>
          <a:p>
            <a:pPr lvl="1"/>
            <a:r>
              <a:rPr lang="en-US" dirty="0">
                <a:latin typeface="Courier" charset="0"/>
                <a:ea typeface="Courier" charset="0"/>
                <a:cs typeface="Courier" charset="0"/>
              </a:rPr>
              <a:t>fork()</a:t>
            </a:r>
          </a:p>
          <a:p>
            <a:pPr lvl="1"/>
            <a:r>
              <a:rPr lang="en-US" dirty="0">
                <a:latin typeface="Courier" charset="0"/>
                <a:ea typeface="Courier" charset="0"/>
                <a:cs typeface="Courier" charset="0"/>
              </a:rPr>
              <a:t>exec()</a:t>
            </a:r>
          </a:p>
          <a:p>
            <a:pPr lvl="1"/>
            <a:r>
              <a:rPr lang="en-US" dirty="0">
                <a:latin typeface="Courier" charset="0"/>
                <a:ea typeface="Courier" charset="0"/>
                <a:cs typeface="Courier" charset="0"/>
              </a:rPr>
              <a:t>wait()</a:t>
            </a:r>
          </a:p>
          <a:p>
            <a:r>
              <a:rPr lang="en-US" dirty="0"/>
              <a:t>separation of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fork() </a:t>
            </a:r>
            <a:r>
              <a:rPr lang="en-US" dirty="0"/>
              <a:t>and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exec()</a:t>
            </a:r>
          </a:p>
          <a:p>
            <a:pPr lvl="1"/>
            <a:r>
              <a:rPr lang="en-US" dirty="0"/>
              <a:t>IO redirection</a:t>
            </a:r>
          </a:p>
          <a:p>
            <a:pPr lvl="1"/>
            <a:r>
              <a:rPr lang="en-US" dirty="0"/>
              <a:t>pipe</a:t>
            </a:r>
          </a:p>
        </p:txBody>
      </p:sp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92697" y="6570469"/>
            <a:ext cx="408428" cy="21252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37894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Creating a child process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980728"/>
            <a:ext cx="8352928" cy="5429250"/>
          </a:xfrm>
        </p:spPr>
        <p:txBody>
          <a:bodyPr/>
          <a:lstStyle/>
          <a:p>
            <a:pPr marL="0" indent="0" algn="ctr">
              <a:buNone/>
            </a:pPr>
            <a:endParaRPr lang="en-US" altLang="ko-KR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fork()</a:t>
            </a:r>
          </a:p>
          <a:p>
            <a:pPr marL="0" indent="0" algn="ctr">
              <a:buNone/>
            </a:pPr>
            <a:endParaRPr lang="en-US" altLang="ko-KR" dirty="0"/>
          </a:p>
          <a:p>
            <a:r>
              <a:rPr lang="en-US" altLang="ko-KR" dirty="0"/>
              <a:t>Create a child process</a:t>
            </a:r>
          </a:p>
          <a:p>
            <a:pPr lvl="1"/>
            <a:r>
              <a:rPr lang="en-US" sz="1600" dirty="0">
                <a:sym typeface="Adobe Garamond Pro"/>
              </a:rPr>
              <a:t>child process is allocated separate memory space from the process. The child process has the same memory contents as the parents. </a:t>
            </a:r>
          </a:p>
          <a:p>
            <a:pPr lvl="1"/>
            <a:r>
              <a:rPr lang="en-US" altLang="ko-KR" sz="1600" dirty="0"/>
              <a:t>The child process has its own </a:t>
            </a:r>
            <a:r>
              <a:rPr lang="en-US" altLang="ko-KR" sz="1600" b="1" dirty="0"/>
              <a:t>registers</a:t>
            </a:r>
            <a:r>
              <a:rPr lang="en-US" altLang="ko-KR" sz="1600" dirty="0"/>
              <a:t>, and program counter register(</a:t>
            </a:r>
            <a:r>
              <a:rPr lang="en-US" altLang="ko-KR" sz="1600" b="1" dirty="0"/>
              <a:t>PC)</a:t>
            </a:r>
            <a:r>
              <a:rPr lang="en-US" altLang="ko-KR" sz="1600" dirty="0"/>
              <a:t>.</a:t>
            </a:r>
            <a:endParaRPr lang="en-US" sz="1600" dirty="0">
              <a:sym typeface="Adobe Garamond Pro"/>
            </a:endParaRPr>
          </a:p>
          <a:p>
            <a:pPr lvl="1"/>
            <a:r>
              <a:rPr lang="en-US" altLang="ko-KR" sz="1600" dirty="0"/>
              <a:t>The newly created process becomes independent after it is created. </a:t>
            </a:r>
          </a:p>
          <a:p>
            <a:pPr lvl="1"/>
            <a:r>
              <a:rPr lang="en-US" sz="1600" dirty="0">
                <a:sym typeface="Adobe Garamond Pro"/>
              </a:rPr>
              <a:t>for parent, </a:t>
            </a:r>
            <a:r>
              <a:rPr lang="en-US" sz="1600" dirty="0">
                <a:latin typeface="Courier New"/>
                <a:ea typeface="Courier New"/>
                <a:cs typeface="Courier New"/>
                <a:sym typeface="Courier New"/>
              </a:rPr>
              <a:t>fork()</a:t>
            </a:r>
            <a:r>
              <a:rPr lang="en-US" sz="1600" dirty="0">
                <a:sym typeface="Adobe Garamond Pro"/>
              </a:rPr>
              <a:t> returns PID of child process; for child process, </a:t>
            </a:r>
            <a:r>
              <a:rPr lang="en-US" sz="1600" dirty="0">
                <a:latin typeface="Courier New"/>
                <a:ea typeface="Courier New"/>
                <a:cs typeface="Courier New"/>
                <a:sym typeface="Courier New"/>
              </a:rPr>
              <a:t>fork()</a:t>
            </a:r>
            <a:r>
              <a:rPr lang="en-US" sz="1600" dirty="0">
                <a:sym typeface="Adobe Garamond Pro"/>
              </a:rPr>
              <a:t> returns 0.</a:t>
            </a:r>
          </a:p>
          <a:p>
            <a:pPr lvl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4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980728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66724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Usage of </a:t>
            </a: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fork()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5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11275" y="1268760"/>
            <a:ext cx="7992888" cy="50552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5200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stdio.h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stdlib.h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#include &lt;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unistd.h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&gt;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rgbClr val="00B050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main(</a:t>
            </a:r>
            <a:r>
              <a:rPr lang="en-US" altLang="ko-KR" sz="12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argc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</a:t>
            </a:r>
            <a:r>
              <a:rPr lang="en-US" altLang="ko-KR" sz="1200" dirty="0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char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*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argv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[]){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printf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("hello world 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pid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:%d)\n", (</a:t>
            </a:r>
            <a:r>
              <a:rPr lang="en-US" altLang="ko-KR" sz="12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getpid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());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</a:t>
            </a:r>
            <a:r>
              <a:rPr lang="en-US" altLang="ko-KR" sz="12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= </a:t>
            </a:r>
            <a:r>
              <a:rPr lang="en-US" altLang="ko-KR" sz="1200" b="1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fork();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</a:t>
            </a:r>
            <a:r>
              <a:rPr lang="en-US" altLang="ko-KR" sz="1200" dirty="0">
                <a:solidFill>
                  <a:srgbClr val="F79646">
                    <a:lumMod val="75000"/>
                  </a:srgb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if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&lt; 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{ 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fork failed; exit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fprintf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stderr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"fork failed\n");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exit(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1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);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} </a:t>
            </a:r>
            <a:r>
              <a:rPr lang="en-US" altLang="ko-KR" sz="1200" dirty="0">
                <a:solidFill>
                  <a:srgbClr val="F79646">
                    <a:lumMod val="75000"/>
                  </a:srgb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else if 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== 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{ 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child (new process)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printf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("hello, I am child 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pid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:%d)\n", (</a:t>
            </a:r>
            <a:r>
              <a:rPr lang="en-US" altLang="ko-KR" sz="1200" dirty="0" err="1">
                <a:solidFill>
                  <a:srgbClr val="00B05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getpid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());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} </a:t>
            </a:r>
            <a:r>
              <a:rPr lang="en-US" altLang="ko-KR" sz="1200" dirty="0">
                <a:solidFill>
                  <a:srgbClr val="F79646">
                    <a:lumMod val="75000"/>
                  </a:srgb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else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{ 		</a:t>
            </a:r>
            <a:r>
              <a:rPr lang="en-US" altLang="ko-KR" sz="1200" dirty="0">
                <a:solidFill>
                  <a:srgbClr val="00B0F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// parent goes down this path (main)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printf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("hello, I am parent of %d 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pid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:%d)\n",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   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rc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, (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int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) </a:t>
            </a:r>
            <a:r>
              <a:rPr lang="en-US" altLang="ko-KR" sz="1200" dirty="0" err="1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getpid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());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}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   </a:t>
            </a:r>
            <a:r>
              <a:rPr lang="en-US" altLang="ko-KR" sz="1200" dirty="0">
                <a:solidFill>
                  <a:srgbClr val="F79646">
                    <a:lumMod val="75000"/>
                  </a:srgbClr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return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>
                <a:solidFill>
                  <a:srgbClr val="FF0000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0</a:t>
            </a: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}</a:t>
            </a:r>
            <a:endParaRPr lang="ko-KR" altLang="en-US" sz="12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836712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p1.c</a:t>
            </a:r>
            <a:endParaRPr lang="ko-KR" altLang="en-US" sz="16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9738010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563543" y="6472774"/>
            <a:ext cx="220385" cy="2096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32" name="Screen Shot 2018-09-06 at 9.12.01 AM.png" descr="Screen Shot 2018-09-06 at 9.12.0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980728"/>
            <a:ext cx="7894427" cy="48965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0654470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ork(): parent vs. chil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fork(): parent vs. child</a:t>
            </a:r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38" name="Screen Shot 2018-09-06 at 9.18.51 AM.png" descr="Screen Shot 2018-09-06 at 9.18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070764"/>
            <a:ext cx="6526335" cy="48692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296339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Let’s run it. </a:t>
            </a:r>
            <a:endParaRPr lang="ko-KR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8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11560" y="1246465"/>
            <a:ext cx="7992888" cy="116955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5200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prompt&gt; ./p1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hello world (pid:29146)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hello, I am parent of 29147 (pid:29146)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hello, I am child (pid:29147)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prompt&gt;</a:t>
            </a:r>
            <a:endParaRPr lang="ko-KR" altLang="en-US" sz="14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176" y="2742019"/>
            <a:ext cx="7992888" cy="116955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5200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prompt&gt; ./p1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hello world (pid:29146)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hello, I am child (pid:29147)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hello, I am parent of 29147 (pid:29146)</a:t>
            </a:r>
          </a:p>
          <a:p>
            <a:r>
              <a:rPr lang="en-US" altLang="ko-KR" sz="1400" dirty="0">
                <a:solidFill>
                  <a:prstClr val="black"/>
                </a:solidFill>
                <a:latin typeface="Courier New" pitchFamily="49" charset="0"/>
                <a:ea typeface="맑은 고딕" pitchFamily="50" charset="-127"/>
                <a:cs typeface="Courier New" pitchFamily="49" charset="0"/>
              </a:rPr>
              <a:t>prompt&gt;</a:t>
            </a:r>
            <a:endParaRPr lang="ko-KR" altLang="en-US" sz="1400" dirty="0">
              <a:solidFill>
                <a:prstClr val="black"/>
              </a:solidFill>
              <a:latin typeface="Courier New" pitchFamily="49" charset="0"/>
              <a:ea typeface="맑은 고딕" pitchFamily="50" charset="-127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4280" y="2403465"/>
            <a:ext cx="1503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or</a:t>
            </a:r>
            <a:endParaRPr lang="ko-KR" altLang="en-US" sz="160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6591883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Create the dependency between </a:t>
            </a:r>
            <a:r>
              <a:rPr lang="en-US" altLang="ko-KR" dirty="0" err="1"/>
              <a:t>bewteen</a:t>
            </a:r>
            <a:r>
              <a:rPr lang="en-US" altLang="ko-KR" dirty="0"/>
              <a:t> the processes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3" y="908720"/>
            <a:ext cx="8533581" cy="5501258"/>
          </a:xfrm>
        </p:spPr>
        <p:txBody>
          <a:bodyPr/>
          <a:lstStyle/>
          <a:p>
            <a:pPr marL="0" indent="0" algn="ctr">
              <a:buNone/>
            </a:pPr>
            <a:endParaRPr lang="en-US" altLang="ko-KR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wait()</a:t>
            </a:r>
          </a:p>
          <a:p>
            <a:pPr marL="0" indent="0" algn="ctr">
              <a:buNone/>
            </a:pPr>
            <a:endParaRPr lang="en-US" altLang="ko-KR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altLang="ko-KR" dirty="0"/>
              <a:t>When the child process is created,</a:t>
            </a:r>
            <a:r>
              <a:rPr lang="en-US" altLang="ko-KR" dirty="0">
                <a:latin typeface="Courier New" charset="0"/>
                <a:ea typeface="Courier New" charset="0"/>
                <a:cs typeface="Courier New" charset="0"/>
              </a:rPr>
              <a:t> wait()</a:t>
            </a:r>
            <a:r>
              <a:rPr lang="en-US" altLang="ko-KR" dirty="0"/>
              <a:t> in the parent process won’t return until the child has run and exited.</a:t>
            </a:r>
          </a:p>
          <a:p>
            <a:r>
              <a:rPr lang="en-US" altLang="ko-KR" dirty="0"/>
              <a:t>The parent and the child does not have any dependency.</a:t>
            </a:r>
          </a:p>
          <a:p>
            <a:r>
              <a:rPr lang="en-US" altLang="ko-KR" dirty="0"/>
              <a:t>In some cases, the application wants to enforce the order in which they are executed, e.g. the parent exits only after the child finishes.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5CC4ED-1449-4712-AE45-EBC263B4DD26}" type="slidenum">
              <a:rPr lang="en-US" altLang="ko-KR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9</a:t>
            </a:fld>
            <a:r>
              <a:rPr lang="en-US" altLang="ko-KR">
                <a:solidFill>
                  <a:srgbClr val="1F497D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Youjip Won</a:t>
            </a:r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78677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양식_공청회_발표자료-총괄-양식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lIns="252000" rtlCol="0" anchor="ctr"/>
      <a:lstStyle>
        <a:defPPr>
          <a:defRPr sz="1600" dirty="0" smtClean="0">
            <a:solidFill>
              <a:srgbClr val="00B050"/>
            </a:solidFill>
            <a:latin typeface="Courier New" pitchFamily="49" charset="0"/>
            <a:ea typeface="맑은 고딕" pitchFamily="50" charset="-127"/>
            <a:cs typeface="Courier New" pitchFamily="49" charset="0"/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113300</TotalTime>
  <Words>3788</Words>
  <Application>Microsoft Office PowerPoint</Application>
  <PresentationFormat>화면 슬라이드 쇼(4:3)</PresentationFormat>
  <Paragraphs>504</Paragraphs>
  <Slides>38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38</vt:i4>
      </vt:variant>
    </vt:vector>
  </HeadingPairs>
  <TitlesOfParts>
    <vt:vector size="48" baseType="lpstr">
      <vt:lpstr>Adobe 고딕 Std B</vt:lpstr>
      <vt:lpstr>Courier</vt:lpstr>
      <vt:lpstr>Helvetica Neue</vt:lpstr>
      <vt:lpstr>HY견고딕</vt:lpstr>
      <vt:lpstr>맑은 고딕</vt:lpstr>
      <vt:lpstr>Arial</vt:lpstr>
      <vt:lpstr>Courier New</vt:lpstr>
      <vt:lpstr>Helvetica</vt:lpstr>
      <vt:lpstr>Wingdings</vt:lpstr>
      <vt:lpstr>양식_공청회_발표자료-총괄-양식</vt:lpstr>
      <vt:lpstr>Operating Systems </vt:lpstr>
      <vt:lpstr>PowerPoint 프레젠테이션</vt:lpstr>
      <vt:lpstr>Overview </vt:lpstr>
      <vt:lpstr>Creating a child process</vt:lpstr>
      <vt:lpstr>Usage of fork()</vt:lpstr>
      <vt:lpstr>PowerPoint 프레젠테이션</vt:lpstr>
      <vt:lpstr>fork(): parent vs. child</vt:lpstr>
      <vt:lpstr>Let’s run it. </vt:lpstr>
      <vt:lpstr>Create the dependency between bewteen the processes</vt:lpstr>
      <vt:lpstr>The usage of wait() System Call</vt:lpstr>
      <vt:lpstr>PowerPoint 프레젠테이션</vt:lpstr>
      <vt:lpstr>The wait() System Call (Cont.)</vt:lpstr>
      <vt:lpstr>Running a new program</vt:lpstr>
      <vt:lpstr>PowerPoint 프레젠테이션</vt:lpstr>
      <vt:lpstr>Usage of exec()</vt:lpstr>
      <vt:lpstr>When exec() is called,…</vt:lpstr>
      <vt:lpstr>Usage of exec()</vt:lpstr>
      <vt:lpstr>Why separating fork() and exec()?</vt:lpstr>
      <vt:lpstr>IO redirection</vt:lpstr>
      <vt:lpstr>Details of IO redirection</vt:lpstr>
      <vt:lpstr>IO redirection</vt:lpstr>
      <vt:lpstr>PowerPoint 프레젠테이션</vt:lpstr>
      <vt:lpstr>PowerPoint 프레젠테이션</vt:lpstr>
      <vt:lpstr>PowerPoint 프레젠테이션</vt:lpstr>
      <vt:lpstr>file descriptor and system calls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Pintos Project</dc:title>
  <dc:subject/>
  <dc:creator>유진수 (jedisty@hanyang.ac.kr)</dc:creator>
  <cp:keywords/>
  <dc:description/>
  <cp:lastModifiedBy>준택 오</cp:lastModifiedBy>
  <cp:revision>4181</cp:revision>
  <cp:lastPrinted>2019-09-09T02:10:38Z</cp:lastPrinted>
  <dcterms:created xsi:type="dcterms:W3CDTF">2011-05-01T06:09:10Z</dcterms:created>
  <dcterms:modified xsi:type="dcterms:W3CDTF">2020-06-01T07:41:33Z</dcterms:modified>
  <cp:category/>
</cp:coreProperties>
</file>