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6"/>
  </p:notesMasterIdLst>
  <p:sldIdLst>
    <p:sldId id="2877" r:id="rId2"/>
    <p:sldId id="2051" r:id="rId3"/>
    <p:sldId id="2052" r:id="rId4"/>
    <p:sldId id="2053" r:id="rId5"/>
    <p:sldId id="2054" r:id="rId6"/>
    <p:sldId id="2376" r:id="rId7"/>
    <p:sldId id="2377" r:id="rId8"/>
    <p:sldId id="2055" r:id="rId9"/>
    <p:sldId id="2056" r:id="rId10"/>
    <p:sldId id="2057" r:id="rId11"/>
    <p:sldId id="2058" r:id="rId12"/>
    <p:sldId id="2929" r:id="rId13"/>
    <p:sldId id="2930" r:id="rId14"/>
    <p:sldId id="2059" r:id="rId15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547" autoAdjust="0"/>
    <p:restoredTop sz="91955" autoAdjust="0"/>
  </p:normalViewPr>
  <p:slideViewPr>
    <p:cSldViewPr>
      <p:cViewPr varScale="1">
        <p:scale>
          <a:sx n="145" d="100"/>
          <a:sy n="145" d="100"/>
        </p:scale>
        <p:origin x="209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0" dirty="0" err="1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Youjip</a:t>
            </a:r>
            <a:r>
              <a:rPr kumimoji="1" lang="en-US" altLang="ko-KR" sz="2000" b="0" baseline="0" dirty="0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 Won</a:t>
            </a:r>
            <a:endParaRPr kumimoji="1" lang="en-US" altLang="ko-KR" sz="2000" b="0" dirty="0">
              <a:solidFill>
                <a:prstClr val="black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90872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25344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360" y="6513159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 smtClean="0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52762" y="6513159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0"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pic>
        <p:nvPicPr>
          <p:cNvPr id="11" name="logo.png" descr="logo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37559" y="6605939"/>
            <a:ext cx="864725" cy="127883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12" name="직선 연결선 8"/>
          <p:cNvCxnSpPr/>
          <p:nvPr userDrawn="1"/>
        </p:nvCxnSpPr>
        <p:spPr>
          <a:xfrm>
            <a:off x="0" y="6525344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elvetica" charset="0"/>
          <a:ea typeface="Helvetica" charset="0"/>
          <a:cs typeface="Helvetica" charset="0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Helvetica" charset="0"/>
          <a:ea typeface="Helvetica" charset="0"/>
          <a:cs typeface="Helvetica" charset="0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Process State Transition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타원 5"/>
          <p:cNvSpPr/>
          <p:nvPr/>
        </p:nvSpPr>
        <p:spPr>
          <a:xfrm>
            <a:off x="1691681" y="1340968"/>
            <a:ext cx="1800200" cy="1800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Running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5652120" y="1340968"/>
            <a:ext cx="1800200" cy="1800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Ready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3563888" y="3933256"/>
            <a:ext cx="1800000" cy="1800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Blocked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3666554" y="2215755"/>
            <a:ext cx="1841550" cy="0"/>
          </a:xfrm>
          <a:prstGeom prst="line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67249" y="1783707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Descheduled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51920" y="2431779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Scheduled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3666554" y="2359771"/>
            <a:ext cx="1841550" cy="0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80112" y="3594702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I/O: done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3" name="직선 연결선 22"/>
          <p:cNvCxnSpPr/>
          <p:nvPr/>
        </p:nvCxnSpPr>
        <p:spPr>
          <a:xfrm flipH="1" flipV="1">
            <a:off x="3200824" y="3061810"/>
            <a:ext cx="651096" cy="943654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51720" y="3594702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I/O: initiate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9" name="직선 연결선 28"/>
          <p:cNvCxnSpPr/>
          <p:nvPr/>
        </p:nvCxnSpPr>
        <p:spPr>
          <a:xfrm flipV="1">
            <a:off x="5256112" y="3117182"/>
            <a:ext cx="648000" cy="936000"/>
          </a:xfrm>
          <a:prstGeom prst="line">
            <a:avLst/>
          </a:prstGeom>
          <a:ln w="2540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836203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Data structures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534151" cy="5501258"/>
          </a:xfrm>
        </p:spPr>
        <p:txBody>
          <a:bodyPr/>
          <a:lstStyle/>
          <a:p>
            <a:r>
              <a:rPr lang="en-US" altLang="ko-KR" dirty="0"/>
              <a:t>PCB(Process Control Block)</a:t>
            </a:r>
          </a:p>
          <a:p>
            <a:pPr lvl="1"/>
            <a:r>
              <a:rPr lang="en-US" altLang="ko-KR" dirty="0"/>
              <a:t>A C-structure that contains information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about each process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b="1" dirty="0"/>
              <a:t>Register context:</a:t>
            </a:r>
            <a:r>
              <a:rPr lang="ko-KR" altLang="en-US" b="1" dirty="0"/>
              <a:t> </a:t>
            </a:r>
            <a:r>
              <a:rPr lang="en-US" altLang="ko-KR" b="1" dirty="0"/>
              <a:t> </a:t>
            </a:r>
            <a:r>
              <a:rPr lang="en-US" altLang="ko-KR" dirty="0"/>
              <a:t>a set of registers that define the state of a process</a:t>
            </a:r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b="1" dirty="0"/>
              <a:t>Process list</a:t>
            </a:r>
          </a:p>
          <a:p>
            <a:pPr lvl="1"/>
            <a:r>
              <a:rPr lang="en-US" altLang="ko-KR" dirty="0"/>
              <a:t>Ready processes</a:t>
            </a:r>
          </a:p>
          <a:p>
            <a:pPr lvl="1"/>
            <a:r>
              <a:rPr lang="en-US" altLang="ko-KR" dirty="0"/>
              <a:t>Blocked processes</a:t>
            </a:r>
          </a:p>
          <a:p>
            <a:pPr lvl="1"/>
            <a:r>
              <a:rPr lang="en-US" altLang="ko-KR" dirty="0"/>
              <a:t>Current running </a:t>
            </a:r>
            <a:r>
              <a:rPr lang="en-US" altLang="ko-KR" dirty="0" err="1"/>
              <a:t>processx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439936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Example) thread structure in Pintos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07827" y="1003095"/>
            <a:ext cx="7992888" cy="52629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 thread{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/* Owned by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thread.c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. */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tid_t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                     /* Thread identifier. */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enum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thread_status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status       /* Thread state. */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char name[16];        /* Name (for debugging purposes). */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uint8_t *stack;       /* Saved stack pointer. */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int priority;         /* Priority. */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struct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list_elem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allelem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          /* List element for all threads list. */</a:t>
            </a:r>
          </a:p>
          <a:p>
            <a:endParaRPr lang="en-US" altLang="ko-KR" sz="16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/* Shared between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thread.c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and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synch.c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. */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struct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list_elem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elem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             /* List element. */</a:t>
            </a:r>
          </a:p>
          <a:p>
            <a:endParaRPr lang="en-US" altLang="ko-KR" sz="16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#ifdef USERPROG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/* Owned by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userprog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process.c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. */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uint32_t *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pagedir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                 /* Page directory. */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#endif</a:t>
            </a:r>
          </a:p>
          <a:p>
            <a:endParaRPr lang="en-US" altLang="ko-KR" sz="16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/* Owned by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thread.c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. */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unsigned magic;       /* Detects stack overflow. */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};</a:t>
            </a:r>
          </a:p>
        </p:txBody>
      </p:sp>
    </p:spTree>
    <p:extLst>
      <p:ext uri="{BB962C8B-B14F-4D97-AF65-F5344CB8AC3E}">
        <p14:creationId xmlns:p14="http://schemas.microsoft.com/office/powerpoint/2010/main" val="2611118503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Example) The xv6 kernel </a:t>
            </a:r>
            <a:r>
              <a:rPr lang="en-US" altLang="ko-KR" dirty="0" err="1"/>
              <a:t>Proc</a:t>
            </a:r>
            <a:r>
              <a:rPr lang="en-US" altLang="ko-KR" dirty="0"/>
              <a:t> Structure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7544" y="1268760"/>
            <a:ext cx="7992888" cy="452431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the information xv6 tracks about each process</a:t>
            </a:r>
          </a:p>
          <a:p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including its register context and state</a:t>
            </a:r>
          </a:p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char 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mem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	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Start of process memory</a:t>
            </a:r>
          </a:p>
          <a:p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uint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sz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		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Size of process memory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char 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kstack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	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Bottom of kernel stack</a:t>
            </a:r>
          </a:p>
          <a:p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	// for this process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enum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proc_state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state; 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Process state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		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Process ID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*parent; 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Parent process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chan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	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If non-zero, sleeping on </a:t>
            </a:r>
            <a:r>
              <a:rPr lang="en-US" altLang="ko-KR" sz="16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chan</a:t>
            </a:r>
            <a:endParaRPr lang="en-US" altLang="ko-KR" sz="16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killed; 	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If non-zero, have been killed</a:t>
            </a:r>
          </a:p>
          <a:p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ofile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[NOFILE];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Open files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inode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cwd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Current directory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context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context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Switch here to run process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trapframe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tf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Trap frame for the</a:t>
            </a:r>
          </a:p>
          <a:p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				// current interrupt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};</a:t>
            </a:r>
            <a:endParaRPr lang="ko-KR" altLang="en-US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338752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Example) Register Context in xv6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1248430"/>
            <a:ext cx="7992888" cy="403187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the registers xv6 will save and restore</a:t>
            </a:r>
          </a:p>
          <a:p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to stop and subsequently restart a process</a:t>
            </a:r>
          </a:p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context {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eip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Index pointer register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Stack pointer register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ebx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Called the base register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ecx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Called the counter register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edx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Called the data register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esi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Source index register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edi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Destination index register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ebp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Stack base pointer register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};</a:t>
            </a:r>
          </a:p>
          <a:p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the different states a process can be in</a:t>
            </a:r>
          </a:p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enum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proc_state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 UNUSED, EMBRYO, SLEEPING,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RUNNABLE, RUNNING, ZOMBIE };</a:t>
            </a:r>
          </a:p>
        </p:txBody>
      </p:sp>
    </p:spTree>
    <p:extLst>
      <p:ext uri="{BB962C8B-B14F-4D97-AF65-F5344CB8AC3E}">
        <p14:creationId xmlns:p14="http://schemas.microsoft.com/office/powerpoint/2010/main" val="4002324588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 4. The Abstraction: The Process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039486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provide the illusion of many CPUs?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CPU virtualizing</a:t>
            </a:r>
          </a:p>
          <a:p>
            <a:pPr lvl="1"/>
            <a:r>
              <a:rPr lang="en-US" altLang="ko-KR" dirty="0"/>
              <a:t>The OS can promote the </a:t>
            </a:r>
            <a:r>
              <a:rPr lang="en-US" altLang="ko-KR" u="sng" dirty="0"/>
              <a:t>illusion</a:t>
            </a:r>
            <a:r>
              <a:rPr lang="en-US" altLang="ko-KR" dirty="0"/>
              <a:t> that many virtual CPUs exist.</a:t>
            </a:r>
          </a:p>
          <a:p>
            <a:pPr lvl="1"/>
            <a:r>
              <a:rPr lang="en-US" altLang="ko-KR" b="1" dirty="0"/>
              <a:t>Time sharing</a:t>
            </a:r>
            <a:r>
              <a:rPr lang="en-US" altLang="ko-KR" dirty="0"/>
              <a:t>: Running one process, then stopping it and running another</a:t>
            </a:r>
          </a:p>
          <a:p>
            <a:pPr lvl="2"/>
            <a:r>
              <a:rPr lang="en-US" altLang="ko-KR" dirty="0"/>
              <a:t>The potential cost is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performance</a:t>
            </a:r>
            <a:r>
              <a:rPr lang="en-US" altLang="ko-KR" dirty="0"/>
              <a:t>.</a:t>
            </a:r>
          </a:p>
          <a:p>
            <a:pPr lvl="1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792894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Process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Comprising of a process:</a:t>
            </a:r>
          </a:p>
          <a:p>
            <a:pPr lvl="1"/>
            <a:r>
              <a:rPr lang="en-US" altLang="ko-KR" dirty="0"/>
              <a:t>Memory (address space)</a:t>
            </a:r>
          </a:p>
          <a:p>
            <a:pPr lvl="2"/>
            <a:r>
              <a:rPr lang="en-US" altLang="ko-KR" dirty="0"/>
              <a:t>Instructions</a:t>
            </a:r>
          </a:p>
          <a:p>
            <a:pPr lvl="2"/>
            <a:r>
              <a:rPr lang="en-US" altLang="ko-KR" dirty="0"/>
              <a:t>Data section</a:t>
            </a:r>
          </a:p>
          <a:p>
            <a:pPr lvl="1"/>
            <a:r>
              <a:rPr lang="en-US" altLang="ko-KR" dirty="0"/>
              <a:t>Registers</a:t>
            </a:r>
          </a:p>
          <a:p>
            <a:pPr lvl="2"/>
            <a:r>
              <a:rPr lang="en-US" altLang="ko-KR" dirty="0"/>
              <a:t>Program counter</a:t>
            </a:r>
          </a:p>
          <a:p>
            <a:pPr lvl="2"/>
            <a:r>
              <a:rPr lang="en-US" altLang="ko-KR" dirty="0"/>
              <a:t>Stack pointer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714464" y="1052736"/>
            <a:ext cx="5881872" cy="772838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 process is a </a:t>
            </a:r>
            <a:r>
              <a:rPr lang="en-US" altLang="ko-KR" sz="2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running program</a:t>
            </a:r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8103376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Process API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These APIs are available on any modern OS.</a:t>
            </a:r>
          </a:p>
          <a:p>
            <a:pPr lvl="1"/>
            <a:r>
              <a:rPr lang="en-US" altLang="ko-KR" b="1" dirty="0"/>
              <a:t>Create</a:t>
            </a:r>
          </a:p>
          <a:p>
            <a:pPr lvl="2"/>
            <a:r>
              <a:rPr lang="en-US" altLang="ko-KR" dirty="0"/>
              <a:t>Create a new process to run a program</a:t>
            </a:r>
          </a:p>
          <a:p>
            <a:pPr lvl="1"/>
            <a:r>
              <a:rPr lang="en-US" altLang="ko-KR" b="1" dirty="0"/>
              <a:t>Destroy</a:t>
            </a:r>
          </a:p>
          <a:p>
            <a:pPr lvl="2"/>
            <a:r>
              <a:rPr lang="en-US" altLang="ko-KR" dirty="0"/>
              <a:t>Halt a runaway process</a:t>
            </a:r>
          </a:p>
          <a:p>
            <a:pPr lvl="1"/>
            <a:r>
              <a:rPr lang="en-US" altLang="ko-KR" b="1" dirty="0"/>
              <a:t>Wait</a:t>
            </a:r>
          </a:p>
          <a:p>
            <a:pPr lvl="2"/>
            <a:r>
              <a:rPr lang="en-US" altLang="ko-KR" dirty="0"/>
              <a:t>Wait for a process to stop running</a:t>
            </a:r>
          </a:p>
          <a:p>
            <a:pPr lvl="1"/>
            <a:r>
              <a:rPr lang="en-US" altLang="ko-KR" b="1" dirty="0"/>
              <a:t>Miscellaneous Control</a:t>
            </a:r>
          </a:p>
          <a:p>
            <a:pPr lvl="2"/>
            <a:r>
              <a:rPr lang="en-US" altLang="ko-KR" dirty="0"/>
              <a:t>Some kind of method to suspend a process and then resume it</a:t>
            </a:r>
          </a:p>
          <a:p>
            <a:pPr lvl="1"/>
            <a:r>
              <a:rPr lang="en-US" altLang="ko-KR" b="1" dirty="0"/>
              <a:t>Status</a:t>
            </a:r>
          </a:p>
          <a:p>
            <a:pPr lvl="2"/>
            <a:r>
              <a:rPr lang="en-US" altLang="ko-KR" dirty="0"/>
              <a:t>Get some status info about a process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228128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Process Creation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b="1" dirty="0"/>
              <a:t>Load</a:t>
            </a:r>
            <a:r>
              <a:rPr lang="en-US" altLang="ko-KR" dirty="0"/>
              <a:t> a program code into </a:t>
            </a:r>
            <a:r>
              <a:rPr lang="en-US" altLang="ko-KR" u="sng" dirty="0"/>
              <a:t>memory</a:t>
            </a:r>
            <a:r>
              <a:rPr lang="en-US" altLang="ko-KR" dirty="0"/>
              <a:t>, into the address space of the process.</a:t>
            </a:r>
          </a:p>
          <a:p>
            <a:pPr lvl="1"/>
            <a:r>
              <a:rPr lang="en-US" altLang="ko-KR" dirty="0"/>
              <a:t>Programs initially reside on disk in </a:t>
            </a:r>
            <a:r>
              <a:rPr lang="en-US" altLang="ko-KR" i="1" dirty="0"/>
              <a:t>executable format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OS perform the loading process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lazily</a:t>
            </a:r>
            <a:r>
              <a:rPr lang="en-US" altLang="ko-KR" dirty="0"/>
              <a:t>.</a:t>
            </a:r>
          </a:p>
          <a:p>
            <a:pPr lvl="2"/>
            <a:r>
              <a:rPr lang="en-US" altLang="ko-KR" dirty="0"/>
              <a:t>Loading pieces of code or data only as they are needed during program execution.</a:t>
            </a:r>
          </a:p>
          <a:p>
            <a:pPr lvl="2"/>
            <a:endParaRPr lang="en-US" altLang="ko-KR" dirty="0"/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The program’s run-time </a:t>
            </a:r>
            <a:r>
              <a:rPr lang="en-US" altLang="ko-KR" b="1" dirty="0"/>
              <a:t>stack</a:t>
            </a:r>
            <a:r>
              <a:rPr lang="en-US" altLang="ko-KR" dirty="0"/>
              <a:t> is allocated.</a:t>
            </a:r>
          </a:p>
          <a:p>
            <a:pPr lvl="1"/>
            <a:r>
              <a:rPr lang="en-US" altLang="ko-KR" dirty="0"/>
              <a:t>Use the stack for </a:t>
            </a:r>
            <a:r>
              <a:rPr lang="en-US" altLang="ko-KR" i="1" dirty="0"/>
              <a:t>local variables</a:t>
            </a:r>
            <a:r>
              <a:rPr lang="en-US" altLang="ko-KR" dirty="0"/>
              <a:t>, </a:t>
            </a:r>
            <a:r>
              <a:rPr lang="en-US" altLang="ko-KR" i="1" dirty="0"/>
              <a:t>function parameters</a:t>
            </a:r>
            <a:r>
              <a:rPr lang="en-US" altLang="ko-KR" dirty="0"/>
              <a:t>, and </a:t>
            </a:r>
            <a:r>
              <a:rPr lang="en-US" altLang="ko-KR" i="1" dirty="0"/>
              <a:t>return address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Initialize the stack with arguments </a:t>
            </a:r>
            <a:r>
              <a:rPr lang="en-US" altLang="ko-KR" dirty="0">
                <a:sym typeface="Wingdings" pitchFamily="2" charset="2"/>
              </a:rPr>
              <a:t>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argc</a:t>
            </a:r>
            <a:r>
              <a:rPr lang="en-US" altLang="ko-KR" dirty="0">
                <a:sym typeface="Wingdings" pitchFamily="2" charset="2"/>
              </a:rPr>
              <a:t> and the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argv</a:t>
            </a:r>
            <a:r>
              <a:rPr lang="en-US" altLang="ko-KR" dirty="0">
                <a:sym typeface="Wingdings" pitchFamily="2" charset="2"/>
              </a:rPr>
              <a:t> array of </a:t>
            </a:r>
            <a:r>
              <a:rPr lang="en-US" altLang="ko-KR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main() </a:t>
            </a:r>
            <a:r>
              <a:rPr lang="en-US" altLang="ko-KR" dirty="0">
                <a:sym typeface="Wingdings" pitchFamily="2" charset="2"/>
              </a:rPr>
              <a:t>function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189705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Process Creation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altLang="ko-KR" dirty="0"/>
              <a:t>The program’s </a:t>
            </a:r>
            <a:r>
              <a:rPr lang="en-US" altLang="ko-KR" b="1" dirty="0"/>
              <a:t>heap</a:t>
            </a:r>
            <a:r>
              <a:rPr lang="en-US" altLang="ko-KR" dirty="0"/>
              <a:t> is created.</a:t>
            </a:r>
          </a:p>
          <a:p>
            <a:pPr lvl="1"/>
            <a:r>
              <a:rPr lang="en-US" altLang="ko-KR" dirty="0"/>
              <a:t>Used for explicitly requested dynamically allocated data.</a:t>
            </a:r>
          </a:p>
          <a:p>
            <a:pPr lvl="1"/>
            <a:r>
              <a:rPr lang="en-US" altLang="ko-KR" dirty="0"/>
              <a:t>Program request such space by calling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dirty="0"/>
              <a:t>and free it by calling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free()</a:t>
            </a:r>
            <a:r>
              <a:rPr lang="en-US" altLang="ko-KR" dirty="0"/>
              <a:t>.</a:t>
            </a:r>
          </a:p>
          <a:p>
            <a:pPr lvl="1"/>
            <a:endParaRPr lang="en-US" altLang="ko-KR" dirty="0"/>
          </a:p>
          <a:p>
            <a:pPr marL="457200" indent="-457200">
              <a:buFont typeface="+mj-lt"/>
              <a:buAutoNum type="arabicPeriod" startAt="4"/>
            </a:pPr>
            <a:r>
              <a:rPr lang="en-US" altLang="ko-KR" dirty="0"/>
              <a:t>The OS do some other initialization tasks.</a:t>
            </a:r>
          </a:p>
          <a:p>
            <a:pPr lvl="1"/>
            <a:r>
              <a:rPr lang="en-US" altLang="ko-KR" dirty="0"/>
              <a:t>input/output (I/O) setup</a:t>
            </a:r>
          </a:p>
          <a:p>
            <a:pPr lvl="2"/>
            <a:r>
              <a:rPr lang="en-US" altLang="ko-KR" dirty="0"/>
              <a:t>Each process by default has three open file descriptors.</a:t>
            </a:r>
          </a:p>
          <a:p>
            <a:pPr lvl="2"/>
            <a:r>
              <a:rPr lang="en-US" altLang="ko-KR" dirty="0"/>
              <a:t>Standard input, output and error</a:t>
            </a:r>
          </a:p>
          <a:p>
            <a:pPr lvl="2"/>
            <a:endParaRPr lang="en-US" altLang="ko-KR" dirty="0"/>
          </a:p>
          <a:p>
            <a:pPr marL="457200" indent="-457200">
              <a:buFont typeface="+mj-lt"/>
              <a:buAutoNum type="arabicPeriod" startAt="4"/>
            </a:pPr>
            <a:r>
              <a:rPr lang="en-US" altLang="ko-KR" b="1" dirty="0"/>
              <a:t>Start the program </a:t>
            </a:r>
            <a:r>
              <a:rPr lang="en-US" altLang="ko-KR" dirty="0"/>
              <a:t>running at the entry point, namely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main()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The OS </a:t>
            </a:r>
            <a:r>
              <a:rPr lang="en-US" altLang="ko-KR" i="1" dirty="0"/>
              <a:t>transfers control </a:t>
            </a:r>
            <a:r>
              <a:rPr lang="en-US" altLang="ko-KR" dirty="0"/>
              <a:t>of the CPU to the newly-created process.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516601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Loading: From Program To Process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779912" y="1247274"/>
            <a:ext cx="2520280" cy="24267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004320" y="1399674"/>
            <a:ext cx="1440160" cy="1935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04320" y="1399674"/>
            <a:ext cx="14401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code</a:t>
            </a:r>
          </a:p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static data</a:t>
            </a:r>
          </a:p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heap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04320" y="2996952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stack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4320" y="333550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Process</a:t>
            </a:r>
            <a:endParaRPr lang="ko-KR" altLang="en-US" sz="1600" i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19972" y="908720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Memory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" name="직선 연결선 11"/>
          <p:cNvCxnSpPr>
            <a:stCxn id="6" idx="2"/>
          </p:cNvCxnSpPr>
          <p:nvPr/>
        </p:nvCxnSpPr>
        <p:spPr>
          <a:xfrm>
            <a:off x="5040052" y="3674060"/>
            <a:ext cx="0" cy="201506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1206981" y="3875566"/>
            <a:ext cx="5093211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3779912" y="3875566"/>
            <a:ext cx="0" cy="201506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순서도: 자기 디스크 15"/>
          <p:cNvSpPr/>
          <p:nvPr/>
        </p:nvSpPr>
        <p:spPr>
          <a:xfrm>
            <a:off x="2699792" y="4077072"/>
            <a:ext cx="2168624" cy="1872208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017490" y="4781473"/>
            <a:ext cx="1440160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17490" y="4781473"/>
            <a:ext cx="1440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code</a:t>
            </a:r>
          </a:p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static data</a:t>
            </a:r>
          </a:p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heap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17490" y="551723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Program</a:t>
            </a:r>
            <a:endParaRPr lang="ko-KR" altLang="en-US" sz="1400" i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64024" y="5949280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Disk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4" name="꺾인 연결선 23"/>
          <p:cNvCxnSpPr>
            <a:stCxn id="18" idx="3"/>
            <a:endCxn id="7" idx="3"/>
          </p:cNvCxnSpPr>
          <p:nvPr/>
        </p:nvCxnSpPr>
        <p:spPr>
          <a:xfrm flipV="1">
            <a:off x="4457650" y="2367590"/>
            <a:ext cx="986830" cy="2783215"/>
          </a:xfrm>
          <a:prstGeom prst="bentConnector3">
            <a:avLst>
              <a:gd name="adj1" fmla="val 137643"/>
            </a:avLst>
          </a:prstGeom>
          <a:ln w="1270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1206981" y="1247274"/>
            <a:ext cx="1761487" cy="2397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33" name="직선 연결선 32"/>
          <p:cNvCxnSpPr/>
          <p:nvPr/>
        </p:nvCxnSpPr>
        <p:spPr>
          <a:xfrm>
            <a:off x="2087724" y="3658444"/>
            <a:ext cx="0" cy="201506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868144" y="4481825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Loading:</a:t>
            </a:r>
          </a:p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Takes on-disk program</a:t>
            </a:r>
          </a:p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and reads it into the address space of process</a:t>
            </a:r>
            <a:endParaRPr lang="ko-KR" altLang="en-US" sz="16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03648" y="908720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2604060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Process States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process can be one of three states.</a:t>
            </a:r>
          </a:p>
          <a:p>
            <a:pPr lvl="1"/>
            <a:r>
              <a:rPr lang="en-US" altLang="ko-KR" b="1" dirty="0"/>
              <a:t>Running</a:t>
            </a:r>
          </a:p>
          <a:p>
            <a:pPr lvl="2"/>
            <a:r>
              <a:rPr lang="en-US" altLang="ko-KR" dirty="0"/>
              <a:t>A process is running on a processor.</a:t>
            </a:r>
          </a:p>
          <a:p>
            <a:pPr lvl="1"/>
            <a:r>
              <a:rPr lang="en-US" altLang="ko-KR" b="1" dirty="0"/>
              <a:t>Ready</a:t>
            </a:r>
          </a:p>
          <a:p>
            <a:pPr lvl="2"/>
            <a:r>
              <a:rPr lang="en-US" altLang="ko-KR" dirty="0"/>
              <a:t>A process is ready to run but for some reason the OS has chosen not to run it at this given moment.</a:t>
            </a:r>
          </a:p>
          <a:p>
            <a:pPr lvl="1"/>
            <a:r>
              <a:rPr lang="en-US" altLang="ko-KR" b="1" dirty="0"/>
              <a:t>Blocked</a:t>
            </a:r>
          </a:p>
          <a:p>
            <a:pPr lvl="2"/>
            <a:r>
              <a:rPr lang="en-US" altLang="ko-KR" dirty="0"/>
              <a:t>A process has performed some kind of operation.</a:t>
            </a:r>
          </a:p>
          <a:p>
            <a:pPr lvl="2"/>
            <a:r>
              <a:rPr lang="en-US" altLang="ko-KR" dirty="0"/>
              <a:t>When a process initiates an I/O request to a disk, it becomes blocked and thus some other process can use the processor.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35236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113300</TotalTime>
  <Words>999</Words>
  <Application>Microsoft Office PowerPoint</Application>
  <PresentationFormat>화면 슬라이드 쇼(4:3)</PresentationFormat>
  <Paragraphs>177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1" baseType="lpstr">
      <vt:lpstr>Adobe 고딕 Std B</vt:lpstr>
      <vt:lpstr>HY견고딕</vt:lpstr>
      <vt:lpstr>맑은 고딕</vt:lpstr>
      <vt:lpstr>Courier New</vt:lpstr>
      <vt:lpstr>Helvetica</vt:lpstr>
      <vt:lpstr>Wingdings</vt:lpstr>
      <vt:lpstr>양식_공청회_발표자료-총괄-양식</vt:lpstr>
      <vt:lpstr>Operating Systems </vt:lpstr>
      <vt:lpstr>PowerPoint 프레젠테이션</vt:lpstr>
      <vt:lpstr>How to provide the illusion of many CPUs?</vt:lpstr>
      <vt:lpstr>A Process</vt:lpstr>
      <vt:lpstr>Process API</vt:lpstr>
      <vt:lpstr>Process Creation</vt:lpstr>
      <vt:lpstr>Process Creation (Cont.)</vt:lpstr>
      <vt:lpstr>Loading: From Program To Process</vt:lpstr>
      <vt:lpstr>Process States</vt:lpstr>
      <vt:lpstr>Process State Transition</vt:lpstr>
      <vt:lpstr>Data structures</vt:lpstr>
      <vt:lpstr>Example) thread structure in Pintos</vt:lpstr>
      <vt:lpstr>Example) The xv6 kernel Proc Structure (Cont.)</vt:lpstr>
      <vt:lpstr>Example) Register Context in xv6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준택 오</cp:lastModifiedBy>
  <cp:revision>4181</cp:revision>
  <cp:lastPrinted>2019-09-09T02:10:38Z</cp:lastPrinted>
  <dcterms:created xsi:type="dcterms:W3CDTF">2011-05-01T06:09:10Z</dcterms:created>
  <dcterms:modified xsi:type="dcterms:W3CDTF">2020-06-01T07:40:59Z</dcterms:modified>
  <cp:category/>
</cp:coreProperties>
</file>