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36"/>
  </p:notesMasterIdLst>
  <p:sldIdLst>
    <p:sldId id="2877" r:id="rId2"/>
    <p:sldId id="2026" r:id="rId3"/>
    <p:sldId id="2027" r:id="rId4"/>
    <p:sldId id="2028" r:id="rId5"/>
    <p:sldId id="2029" r:id="rId6"/>
    <p:sldId id="2030" r:id="rId7"/>
    <p:sldId id="2031" r:id="rId8"/>
    <p:sldId id="2032" r:id="rId9"/>
    <p:sldId id="2033" r:id="rId10"/>
    <p:sldId id="2034" r:id="rId11"/>
    <p:sldId id="2035" r:id="rId12"/>
    <p:sldId id="2036" r:id="rId13"/>
    <p:sldId id="2037" r:id="rId14"/>
    <p:sldId id="2038" r:id="rId15"/>
    <p:sldId id="2039" r:id="rId16"/>
    <p:sldId id="2040" r:id="rId17"/>
    <p:sldId id="2041" r:id="rId18"/>
    <p:sldId id="2042" r:id="rId19"/>
    <p:sldId id="2043" r:id="rId20"/>
    <p:sldId id="2044" r:id="rId21"/>
    <p:sldId id="2045" r:id="rId22"/>
    <p:sldId id="2046" r:id="rId23"/>
    <p:sldId id="2047" r:id="rId24"/>
    <p:sldId id="2048" r:id="rId25"/>
    <p:sldId id="2049" r:id="rId26"/>
    <p:sldId id="2050" r:id="rId27"/>
    <p:sldId id="2878" r:id="rId28"/>
    <p:sldId id="2879" r:id="rId29"/>
    <p:sldId id="2880" r:id="rId30"/>
    <p:sldId id="2881" r:id="rId31"/>
    <p:sldId id="2882" r:id="rId32"/>
    <p:sldId id="2883" r:id="rId33"/>
    <p:sldId id="2884" r:id="rId34"/>
    <p:sldId id="2885" r:id="rId35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im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99FF"/>
    <a:srgbClr val="FF66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7" autoAdjust="0"/>
    <p:restoredTop sz="91955" autoAdjust="0"/>
  </p:normalViewPr>
  <p:slideViewPr>
    <p:cSldViewPr>
      <p:cViewPr varScale="1">
        <p:scale>
          <a:sx n="145" d="100"/>
          <a:sy n="145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120"/>
      </p:cViewPr>
      <p:guideLst>
        <p:guide orient="horz" pos="2880"/>
        <p:guide pos="216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50F0499-AE52-4672-879B-3107B2FC2A9F}" type="datetimeFigureOut">
              <a:rPr lang="ko-KR" altLang="en-US" smtClean="0"/>
              <a:t>2020-06-01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9CED1A8-8C93-4BD0-9402-1D92621696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3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D1A8-8C93-4BD0-9402-1D92621696D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384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부제목 2"/>
          <p:cNvSpPr>
            <a:spLocks noGrp="1"/>
          </p:cNvSpPr>
          <p:nvPr>
            <p:ph type="subTitle" idx="1"/>
          </p:nvPr>
        </p:nvSpPr>
        <p:spPr>
          <a:xfrm>
            <a:off x="251520" y="78531"/>
            <a:ext cx="8640960" cy="576065"/>
          </a:xfrm>
        </p:spPr>
        <p:txBody>
          <a:bodyPr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2400" b="1" kern="1200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9" name="제목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542033"/>
          </a:xfrm>
          <a:effectLst>
            <a:outerShdw dist="17780" dir="2700000" algn="ctr" rotWithShape="0">
              <a:srgbClr val="000000"/>
            </a:outerShdw>
          </a:effectLst>
        </p:spPr>
        <p:txBody>
          <a:bodyPr/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sz="4400" b="1" kern="1200" dirty="0">
                <a:solidFill>
                  <a:schemeClr val="tx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  <a:cs typeface="Adobe Arabic" pitchFamily="18" charset="-78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36" name="그룹 35"/>
          <p:cNvGrpSpPr/>
          <p:nvPr userDrawn="1"/>
        </p:nvGrpSpPr>
        <p:grpSpPr>
          <a:xfrm>
            <a:off x="-3579" y="3573016"/>
            <a:ext cx="9147579" cy="64193"/>
            <a:chOff x="-3579" y="3356992"/>
            <a:chExt cx="9147579" cy="64193"/>
          </a:xfrm>
        </p:grpSpPr>
        <p:cxnSp>
          <p:nvCxnSpPr>
            <p:cNvPr id="31" name="직선 연결선 30"/>
            <p:cNvCxnSpPr/>
            <p:nvPr userDrawn="1"/>
          </p:nvCxnSpPr>
          <p:spPr>
            <a:xfrm>
              <a:off x="0" y="3356992"/>
              <a:ext cx="9144000" cy="0"/>
            </a:xfrm>
            <a:prstGeom prst="line">
              <a:avLst/>
            </a:prstGeom>
            <a:ln w="63500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 userDrawn="1"/>
          </p:nvCxnSpPr>
          <p:spPr>
            <a:xfrm>
              <a:off x="-3579" y="3421185"/>
              <a:ext cx="9144000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3347864" y="4030167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2000" b="0" dirty="0" err="1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Youjip</a:t>
            </a:r>
            <a:r>
              <a:rPr kumimoji="1" lang="en-US" altLang="ko-KR" sz="2000" b="0" baseline="0" dirty="0">
                <a:solidFill>
                  <a:prstClr val="black"/>
                </a:solidFill>
                <a:latin typeface="Helvetica" charset="0"/>
                <a:ea typeface="Helvetica" charset="0"/>
                <a:cs typeface="Helvetica" charset="0"/>
              </a:rPr>
              <a:t> Won</a:t>
            </a:r>
            <a:endParaRPr kumimoji="1" lang="en-US" altLang="ko-KR" sz="2000" b="0" dirty="0">
              <a:solidFill>
                <a:prstClr val="black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6" y="5013176"/>
            <a:ext cx="2638429" cy="7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346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908720"/>
            <a:ext cx="8786812" cy="5501258"/>
          </a:xfrm>
        </p:spPr>
        <p:txBody>
          <a:bodyPr/>
          <a:lstStyle>
            <a:lvl1pPr>
              <a:lnSpc>
                <a:spcPct val="150000"/>
              </a:lnSpc>
              <a:buClr>
                <a:srgbClr val="002060"/>
              </a:buClr>
              <a:defRPr sz="2000" b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>
              <a:lnSpc>
                <a:spcPct val="150000"/>
              </a:lnSpc>
              <a:buClr>
                <a:srgbClr val="002060"/>
              </a:buClr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>
              <a:lnSpc>
                <a:spcPct val="150000"/>
              </a:lnSpc>
              <a:buClr>
                <a:srgbClr val="002060"/>
              </a:buClr>
              <a:defRPr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3539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14313" y="4429125"/>
            <a:ext cx="878681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91994" y="2906713"/>
            <a:ext cx="8072494" cy="1500187"/>
          </a:xfrm>
        </p:spPr>
        <p:txBody>
          <a:bodyPr anchor="b"/>
          <a:lstStyle>
            <a:lvl1pPr marL="0" indent="0" algn="r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25344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05002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611"/>
            <a:ext cx="9144000" cy="70661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55563"/>
            <a:ext cx="8786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000125"/>
            <a:ext cx="87868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6513159"/>
            <a:ext cx="10715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>
                    <a:lumMod val="5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0C360-F875-469D-A977-82806D0D3C5E}" type="slidenum">
              <a:rPr kumimoji="1" lang="en-US" altLang="ko-KR" smtClean="0">
                <a:solidFill>
                  <a:srgbClr val="1F497D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52762" y="6513159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706008"/>
            <a:ext cx="9144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pic>
        <p:nvPicPr>
          <p:cNvPr id="11" name="logo.png" descr="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7559" y="6605939"/>
            <a:ext cx="864725" cy="12788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2" name="직선 연결선 8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9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ransition>
    <p:zoom/>
  </p:transition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"/>
        <a:defRPr kumimoji="1" sz="2000">
          <a:solidFill>
            <a:srgbClr val="10253F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007E3C"/>
        </a:buClr>
        <a:buSzPct val="100000"/>
        <a:buFont typeface="Wingdings" pitchFamily="2" charset="2"/>
        <a:buChar char=""/>
        <a:defRPr kumimoji="1">
          <a:solidFill>
            <a:srgbClr val="10253F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"/>
        <a:defRPr kumimoji="1" sz="1600">
          <a:solidFill>
            <a:srgbClr val="10253F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B03C"/>
        </a:buClr>
        <a:buSzPct val="65000"/>
        <a:buFont typeface="Wingdings" pitchFamily="2" charset="2"/>
        <a:buChar char=""/>
        <a:defRPr kumimoji="1" sz="1400">
          <a:solidFill>
            <a:srgbClr val="10253F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"/>
        <a:defRPr kumimoji="1" sz="1400">
          <a:solidFill>
            <a:srgbClr val="10253F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326009"/>
          </a:xfrm>
        </p:spPr>
        <p:txBody>
          <a:bodyPr/>
          <a:lstStyle/>
          <a:p>
            <a:r>
              <a:rPr lang="en-US" sz="3600" dirty="0"/>
              <a:t>Operating Systems</a:t>
            </a:r>
            <a:br>
              <a:rPr lang="en-US" sz="3600" dirty="0"/>
            </a:b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918690818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the CPU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Execution result 1.</a:t>
            </a:r>
            <a:endParaRPr lang="ko-KR" altLang="en-US" dirty="0">
              <a:cs typeface="Courier New" pitchFamily="49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07704" y="1484784"/>
            <a:ext cx="5256584" cy="1600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gcc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-o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cpu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cpu.c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-Wall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./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cpu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"A"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ˆC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</a:t>
            </a:r>
            <a:endParaRPr lang="ko-KR" altLang="en-US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284984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Run forever;  Only by pressing “Control-c” can we halt the program</a:t>
            </a:r>
            <a:endParaRPr lang="ko-KR" altLang="en-US" sz="1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4199102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the CPU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Execution result 2.</a:t>
            </a:r>
            <a:endParaRPr lang="ko-KR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366874" y="1484784"/>
            <a:ext cx="6264696" cy="39703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./cpu A &amp;  ./cpu B &amp;  ./cpu C &amp;  ./cpu D &amp;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[1] 7353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[2] 7354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[3] 7355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[4] 7356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B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D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B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D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B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D</a:t>
            </a:r>
          </a:p>
          <a:p>
            <a:r>
              <a:rPr lang="pt-BR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...</a:t>
            </a:r>
            <a:endParaRPr lang="ko-KR" altLang="en-US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115616" y="5589240"/>
            <a:ext cx="6840760" cy="792088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Even though we have only 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one processor</a:t>
            </a: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all four of programs seem to be running 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at the same time</a:t>
            </a:r>
            <a:r>
              <a:rPr lang="en-US" altLang="ko-KR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6187370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Memory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physical memory is </a:t>
            </a:r>
            <a:r>
              <a:rPr lang="en-US" altLang="ko-KR" i="1" u="sng" dirty="0"/>
              <a:t>an array of bytes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 program keeps all of its data structures in memory.</a:t>
            </a:r>
          </a:p>
          <a:p>
            <a:pPr lvl="1"/>
            <a:r>
              <a:rPr lang="en-US" altLang="ko-KR" b="1" dirty="0"/>
              <a:t>Read</a:t>
            </a:r>
            <a:r>
              <a:rPr lang="en-US" altLang="ko-KR" dirty="0"/>
              <a:t> </a:t>
            </a:r>
            <a:r>
              <a:rPr lang="en-US" altLang="ko-KR" b="1" dirty="0"/>
              <a:t>memory </a:t>
            </a:r>
            <a:r>
              <a:rPr lang="en-US" altLang="ko-KR" dirty="0"/>
              <a:t>(load):</a:t>
            </a:r>
          </a:p>
          <a:p>
            <a:pPr lvl="2"/>
            <a:r>
              <a:rPr lang="en-US" altLang="ko-KR" dirty="0"/>
              <a:t>Specify an </a:t>
            </a:r>
            <a:r>
              <a:rPr lang="en-US" altLang="ko-KR" u="sng" dirty="0"/>
              <a:t>address</a:t>
            </a:r>
            <a:r>
              <a:rPr lang="en-US" altLang="ko-KR" dirty="0"/>
              <a:t> to be able to access the data</a:t>
            </a:r>
          </a:p>
          <a:p>
            <a:pPr lvl="1"/>
            <a:r>
              <a:rPr lang="en-US" altLang="ko-KR" b="1" dirty="0"/>
              <a:t>Write</a:t>
            </a:r>
            <a:r>
              <a:rPr lang="en-US" altLang="ko-KR" dirty="0"/>
              <a:t> </a:t>
            </a:r>
            <a:r>
              <a:rPr lang="en-US" altLang="ko-KR" b="1" dirty="0"/>
              <a:t>memory </a:t>
            </a:r>
            <a:r>
              <a:rPr lang="en-US" altLang="ko-KR" dirty="0"/>
              <a:t>(store):</a:t>
            </a:r>
          </a:p>
          <a:p>
            <a:pPr lvl="2"/>
            <a:r>
              <a:rPr lang="en-US" altLang="ko-KR" dirty="0"/>
              <a:t>Specify the data to be written to the given address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63205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Memory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 program that Accesses Memory (</a:t>
            </a:r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mem.c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9512" y="1477228"/>
            <a:ext cx="8640960" cy="48320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	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unistd.h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stdio.h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 	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stdlib.h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#include "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common.h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"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endParaRPr lang="en-US" altLang="ko-KR" sz="14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main(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char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argv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[])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	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*p =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malloc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sizeof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)); 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a1: allocate some 							memory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	assert(p !=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("(%d) address of p: %08x\n",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getpid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(), (unsigned) p);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a2: print out the 							address of the </a:t>
            </a:r>
            <a:r>
              <a:rPr lang="en-US" altLang="ko-KR" sz="1400" dirty="0" err="1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memmory</a:t>
            </a:r>
            <a:endParaRPr lang="en-US" altLang="ko-KR" sz="1400" dirty="0">
              <a:solidFill>
                <a:srgbClr val="00B0F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	*p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 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a3: put zero into the first slot of the memory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15 			Spin(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16 			*p = *p +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17 	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("(%d) p: %d\n",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getpid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(), *p); 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a4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18 	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19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20 	}</a:t>
            </a:r>
            <a:endParaRPr lang="ko-KR" altLang="en-US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39231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Memory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output of the program </a:t>
            </a:r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mem.c</a:t>
            </a:r>
            <a:endParaRPr lang="en-US" altLang="ko-KR" dirty="0">
              <a:latin typeface="Courier New" pitchFamily="49" charset="0"/>
              <a:cs typeface="Courier New" pitchFamily="49" charset="0"/>
            </a:endParaRPr>
          </a:p>
          <a:p>
            <a:endParaRPr lang="en-US" altLang="ko-KR" dirty="0">
              <a:latin typeface="Courier New" pitchFamily="49" charset="0"/>
              <a:cs typeface="Courier New" pitchFamily="49" charset="0"/>
            </a:endParaRPr>
          </a:p>
          <a:p>
            <a:endParaRPr lang="en-US" altLang="ko-KR" dirty="0">
              <a:latin typeface="Courier New" pitchFamily="49" charset="0"/>
              <a:cs typeface="Courier New" pitchFamily="49" charset="0"/>
            </a:endParaRPr>
          </a:p>
          <a:p>
            <a:endParaRPr lang="en-US" altLang="ko-KR" dirty="0">
              <a:latin typeface="Courier New" pitchFamily="49" charset="0"/>
              <a:cs typeface="Courier New" pitchFamily="49" charset="0"/>
            </a:endParaRPr>
          </a:p>
          <a:p>
            <a:endParaRPr lang="en-US" altLang="ko-KR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altLang="ko-KR" dirty="0">
                <a:cs typeface="Courier New" pitchFamily="49" charset="0"/>
              </a:rPr>
              <a:t>The newly allocated memory is at address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 00200000</a:t>
            </a:r>
            <a:r>
              <a:rPr lang="en-US" altLang="ko-KR" dirty="0">
                <a:cs typeface="Courier New" pitchFamily="49" charset="0"/>
              </a:rPr>
              <a:t>.</a:t>
            </a:r>
          </a:p>
          <a:p>
            <a:pPr lvl="1"/>
            <a:r>
              <a:rPr lang="en-US" altLang="ko-KR" dirty="0">
                <a:cs typeface="Courier New" pitchFamily="49" charset="0"/>
              </a:rPr>
              <a:t>It updates the value and prints out the result.</a:t>
            </a:r>
          </a:p>
          <a:p>
            <a:endParaRPr lang="en-US" altLang="ko-KR" dirty="0">
              <a:latin typeface="Courier New" pitchFamily="49" charset="0"/>
              <a:cs typeface="Courier New" pitchFamily="49" charset="0"/>
            </a:endParaRPr>
          </a:p>
          <a:p>
            <a:endParaRPr lang="en-US" altLang="ko-KR" dirty="0">
              <a:latin typeface="Courier New" pitchFamily="49" charset="0"/>
              <a:cs typeface="Courier New" pitchFamily="49" charset="0"/>
            </a:endParaRPr>
          </a:p>
          <a:p>
            <a:endParaRPr lang="en-US" altLang="ko-KR" dirty="0">
              <a:latin typeface="Courier New" pitchFamily="49" charset="0"/>
              <a:cs typeface="Courier New" pitchFamily="49" charset="0"/>
            </a:endParaRPr>
          </a:p>
          <a:p>
            <a:endParaRPr lang="en-US" altLang="ko-KR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47664" y="1484784"/>
            <a:ext cx="5832648" cy="1815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./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mem</a:t>
            </a:r>
            <a:endParaRPr lang="en-US" altLang="ko-KR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(2134) memory address of p: 00200000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(2134) p: 1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(2134) p: 2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(2134) p: 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(2134) p: 4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(2134) p: 5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ˆC</a:t>
            </a:r>
            <a:endParaRPr lang="ko-KR" altLang="en-US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47867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Memory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cs typeface="Courier New" pitchFamily="49" charset="0"/>
              </a:rPr>
              <a:t>Running </a:t>
            </a:r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mem.c</a:t>
            </a:r>
            <a:r>
              <a:rPr lang="en-US" altLang="ko-KR" dirty="0">
                <a:cs typeface="Courier New" pitchFamily="49" charset="0"/>
              </a:rPr>
              <a:t> multiple times</a:t>
            </a:r>
          </a:p>
          <a:p>
            <a:endParaRPr lang="en-US" altLang="ko-KR" dirty="0">
              <a:cs typeface="Courier New" pitchFamily="49" charset="0"/>
            </a:endParaRPr>
          </a:p>
          <a:p>
            <a:endParaRPr lang="en-US" altLang="ko-KR" dirty="0">
              <a:cs typeface="Courier New" pitchFamily="49" charset="0"/>
            </a:endParaRPr>
          </a:p>
          <a:p>
            <a:endParaRPr lang="en-US" altLang="ko-KR" dirty="0">
              <a:cs typeface="Courier New" pitchFamily="49" charset="0"/>
            </a:endParaRPr>
          </a:p>
          <a:p>
            <a:endParaRPr lang="en-US" altLang="ko-KR" dirty="0">
              <a:cs typeface="Courier New" pitchFamily="49" charset="0"/>
            </a:endParaRPr>
          </a:p>
          <a:p>
            <a:endParaRPr lang="en-US" altLang="ko-KR" dirty="0">
              <a:cs typeface="Courier New" pitchFamily="49" charset="0"/>
            </a:endParaRPr>
          </a:p>
          <a:p>
            <a:endParaRPr lang="en-US" altLang="ko-KR" dirty="0">
              <a:cs typeface="Courier New" pitchFamily="49" charset="0"/>
            </a:endParaRPr>
          </a:p>
          <a:p>
            <a:pPr lvl="1"/>
            <a:r>
              <a:rPr lang="en-US" altLang="ko-KR" dirty="0">
                <a:cs typeface="Courier New" pitchFamily="49" charset="0"/>
              </a:rPr>
              <a:t>It is as if each running program has its </a:t>
            </a:r>
            <a:r>
              <a:rPr lang="en-US" altLang="ko-KR" b="1" dirty="0">
                <a:cs typeface="Courier New" pitchFamily="49" charset="0"/>
              </a:rPr>
              <a:t>own private memory</a:t>
            </a:r>
            <a:r>
              <a:rPr lang="en-US" altLang="ko-KR" dirty="0">
                <a:cs typeface="Courier New" pitchFamily="49" charset="0"/>
              </a:rPr>
              <a:t>.</a:t>
            </a:r>
          </a:p>
          <a:p>
            <a:pPr lvl="2"/>
            <a:r>
              <a:rPr lang="en-US" altLang="ko-KR" dirty="0">
                <a:cs typeface="Courier New" pitchFamily="49" charset="0"/>
              </a:rPr>
              <a:t>Each running program has allocated memory at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</a:rPr>
              <a:t> </a:t>
            </a:r>
            <a:r>
              <a:rPr lang="en-US" altLang="ko-KR" u="sng" dirty="0">
                <a:cs typeface="Courier New" pitchFamily="49" charset="0"/>
              </a:rPr>
              <a:t>the same address</a:t>
            </a:r>
            <a:r>
              <a:rPr lang="en-US" altLang="ko-KR" dirty="0">
                <a:cs typeface="Courier New" pitchFamily="49" charset="0"/>
              </a:rPr>
              <a:t>.</a:t>
            </a:r>
          </a:p>
          <a:p>
            <a:pPr lvl="2"/>
            <a:r>
              <a:rPr lang="en-US" altLang="ko-KR" dirty="0">
                <a:cs typeface="Courier New" pitchFamily="49" charset="0"/>
              </a:rPr>
              <a:t>Each seems to be updating the value at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 00200000 </a:t>
            </a:r>
            <a:r>
              <a:rPr lang="en-US" altLang="ko-KR" dirty="0">
                <a:cs typeface="Courier New" pitchFamily="49" charset="0"/>
              </a:rPr>
              <a:t>independently.</a:t>
            </a:r>
            <a:endParaRPr lang="ko-KR" altLang="en-US" dirty="0">
              <a:cs typeface="Courier New" pitchFamily="49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47664" y="1628800"/>
            <a:ext cx="5832648" cy="26776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./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mem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&amp;; ./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mem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&amp;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[1] 24113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[2] 24114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(24113) memory address of p: 00200000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(24114) memory address of p: 00200000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(24113) p: 1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(24114) p: 1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(24114) p: 2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(24113) p: 2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(24113) p: 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(24114) p: 3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...</a:t>
            </a:r>
            <a:endParaRPr lang="ko-KR" altLang="en-US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78511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Memory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Each process accesses its own private </a:t>
            </a:r>
            <a:r>
              <a:rPr lang="en-US" altLang="ko-KR" b="1" dirty="0"/>
              <a:t>virtual address space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The OS maps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address space </a:t>
            </a:r>
            <a:r>
              <a:rPr lang="en-US" altLang="ko-KR" dirty="0"/>
              <a:t>onto the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physical memory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A memory reference within one running program </a:t>
            </a:r>
            <a:r>
              <a:rPr lang="en-US" altLang="ko-KR" u="sng" dirty="0"/>
              <a:t>does not affect</a:t>
            </a:r>
            <a:r>
              <a:rPr lang="en-US" altLang="ko-KR" dirty="0"/>
              <a:t> the address space of other processes.</a:t>
            </a:r>
          </a:p>
          <a:p>
            <a:pPr lvl="1"/>
            <a:r>
              <a:rPr lang="en-US" altLang="ko-KR" dirty="0"/>
              <a:t>Physical memory is a </a:t>
            </a:r>
            <a:r>
              <a:rPr lang="en-US" altLang="ko-KR" u="sng" dirty="0"/>
              <a:t>shared resource</a:t>
            </a:r>
            <a:r>
              <a:rPr lang="en-US" altLang="ko-KR" dirty="0"/>
              <a:t>, managed by the OS.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41881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problem of Concurrency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OS is juggling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many things at once</a:t>
            </a:r>
            <a:r>
              <a:rPr lang="en-US" altLang="ko-KR" dirty="0"/>
              <a:t>, first running one process, then another, and so forth.</a:t>
            </a:r>
          </a:p>
          <a:p>
            <a:endParaRPr lang="en-US" altLang="ko-KR" dirty="0"/>
          </a:p>
          <a:p>
            <a:r>
              <a:rPr lang="en-US" altLang="ko-KR" dirty="0"/>
              <a:t>Modern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multi-threaded programs</a:t>
            </a:r>
            <a:r>
              <a:rPr lang="en-US" altLang="ko-KR" dirty="0"/>
              <a:t> also exhibit the concurrency problem.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45894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Concurrency 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 Multi-threaded Program (</a:t>
            </a:r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thread.c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2" y="1484784"/>
            <a:ext cx="7992888" cy="48320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stdio.h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	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stdlib.h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 	#include "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common.h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"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volatile 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counter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loops;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*worker(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void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for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&lt; loops;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++)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		counter++;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15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16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endParaRPr lang="en-US" altLang="ko-KR" sz="14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17 	main(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char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argv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[])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18 	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19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!=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20 	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stderr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"usage: threads &lt;value&gt;\n");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21 	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exit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22		}</a:t>
            </a:r>
          </a:p>
        </p:txBody>
      </p:sp>
    </p:spTree>
    <p:extLst>
      <p:ext uri="{BB962C8B-B14F-4D97-AF65-F5344CB8AC3E}">
        <p14:creationId xmlns:p14="http://schemas.microsoft.com/office/powerpoint/2010/main" val="4047428584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Concurrency Example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3717032"/>
            <a:ext cx="8786812" cy="2664296"/>
          </a:xfrm>
        </p:spPr>
        <p:txBody>
          <a:bodyPr/>
          <a:lstStyle/>
          <a:p>
            <a:pPr lvl="1"/>
            <a:r>
              <a:rPr lang="en-US" altLang="ko-KR" dirty="0"/>
              <a:t>The main program creates </a:t>
            </a:r>
            <a:r>
              <a:rPr lang="en-US" altLang="ko-KR" b="1" dirty="0"/>
              <a:t>two threads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u="sng" dirty="0"/>
              <a:t>Thread</a:t>
            </a:r>
            <a:r>
              <a:rPr lang="en-US" altLang="ko-KR" dirty="0"/>
              <a:t>: a function running within the same memory space. Each thread start running in a routine called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worker()</a:t>
            </a:r>
            <a:r>
              <a:rPr lang="en-US" altLang="ko-KR" dirty="0"/>
              <a:t>.</a:t>
            </a:r>
          </a:p>
          <a:p>
            <a:pPr lvl="2"/>
            <a:r>
              <a:rPr lang="en-US" altLang="ko-KR" dirty="0">
                <a:latin typeface="Courier New" pitchFamily="49" charset="0"/>
                <a:cs typeface="Courier New" pitchFamily="49" charset="0"/>
              </a:rPr>
              <a:t>worker()</a:t>
            </a:r>
            <a:r>
              <a:rPr lang="en-US" altLang="ko-KR" dirty="0"/>
              <a:t>: increments a counter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1052736"/>
            <a:ext cx="7488832" cy="2462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23 		loops =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atoi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argv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]);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24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p1, p2;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25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("Initial value : %d\n", counter);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26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27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Pthread_create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(&amp;p1,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worker,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28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Pthread_create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(&amp;p2,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worker,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29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Pthread_join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(p1,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30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Pthread_join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(p2,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NULL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31 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("Final value : %d\n", counter);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32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33 	}</a:t>
            </a:r>
            <a:endParaRPr lang="ko-KR" altLang="en-US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94839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2. Introduction to Operating Systems</a:t>
            </a:r>
          </a:p>
          <a:p>
            <a:pPr lvl="0"/>
            <a:r>
              <a:rPr lang="en-US" altLang="ko-KR" sz="1600" dirty="0">
                <a:solidFill>
                  <a:srgbClr val="1F497D">
                    <a:lumMod val="50000"/>
                  </a:srgbClr>
                </a:solidFill>
              </a:rPr>
              <a:t>Operating System: Three Easy Pieces</a:t>
            </a:r>
            <a:endParaRPr lang="ko-KR" altLang="en-US" sz="16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CC4ED-1449-4712-AE45-EBC263B4DD26}" type="slidenum">
              <a:rPr lang="en-US" altLang="ko-KR" smtClean="0"/>
              <a:pPr/>
              <a:t>2</a:t>
            </a:fld>
            <a:r>
              <a:rPr lang="en-US" altLang="ko-KR"/>
              <a:t>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/>
              <a:t>Youjip Won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8512548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Concurrency Example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ourier New" pitchFamily="49" charset="0"/>
                <a:cs typeface="Courier New" pitchFamily="49" charset="0"/>
              </a:rPr>
              <a:t>loops </a:t>
            </a:r>
            <a:r>
              <a:rPr lang="en-US" altLang="ko-KR" dirty="0"/>
              <a:t>determines how many times each of the two workers will </a:t>
            </a:r>
            <a:r>
              <a:rPr lang="en-US" altLang="ko-KR" b="1" dirty="0"/>
              <a:t>increment the shared counter </a:t>
            </a:r>
            <a:r>
              <a:rPr lang="en-US" altLang="ko-KR" dirty="0"/>
              <a:t>in a loop.</a:t>
            </a:r>
          </a:p>
          <a:p>
            <a:pPr lvl="1"/>
            <a:r>
              <a:rPr lang="en-US" altLang="ko-KR" dirty="0">
                <a:latin typeface="Courier New" pitchFamily="49" charset="0"/>
                <a:cs typeface="Courier New" pitchFamily="49" charset="0"/>
              </a:rPr>
              <a:t>loops</a:t>
            </a:r>
            <a:r>
              <a:rPr lang="en-US" altLang="ko-KR" dirty="0">
                <a:cs typeface="Courier New" pitchFamily="49" charset="0"/>
              </a:rPr>
              <a:t>:</a:t>
            </a:r>
            <a:r>
              <a:rPr lang="en-US" altLang="ko-KR" dirty="0"/>
              <a:t> 1000.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>
                <a:latin typeface="Courier New" pitchFamily="49" charset="0"/>
                <a:cs typeface="Courier New" pitchFamily="49" charset="0"/>
              </a:rPr>
              <a:t>loops</a:t>
            </a:r>
            <a:r>
              <a:rPr lang="en-US" altLang="ko-KR" dirty="0">
                <a:cs typeface="Courier New" pitchFamily="49" charset="0"/>
              </a:rPr>
              <a:t>:</a:t>
            </a:r>
            <a:r>
              <a:rPr lang="en-US" altLang="ko-KR" dirty="0"/>
              <a:t> 100000.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2402885"/>
            <a:ext cx="7488832" cy="9541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gcc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-o thread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thread.c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-Wall -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pthread</a:t>
            </a:r>
            <a:endParaRPr lang="en-US" altLang="ko-KR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./thread 1000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Initial value : 0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Final value : 2000</a:t>
            </a:r>
            <a:endParaRPr lang="ko-KR" altLang="en-US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4276253"/>
            <a:ext cx="7488832" cy="13849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./thread 100000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Initial value : 0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Final value : 143012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huh??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prompt&gt; ./thread 100000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Initial value : 0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Final value : 137298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what the??</a:t>
            </a:r>
            <a:endParaRPr lang="ko-KR" altLang="en-US" sz="1400" dirty="0">
              <a:solidFill>
                <a:srgbClr val="FF000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86249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is this happening?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Increment a shared counter </a:t>
            </a:r>
            <a:r>
              <a:rPr lang="en-US" altLang="ko-KR" dirty="0">
                <a:sym typeface="Wingdings" pitchFamily="2" charset="2"/>
              </a:rPr>
              <a:t> take three instructions.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>
                <a:sym typeface="Wingdings" pitchFamily="2" charset="2"/>
              </a:rPr>
              <a:t>Load the value of the counter from memory into register.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>
                <a:sym typeface="Wingdings" pitchFamily="2" charset="2"/>
              </a:rPr>
              <a:t>Increment it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>
                <a:sym typeface="Wingdings" pitchFamily="2" charset="2"/>
              </a:rPr>
              <a:t>Store it back into memory</a:t>
            </a:r>
          </a:p>
          <a:p>
            <a:endParaRPr lang="en-US" altLang="ko-KR" dirty="0">
              <a:sym typeface="Wingdings" pitchFamily="2" charset="2"/>
            </a:endParaRPr>
          </a:p>
          <a:p>
            <a:r>
              <a:rPr lang="en-US" altLang="ko-KR" dirty="0">
                <a:sym typeface="Wingdings" pitchFamily="2" charset="2"/>
              </a:rPr>
              <a:t>These three instructions do not execute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atomically</a:t>
            </a:r>
            <a:r>
              <a:rPr lang="en-US" altLang="ko-KR" dirty="0">
                <a:sym typeface="Wingdings" pitchFamily="2" charset="2"/>
              </a:rPr>
              <a:t>.  Problem of </a:t>
            </a:r>
            <a:r>
              <a:rPr lang="en-US" altLang="ko-KR" b="1" dirty="0">
                <a:sym typeface="Wingdings" pitchFamily="2" charset="2"/>
              </a:rPr>
              <a:t>concurrency </a:t>
            </a:r>
            <a:r>
              <a:rPr lang="en-US" altLang="ko-KR" dirty="0">
                <a:sym typeface="Wingdings" pitchFamily="2" charset="2"/>
              </a:rPr>
              <a:t>happen.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18812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Persistence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Devices such as DRAM store values in a </a:t>
            </a:r>
            <a:r>
              <a:rPr lang="en-US" altLang="ko-KR" u="sng" dirty="0"/>
              <a:t>volatile</a:t>
            </a:r>
            <a:r>
              <a:rPr lang="en-US" altLang="ko-KR" dirty="0"/>
              <a:t>.</a:t>
            </a:r>
          </a:p>
          <a:p>
            <a:r>
              <a:rPr lang="en-US" altLang="ko-KR" i="1" dirty="0"/>
              <a:t>Hardware</a:t>
            </a:r>
            <a:r>
              <a:rPr lang="en-US" altLang="ko-KR" dirty="0"/>
              <a:t> and </a:t>
            </a:r>
            <a:r>
              <a:rPr lang="en-US" altLang="ko-KR" i="1" dirty="0"/>
              <a:t>software</a:t>
            </a:r>
            <a:r>
              <a:rPr lang="en-US" altLang="ko-KR" dirty="0"/>
              <a:t> are needed to store data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persistently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b="1" dirty="0"/>
              <a:t>Hardware</a:t>
            </a:r>
            <a:r>
              <a:rPr lang="en-US" altLang="ko-KR" dirty="0"/>
              <a:t>: I/O device such as a hard drive, solid-state drives(SSDs)</a:t>
            </a:r>
          </a:p>
          <a:p>
            <a:pPr lvl="1"/>
            <a:r>
              <a:rPr lang="en-US" altLang="ko-KR" b="1" dirty="0"/>
              <a:t>Software</a:t>
            </a:r>
            <a:r>
              <a:rPr lang="en-US" altLang="ko-KR" dirty="0"/>
              <a:t>:</a:t>
            </a:r>
          </a:p>
          <a:p>
            <a:pPr lvl="2"/>
            <a:r>
              <a:rPr lang="en-US" altLang="ko-KR" dirty="0"/>
              <a:t>File system manages the disk.</a:t>
            </a:r>
          </a:p>
          <a:p>
            <a:pPr lvl="2"/>
            <a:r>
              <a:rPr lang="en-US" altLang="ko-KR" dirty="0"/>
              <a:t>File system is responsible for </a:t>
            </a:r>
            <a:r>
              <a:rPr lang="en-US" altLang="ko-KR" u="sng" dirty="0"/>
              <a:t>storing any files</a:t>
            </a:r>
            <a:r>
              <a:rPr lang="en-US" altLang="ko-KR" dirty="0"/>
              <a:t> the user creates.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91821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Persistence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Create a file 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(/</a:t>
            </a:r>
            <a:r>
              <a:rPr lang="en-US" altLang="ko-KR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altLang="ko-KR" dirty="0">
                <a:latin typeface="Courier New" pitchFamily="49" charset="0"/>
                <a:cs typeface="Courier New" pitchFamily="49" charset="0"/>
              </a:rPr>
              <a:t>/file</a:t>
            </a:r>
            <a:r>
              <a:rPr lang="en-US" altLang="ko-KR" dirty="0"/>
              <a:t>) that contains the string “hello world”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971600" y="1402318"/>
            <a:ext cx="7272808" cy="3754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stdio.h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unistd.h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 	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assert.h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fcntl.h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#include &lt;sys/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types.h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endParaRPr lang="en-US" altLang="ko-KR" sz="14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	main(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char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argv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[])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open("/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tmp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/file", O_WRONLY | O_CREAT               			     | O_TRUNC, S_IRWXU);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	assert(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&gt; -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write(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"hello world\n",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	assert(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	close(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fd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15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16 	}</a:t>
            </a:r>
            <a:endParaRPr lang="ko-KR" altLang="en-US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740" y="5220489"/>
            <a:ext cx="729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open()</a:t>
            </a:r>
            <a:r>
              <a:rPr lang="en-US" altLang="ko-KR" sz="16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6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write()</a:t>
            </a:r>
            <a:r>
              <a:rPr lang="en-US" altLang="ko-KR" sz="16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, </a:t>
            </a:r>
            <a:r>
              <a:rPr lang="en-US" altLang="ko-KR" sz="16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and </a:t>
            </a:r>
            <a:r>
              <a:rPr lang="en-US" altLang="ko-KR" sz="16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close()</a:t>
            </a:r>
            <a:r>
              <a:rPr lang="en-US" altLang="ko-KR" sz="16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6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system calls are routed to the part of OS called the file system, which handles the requests</a:t>
            </a:r>
            <a:endParaRPr lang="ko-KR" altLang="en-US" sz="16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1418025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Persistence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What OS does in order to write to disk?</a:t>
            </a:r>
          </a:p>
          <a:p>
            <a:pPr lvl="1"/>
            <a:r>
              <a:rPr lang="en-US" altLang="ko-KR" dirty="0"/>
              <a:t>Figure out </a:t>
            </a:r>
            <a:r>
              <a:rPr lang="en-US" altLang="ko-KR" b="1" dirty="0"/>
              <a:t>where </a:t>
            </a:r>
            <a:r>
              <a:rPr lang="en-US" altLang="ko-KR" dirty="0"/>
              <a:t>on disk this new data will reside</a:t>
            </a:r>
          </a:p>
          <a:p>
            <a:pPr lvl="1"/>
            <a:r>
              <a:rPr lang="en-US" altLang="ko-KR" b="1" dirty="0"/>
              <a:t>Issue I/O </a:t>
            </a:r>
            <a:r>
              <a:rPr lang="en-US" altLang="ko-KR" dirty="0"/>
              <a:t>requests to the underlying storage device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File system handles system crashes during write.</a:t>
            </a:r>
          </a:p>
          <a:p>
            <a:pPr lvl="1"/>
            <a:r>
              <a:rPr lang="en-US" altLang="ko-KR" b="1" dirty="0"/>
              <a:t>Journaling</a:t>
            </a:r>
            <a:r>
              <a:rPr lang="en-US" altLang="ko-KR" dirty="0"/>
              <a:t> or </a:t>
            </a:r>
            <a:r>
              <a:rPr lang="en-US" altLang="ko-KR" b="1" dirty="0"/>
              <a:t>copy-on-write</a:t>
            </a:r>
          </a:p>
          <a:p>
            <a:pPr lvl="1"/>
            <a:r>
              <a:rPr lang="en-US" altLang="ko-KR" dirty="0"/>
              <a:t>Carefully </a:t>
            </a:r>
            <a:r>
              <a:rPr lang="en-US" altLang="ko-KR" u="sng" dirty="0"/>
              <a:t>ordering</a:t>
            </a:r>
            <a:r>
              <a:rPr lang="en-US" altLang="ko-KR" dirty="0"/>
              <a:t> writes to disk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5532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Design Goals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Build up </a:t>
            </a:r>
            <a:r>
              <a:rPr lang="en-US" altLang="ko-KR" b="1" dirty="0"/>
              <a:t>abstraction</a:t>
            </a:r>
          </a:p>
          <a:p>
            <a:pPr lvl="1"/>
            <a:r>
              <a:rPr lang="en-US" altLang="ko-KR" dirty="0"/>
              <a:t>Make the system convenient and easy to use.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Provide high </a:t>
            </a:r>
            <a:r>
              <a:rPr lang="en-US" altLang="ko-KR" b="1" dirty="0"/>
              <a:t>performance</a:t>
            </a:r>
          </a:p>
          <a:p>
            <a:pPr lvl="1"/>
            <a:r>
              <a:rPr lang="en-US" altLang="ko-KR" dirty="0"/>
              <a:t>Minimize the overhead of the OS.</a:t>
            </a:r>
          </a:p>
          <a:p>
            <a:pPr lvl="1"/>
            <a:r>
              <a:rPr lang="en-US" altLang="ko-KR" dirty="0"/>
              <a:t>OS must strive to provide virtualization </a:t>
            </a:r>
            <a:r>
              <a:rPr lang="en-US" altLang="ko-KR" u="sng" dirty="0"/>
              <a:t>without excessive overhead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r>
              <a:rPr lang="en-US" altLang="ko-KR" b="1" dirty="0"/>
              <a:t>Protection </a:t>
            </a:r>
            <a:r>
              <a:rPr lang="en-US" altLang="ko-KR" dirty="0"/>
              <a:t>between applications</a:t>
            </a:r>
          </a:p>
          <a:p>
            <a:pPr lvl="1"/>
            <a:r>
              <a:rPr lang="en-US" altLang="ko-KR" u="sng" dirty="0"/>
              <a:t>Isolation</a:t>
            </a:r>
            <a:r>
              <a:rPr lang="en-US" altLang="ko-KR" dirty="0"/>
              <a:t>: Bad behavior of one does not harm other and the OS itself.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65208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Design Goals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High degree of </a:t>
            </a:r>
            <a:r>
              <a:rPr lang="en-US" altLang="ko-KR" b="1" dirty="0"/>
              <a:t>reliability</a:t>
            </a:r>
          </a:p>
          <a:p>
            <a:pPr lvl="1"/>
            <a:r>
              <a:rPr lang="en-US" altLang="ko-KR" dirty="0"/>
              <a:t>The OS must also run non-stop.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Other issues</a:t>
            </a:r>
          </a:p>
          <a:p>
            <a:pPr lvl="1"/>
            <a:r>
              <a:rPr lang="en-US" altLang="ko-KR" dirty="0"/>
              <a:t>Energy-efficiency</a:t>
            </a:r>
          </a:p>
          <a:p>
            <a:pPr lvl="1"/>
            <a:r>
              <a:rPr lang="en-US" altLang="ko-KR" dirty="0"/>
              <a:t>Security</a:t>
            </a:r>
          </a:p>
          <a:p>
            <a:pPr lvl="1"/>
            <a:r>
              <a:rPr lang="en-US" altLang="ko-KR" dirty="0"/>
              <a:t>Mobility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18152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83025"/>
            <a:ext cx="4765783" cy="381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9832" y="98072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Main frame computer</a:t>
            </a:r>
          </a:p>
          <a:p>
            <a:r>
              <a:rPr lang="en-US" dirty="0">
                <a:latin typeface="Helvetica" pitchFamily="2" charset="0"/>
              </a:rPr>
              <a:t>M360</a:t>
            </a:r>
          </a:p>
          <a:p>
            <a:r>
              <a:rPr lang="en-US" dirty="0">
                <a:latin typeface="Helvetica" pitchFamily="2" charset="0"/>
              </a:rPr>
              <a:t>Virtual Machine</a:t>
            </a:r>
          </a:p>
        </p:txBody>
      </p:sp>
    </p:spTree>
    <p:extLst>
      <p:ext uri="{BB962C8B-B14F-4D97-AF65-F5344CB8AC3E}">
        <p14:creationId xmlns:p14="http://schemas.microsoft.com/office/powerpoint/2010/main" val="248206919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92895"/>
            <a:ext cx="6120680" cy="3503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864219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Mini computer</a:t>
            </a:r>
          </a:p>
          <a:p>
            <a:r>
              <a:rPr lang="en-US" dirty="0">
                <a:latin typeface="Helvetica" pitchFamily="2" charset="0"/>
              </a:rPr>
              <a:t>PDP-11</a:t>
            </a:r>
          </a:p>
          <a:p>
            <a:r>
              <a:rPr lang="en-US" dirty="0">
                <a:latin typeface="Helvetica" pitchFamily="2" charset="0"/>
              </a:rPr>
              <a:t>Unix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Shell, pipe, signal</a:t>
            </a:r>
          </a:p>
        </p:txBody>
      </p:sp>
    </p:spTree>
    <p:extLst>
      <p:ext uri="{BB962C8B-B14F-4D97-AF65-F5344CB8AC3E}">
        <p14:creationId xmlns:p14="http://schemas.microsoft.com/office/powerpoint/2010/main" val="1049322573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DOS, Windows, 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95" y="1916832"/>
            <a:ext cx="2921000" cy="278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110" y="228492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10057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a happens when a program runs?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 running program executes instructions.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The processor</a:t>
            </a:r>
            <a:r>
              <a:rPr lang="en-US" altLang="ko-KR" b="1" dirty="0"/>
              <a:t> fetches </a:t>
            </a:r>
            <a:r>
              <a:rPr lang="en-US" altLang="ko-KR" dirty="0"/>
              <a:t>an instruction from memory.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b="1" dirty="0"/>
              <a:t>Decode</a:t>
            </a:r>
            <a:r>
              <a:rPr lang="en-US" altLang="ko-KR" dirty="0"/>
              <a:t>: Figure out which instruction this 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b="1" dirty="0"/>
              <a:t>Execute</a:t>
            </a:r>
            <a:r>
              <a:rPr lang="en-US" altLang="ko-KR" dirty="0"/>
              <a:t>: i.e., add two numbers, access memory, check a condition, jump to function, and so forth.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The processor moves on to the </a:t>
            </a:r>
            <a:r>
              <a:rPr lang="en-US" altLang="ko-KR" b="1" dirty="0"/>
              <a:t>next instruction </a:t>
            </a:r>
            <a:r>
              <a:rPr lang="en-US" altLang="ko-KR" dirty="0"/>
              <a:t>and so 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84822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355106"/>
            <a:ext cx="37973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115" y="2132856"/>
            <a:ext cx="3149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194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43" y="880070"/>
            <a:ext cx="2901513" cy="1923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058013"/>
            <a:ext cx="37973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65" y="3212976"/>
            <a:ext cx="3221516" cy="1826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223" y="2564904"/>
            <a:ext cx="3543300" cy="229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4073140"/>
            <a:ext cx="39878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72361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lies all these behind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276872"/>
            <a:ext cx="4168169" cy="26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81824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OS deal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</a:t>
            </a:r>
          </a:p>
          <a:p>
            <a:pPr lvl="1"/>
            <a:r>
              <a:rPr lang="en-US" dirty="0"/>
              <a:t>Execute code with 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Memory</a:t>
            </a:r>
          </a:p>
          <a:p>
            <a:pPr lvl="1"/>
            <a:r>
              <a:rPr lang="en-US" dirty="0"/>
              <a:t>Read and write code and 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Storage</a:t>
            </a:r>
          </a:p>
          <a:p>
            <a:pPr lvl="1"/>
            <a:r>
              <a:rPr lang="en-US" dirty="0"/>
              <a:t>Persistently store the code and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795" y="1197060"/>
            <a:ext cx="2119262" cy="1287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997" y="2676257"/>
            <a:ext cx="1753888" cy="1908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163" y="4585811"/>
            <a:ext cx="2406714" cy="18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96090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589132"/>
            <a:ext cx="2638457" cy="2489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61" y="1187907"/>
            <a:ext cx="3927782" cy="2199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88" y="4500466"/>
            <a:ext cx="1183606" cy="767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537" y="1172065"/>
            <a:ext cx="44704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07106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Operating System (OS)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Responsible for</a:t>
            </a:r>
          </a:p>
          <a:p>
            <a:pPr lvl="1"/>
            <a:r>
              <a:rPr lang="en-US" altLang="ko-KR" dirty="0"/>
              <a:t>Making it easy to </a:t>
            </a:r>
            <a:r>
              <a:rPr lang="en-US" altLang="ko-KR" b="1" dirty="0"/>
              <a:t>run </a:t>
            </a:r>
            <a:r>
              <a:rPr lang="en-US" altLang="ko-KR" dirty="0"/>
              <a:t>programs</a:t>
            </a:r>
          </a:p>
          <a:p>
            <a:pPr lvl="1"/>
            <a:r>
              <a:rPr lang="en-US" altLang="ko-KR" dirty="0"/>
              <a:t>Allowing programs to </a:t>
            </a:r>
            <a:r>
              <a:rPr lang="en-US" altLang="ko-KR" b="1" dirty="0"/>
              <a:t>share</a:t>
            </a:r>
            <a:r>
              <a:rPr lang="en-US" altLang="ko-KR" dirty="0"/>
              <a:t> memory</a:t>
            </a:r>
          </a:p>
          <a:p>
            <a:pPr lvl="1"/>
            <a:r>
              <a:rPr lang="en-US" altLang="ko-KR" dirty="0"/>
              <a:t>Enabling programs to </a:t>
            </a:r>
            <a:r>
              <a:rPr lang="en-US" altLang="ko-KR" b="1" dirty="0"/>
              <a:t>interact</a:t>
            </a:r>
            <a:r>
              <a:rPr lang="en-US" altLang="ko-KR" dirty="0"/>
              <a:t> with devices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115616" y="3284984"/>
            <a:ext cx="6840760" cy="936104"/>
          </a:xfrm>
          <a:prstGeom prst="roundRect">
            <a:avLst/>
          </a:prstGeom>
          <a:solidFill>
            <a:srgbClr val="FFC000"/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OS is in charge of making sure the system operates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correctly</a:t>
            </a: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and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efficiently</a:t>
            </a:r>
            <a:r>
              <a:rPr lang="en-US" altLang="ko-KR" sz="2000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300116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OS takes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a physical resource </a:t>
            </a:r>
            <a:r>
              <a:rPr lang="en-US" altLang="ko-KR" dirty="0"/>
              <a:t>and transforms it into a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virtual form </a:t>
            </a:r>
            <a:r>
              <a:rPr lang="en-US" altLang="ko-KR" dirty="0"/>
              <a:t>of itself.</a:t>
            </a:r>
          </a:p>
          <a:p>
            <a:pPr lvl="2"/>
            <a:r>
              <a:rPr lang="en-US" altLang="ko-KR" b="1" dirty="0"/>
              <a:t>Physical resource</a:t>
            </a:r>
            <a:r>
              <a:rPr lang="en-US" altLang="ko-KR" dirty="0"/>
              <a:t>: Processor, Memory, Disk …</a:t>
            </a:r>
          </a:p>
          <a:p>
            <a:pPr lvl="1"/>
            <a:r>
              <a:rPr lang="en-US" altLang="ko-KR" dirty="0"/>
              <a:t>The virtual form is more </a:t>
            </a:r>
            <a:r>
              <a:rPr lang="en-US" altLang="ko-KR" u="sng" dirty="0"/>
              <a:t>general</a:t>
            </a:r>
            <a:r>
              <a:rPr lang="en-US" altLang="ko-KR" dirty="0"/>
              <a:t>, </a:t>
            </a:r>
            <a:r>
              <a:rPr lang="en-US" altLang="ko-KR" u="sng" dirty="0"/>
              <a:t>powerful</a:t>
            </a:r>
            <a:r>
              <a:rPr lang="en-US" altLang="ko-KR" dirty="0"/>
              <a:t> and </a:t>
            </a:r>
            <a:r>
              <a:rPr lang="en-US" altLang="ko-KR" u="sng" dirty="0"/>
              <a:t>easy-to-use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Sometimes, we refer to the OS as a </a:t>
            </a:r>
            <a:r>
              <a:rPr lang="en-US" altLang="ko-KR" b="1" dirty="0">
                <a:solidFill>
                  <a:schemeClr val="accent1"/>
                </a:solidFill>
              </a:rPr>
              <a:t>virtual machine</a:t>
            </a:r>
            <a:r>
              <a:rPr lang="en-US" altLang="ko-KR" dirty="0"/>
              <a:t>.</a:t>
            </a:r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28328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System call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System call allows user </a:t>
            </a:r>
            <a:r>
              <a:rPr lang="en-US" altLang="ko-KR" b="1" dirty="0"/>
              <a:t>to tell the OS what to do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The OS provides some interface (APIs, standard library).</a:t>
            </a:r>
          </a:p>
          <a:p>
            <a:pPr lvl="1"/>
            <a:r>
              <a:rPr lang="en-US" altLang="ko-KR" dirty="0"/>
              <a:t>A typical OS exports a few hundred system calls.</a:t>
            </a:r>
          </a:p>
          <a:p>
            <a:pPr lvl="2"/>
            <a:r>
              <a:rPr lang="en-US" altLang="ko-KR" dirty="0"/>
              <a:t>Run programs</a:t>
            </a:r>
          </a:p>
          <a:p>
            <a:pPr lvl="2"/>
            <a:r>
              <a:rPr lang="en-US" altLang="ko-KR" dirty="0"/>
              <a:t>Access memory</a:t>
            </a:r>
          </a:p>
          <a:p>
            <a:pPr lvl="2"/>
            <a:r>
              <a:rPr lang="en-US" altLang="ko-KR" dirty="0"/>
              <a:t>Access devices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71328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The OS is a resource manager.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OS </a:t>
            </a:r>
            <a:r>
              <a:rPr lang="en-US" altLang="ko-KR" b="1" dirty="0"/>
              <a:t>manage resources </a:t>
            </a:r>
            <a:r>
              <a:rPr lang="en-US" altLang="ko-KR" dirty="0"/>
              <a:t>such as </a:t>
            </a:r>
            <a:r>
              <a:rPr lang="en-US" altLang="ko-KR" i="1" dirty="0"/>
              <a:t>CPU</a:t>
            </a:r>
            <a:r>
              <a:rPr lang="en-US" altLang="ko-KR" dirty="0"/>
              <a:t>, </a:t>
            </a:r>
            <a:r>
              <a:rPr lang="en-US" altLang="ko-KR" i="1" dirty="0"/>
              <a:t>memory</a:t>
            </a:r>
            <a:r>
              <a:rPr lang="en-US" altLang="ko-KR" dirty="0"/>
              <a:t> and </a:t>
            </a:r>
            <a:r>
              <a:rPr lang="en-US" altLang="ko-KR" i="1" dirty="0"/>
              <a:t>disk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The OS allows</a:t>
            </a:r>
          </a:p>
          <a:p>
            <a:pPr lvl="1"/>
            <a:r>
              <a:rPr lang="en-US" altLang="ko-KR" dirty="0"/>
              <a:t>Many programs to run </a:t>
            </a:r>
            <a:r>
              <a:rPr lang="en-US" altLang="ko-KR" dirty="0">
                <a:sym typeface="Wingdings" pitchFamily="2" charset="2"/>
              </a:rPr>
              <a:t> Sharing the </a:t>
            </a:r>
            <a:r>
              <a:rPr lang="en-US" altLang="ko-KR" u="sng" dirty="0">
                <a:sym typeface="Wingdings" pitchFamily="2" charset="2"/>
              </a:rPr>
              <a:t>CPU</a:t>
            </a:r>
          </a:p>
          <a:p>
            <a:pPr lvl="1"/>
            <a:r>
              <a:rPr lang="en-US" altLang="ko-KR" dirty="0">
                <a:sym typeface="Wingdings" pitchFamily="2" charset="2"/>
              </a:rPr>
              <a:t>Many programs to </a:t>
            </a:r>
            <a:r>
              <a:rPr lang="en-US" altLang="ko-KR" i="1" dirty="0">
                <a:sym typeface="Wingdings" pitchFamily="2" charset="2"/>
              </a:rPr>
              <a:t>concurrently</a:t>
            </a:r>
            <a:r>
              <a:rPr lang="en-US" altLang="ko-KR" dirty="0">
                <a:sym typeface="Wingdings" pitchFamily="2" charset="2"/>
              </a:rPr>
              <a:t> access their own instructions and data  Sharing </a:t>
            </a:r>
            <a:r>
              <a:rPr lang="en-US" altLang="ko-KR" u="sng" dirty="0">
                <a:sym typeface="Wingdings" pitchFamily="2" charset="2"/>
              </a:rPr>
              <a:t>memory</a:t>
            </a:r>
          </a:p>
          <a:p>
            <a:pPr lvl="1"/>
            <a:r>
              <a:rPr lang="en-US" altLang="ko-KR" dirty="0">
                <a:sym typeface="Wingdings" pitchFamily="2" charset="2"/>
              </a:rPr>
              <a:t>Many programs to access devices  Sharing </a:t>
            </a:r>
            <a:r>
              <a:rPr lang="en-US" altLang="ko-KR" u="sng" dirty="0">
                <a:sym typeface="Wingdings" pitchFamily="2" charset="2"/>
              </a:rPr>
              <a:t>disks</a:t>
            </a:r>
            <a:endParaRPr lang="en-US" altLang="ko-KR" u="sng" dirty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6802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the CPU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The system has a very large number of virtual CPUs.</a:t>
            </a:r>
          </a:p>
          <a:p>
            <a:pPr lvl="1"/>
            <a:r>
              <a:rPr lang="en-US" altLang="ko-KR" dirty="0"/>
              <a:t>Turning a single CPU into a </a:t>
            </a:r>
            <a:r>
              <a:rPr lang="en-US" altLang="ko-KR" u="sng" dirty="0"/>
              <a:t>seemingly infinite number</a:t>
            </a:r>
            <a:r>
              <a:rPr lang="en-US" altLang="ko-KR" dirty="0"/>
              <a:t> of CPUs.</a:t>
            </a:r>
          </a:p>
          <a:p>
            <a:pPr lvl="1"/>
            <a:r>
              <a:rPr lang="en-US" altLang="ko-KR" dirty="0"/>
              <a:t>Allowing many programs to </a:t>
            </a:r>
            <a:r>
              <a:rPr lang="en-US" altLang="ko-KR" u="sng" dirty="0"/>
              <a:t>seemingly run at once</a:t>
            </a:r>
            <a:r>
              <a:rPr lang="en-US" altLang="ko-KR" dirty="0"/>
              <a:t>                                                   </a:t>
            </a:r>
            <a:r>
              <a:rPr lang="en-US" altLang="ko-KR" dirty="0">
                <a:sym typeface="Wingdings" pitchFamily="2" charset="2"/>
              </a:rPr>
              <a:t>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Virtualizing the CPU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29431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Virtualizing the CPU (Cont.)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1560" y="945015"/>
            <a:ext cx="7992888" cy="46166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252000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 	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stdio.h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 	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stdlib.h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3 	#include &lt;sys/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time.h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4 	#include &lt;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assert.h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&gt;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5 	#include "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common.h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"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6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7 	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endParaRPr lang="en-US" altLang="ko-KR" sz="14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8 	main(</a:t>
            </a:r>
            <a:r>
              <a:rPr lang="en-US" altLang="ko-KR" sz="1400" dirty="0" err="1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int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char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argv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[])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9 	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10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if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argc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!=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11 	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fprintf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stderr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, "usage: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cpu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&lt;string&gt;\n");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12 	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exit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13 	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14 		</a:t>
            </a:r>
            <a:r>
              <a:rPr lang="en-US" altLang="ko-KR" sz="14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char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*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=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argv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[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];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15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while 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 {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16 			Spin(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	</a:t>
            </a:r>
            <a:r>
              <a:rPr lang="en-US" altLang="ko-KR" sz="1400" dirty="0">
                <a:solidFill>
                  <a:srgbClr val="00B0F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// Repeatedly checks the time and 					returns once it has run for a second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17 			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printf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("%s\n", </a:t>
            </a:r>
            <a:r>
              <a:rPr lang="en-US" altLang="ko-KR" sz="1400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str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);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18 		}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19 		</a:t>
            </a:r>
            <a:r>
              <a:rPr lang="en-US" altLang="ko-KR" sz="1400" dirty="0">
                <a:solidFill>
                  <a:srgbClr val="F79646">
                    <a:lumMod val="75000"/>
                  </a:srgbClr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return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0</a:t>
            </a:r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;</a:t>
            </a:r>
          </a:p>
          <a:p>
            <a:r>
              <a:rPr lang="en-US" altLang="ko-KR" sz="1400" dirty="0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20 	}</a:t>
            </a:r>
            <a:endParaRPr lang="ko-KR" altLang="en-US" sz="1400" dirty="0">
              <a:solidFill>
                <a:prstClr val="black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2104" y="5589240"/>
            <a:ext cx="4704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Simple Example(</a:t>
            </a:r>
            <a:r>
              <a:rPr lang="en-US" altLang="ko-KR" sz="1400" b="1" dirty="0" err="1">
                <a:solidFill>
                  <a:prstClr val="black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rPr>
              <a:t>cpu.c</a:t>
            </a:r>
            <a:r>
              <a:rPr lang="en-US" altLang="ko-KR" sz="14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): Code That Loops and Prints</a:t>
            </a:r>
            <a:endParaRPr lang="ko-KR" altLang="en-US" sz="1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5472443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양식_공청회_발표자료-총괄-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252000" rtlCol="0" anchor="ctr"/>
      <a:lstStyle>
        <a:defPPr>
          <a:defRPr sz="1600" dirty="0" smtClean="0">
            <a:solidFill>
              <a:srgbClr val="00B050"/>
            </a:solidFill>
            <a:latin typeface="Courier New" pitchFamily="49" charset="0"/>
            <a:ea typeface="맑은 고딕" pitchFamily="50" charset="-127"/>
            <a:cs typeface="Courier New" pitchFamily="49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113300</TotalTime>
  <Words>2163</Words>
  <Application>Microsoft Office PowerPoint</Application>
  <PresentationFormat>화면 슬라이드 쇼(4:3)</PresentationFormat>
  <Paragraphs>377</Paragraphs>
  <Slides>34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1" baseType="lpstr">
      <vt:lpstr>Adobe 고딕 Std B</vt:lpstr>
      <vt:lpstr>HY견고딕</vt:lpstr>
      <vt:lpstr>맑은 고딕</vt:lpstr>
      <vt:lpstr>Courier New</vt:lpstr>
      <vt:lpstr>Helvetica</vt:lpstr>
      <vt:lpstr>Wingdings</vt:lpstr>
      <vt:lpstr>양식_공청회_발표자료-총괄-양식</vt:lpstr>
      <vt:lpstr>Operating Systems </vt:lpstr>
      <vt:lpstr>PowerPoint 프레젠테이션</vt:lpstr>
      <vt:lpstr>What a happens when a program runs?</vt:lpstr>
      <vt:lpstr>Operating System (OS)</vt:lpstr>
      <vt:lpstr>Virtualization</vt:lpstr>
      <vt:lpstr>System call</vt:lpstr>
      <vt:lpstr>The OS is a resource manager.</vt:lpstr>
      <vt:lpstr>Virtualizing the CPU</vt:lpstr>
      <vt:lpstr>Virtualizing the CPU (Cont.)</vt:lpstr>
      <vt:lpstr>Virtualizing the CPU (Cont.)</vt:lpstr>
      <vt:lpstr>Virtualizing the CPU (Cont.)</vt:lpstr>
      <vt:lpstr>Virtualizing Memory</vt:lpstr>
      <vt:lpstr>Virtualizing Memory (Cont.)</vt:lpstr>
      <vt:lpstr>Virtualizing Memory (Cont.)</vt:lpstr>
      <vt:lpstr>Virtualizing Memory (Cont.)</vt:lpstr>
      <vt:lpstr>Virtualizing Memory (Cont.)</vt:lpstr>
      <vt:lpstr>The problem of Concurrency</vt:lpstr>
      <vt:lpstr>Concurrency Example</vt:lpstr>
      <vt:lpstr>Concurrency Example (Cont.)</vt:lpstr>
      <vt:lpstr>Concurrency Example (Cont.)</vt:lpstr>
      <vt:lpstr>Why is this happening?</vt:lpstr>
      <vt:lpstr>Persistence</vt:lpstr>
      <vt:lpstr>Persistence (Cont.)</vt:lpstr>
      <vt:lpstr>Persistence (Cont.)</vt:lpstr>
      <vt:lpstr>Design Goals</vt:lpstr>
      <vt:lpstr>Design Goals (Cont.)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What lies all these behind…</vt:lpstr>
      <vt:lpstr>What does OS deal with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Pintos Project</dc:title>
  <dc:subject/>
  <dc:creator>유진수 (jedisty@hanyang.ac.kr)</dc:creator>
  <cp:keywords/>
  <dc:description/>
  <cp:lastModifiedBy>준택 오</cp:lastModifiedBy>
  <cp:revision>4181</cp:revision>
  <cp:lastPrinted>2019-09-09T02:10:38Z</cp:lastPrinted>
  <dcterms:created xsi:type="dcterms:W3CDTF">2011-05-01T06:09:10Z</dcterms:created>
  <dcterms:modified xsi:type="dcterms:W3CDTF">2020-06-01T07:40:26Z</dcterms:modified>
  <cp:category/>
</cp:coreProperties>
</file>