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2"/>
  </p:notesMasterIdLst>
  <p:sldIdLst>
    <p:sldId id="2877" r:id="rId2"/>
    <p:sldId id="2372" r:id="rId3"/>
    <p:sldId id="2112" r:id="rId4"/>
    <p:sldId id="2113" r:id="rId5"/>
    <p:sldId id="2114" r:id="rId6"/>
    <p:sldId id="2115" r:id="rId7"/>
    <p:sldId id="2116" r:id="rId8"/>
    <p:sldId id="2117" r:id="rId9"/>
    <p:sldId id="2118" r:id="rId10"/>
    <p:sldId id="2119" r:id="rId11"/>
    <p:sldId id="2120" r:id="rId12"/>
    <p:sldId id="2121" r:id="rId13"/>
    <p:sldId id="3387" r:id="rId14"/>
    <p:sldId id="3388" r:id="rId15"/>
    <p:sldId id="3389" r:id="rId16"/>
    <p:sldId id="3390" r:id="rId17"/>
    <p:sldId id="3391" r:id="rId18"/>
    <p:sldId id="3392" r:id="rId19"/>
    <p:sldId id="3393" r:id="rId20"/>
    <p:sldId id="3394" r:id="rId21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64" autoAdjust="0"/>
    <p:restoredTop sz="91978" autoAdjust="0"/>
  </p:normalViewPr>
  <p:slideViewPr>
    <p:cSldViewPr>
      <p:cViewPr varScale="1">
        <p:scale>
          <a:sx n="193" d="100"/>
          <a:sy n="193" d="100"/>
        </p:scale>
        <p:origin x="70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The current Linux approach achieves similar goals in an alternate manner.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Fair-sharing scheduling, but spending little time making scheduling decision.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Scheduling uses about 5% of overall datacenter CPU time. (Study of Google datacenters, </a:t>
            </a:r>
            <a:r>
              <a:rPr lang="en-US" altLang="ko-KR" dirty="0" err="1"/>
              <a:t>Kanev</a:t>
            </a:r>
            <a:r>
              <a:rPr lang="en-US" altLang="ko-KR" dirty="0"/>
              <a:t> et al)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Recuing overhead is a key goal in modern scheduler architecture.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657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7297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750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만약 </a:t>
            </a:r>
            <a:r>
              <a:rPr lang="en-US" altLang="ko-KR" dirty="0"/>
              <a:t>2</a:t>
            </a:r>
            <a:r>
              <a:rPr lang="ko-KR" altLang="en-US" dirty="0"/>
              <a:t>개의 프로세스가 실행되고 있고</a:t>
            </a:r>
            <a:r>
              <a:rPr lang="en-US" altLang="ko-KR" dirty="0"/>
              <a:t>, </a:t>
            </a:r>
            <a:r>
              <a:rPr lang="ko-KR" altLang="en-US" dirty="0"/>
              <a:t>하나의 프로세스가 반복적으로 </a:t>
            </a:r>
            <a:r>
              <a:rPr lang="en-US" altLang="ko-KR" dirty="0"/>
              <a:t>Sleeping </a:t>
            </a:r>
            <a:r>
              <a:rPr lang="ko-KR" altLang="en-US" dirty="0"/>
              <a:t>상태에 들어간다고 가정하자</a:t>
            </a:r>
            <a:r>
              <a:rPr lang="en-US" altLang="ko-KR" dirty="0"/>
              <a:t>. </a:t>
            </a:r>
          </a:p>
          <a:p>
            <a:r>
              <a:rPr lang="en-US" altLang="ko-KR" dirty="0"/>
              <a:t>2 </a:t>
            </a:r>
            <a:r>
              <a:rPr lang="ko-KR" altLang="en-US" dirty="0"/>
              <a:t>개의 프로세스의 </a:t>
            </a:r>
            <a:r>
              <a:rPr lang="en-US" altLang="ko-KR" dirty="0"/>
              <a:t>vruntime</a:t>
            </a:r>
            <a:r>
              <a:rPr lang="ko-KR" altLang="en-US" dirty="0"/>
              <a:t>의 꾸준히 높아지고 남은 하나는 반복적으로 같은 </a:t>
            </a:r>
            <a:r>
              <a:rPr lang="en-US" altLang="ko-KR" dirty="0"/>
              <a:t>vruntime</a:t>
            </a:r>
            <a:r>
              <a:rPr lang="ko-KR" altLang="en-US" dirty="0"/>
              <a:t>을 할당 받는다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이로 인해 슬립 프로세스는 </a:t>
            </a:r>
            <a:r>
              <a:rPr lang="en-US" altLang="ko-KR" dirty="0"/>
              <a:t>CPU</a:t>
            </a:r>
            <a:r>
              <a:rPr lang="ko-KR" altLang="en-US" dirty="0"/>
              <a:t>를 할당 받지 못하였음에도 </a:t>
            </a:r>
            <a:r>
              <a:rPr lang="en-US" altLang="ko-KR" dirty="0"/>
              <a:t>vruntime</a:t>
            </a:r>
            <a:r>
              <a:rPr lang="ko-KR" altLang="en-US" dirty="0"/>
              <a:t>이 지속적으로 올라간다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816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D8453-7B88-4217-BA7B-2CBC395807F6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2020-06-01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Lottery Fairness Study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There are two jobs.</a:t>
            </a:r>
          </a:p>
          <a:p>
            <a:pPr lvl="1"/>
            <a:r>
              <a:rPr lang="en-US" altLang="ko-KR" dirty="0"/>
              <a:t>Each jobs has the same number of tickets (100).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88840"/>
            <a:ext cx="3672408" cy="332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모서리가 둥근 직사각형 6"/>
          <p:cNvSpPr/>
          <p:nvPr/>
        </p:nvSpPr>
        <p:spPr>
          <a:xfrm>
            <a:off x="1547664" y="5517232"/>
            <a:ext cx="6408712" cy="792088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When the job length is not very long,</a:t>
            </a:r>
          </a:p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average unfairness can be </a:t>
            </a:r>
            <a:r>
              <a:rPr lang="en-US" altLang="ko-KR" sz="16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quite severe</a:t>
            </a: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5324848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Deterministic Approach: Stride Scheduling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Stride</a:t>
            </a:r>
            <a:r>
              <a:rPr lang="en-US" altLang="ko-KR" dirty="0"/>
              <a:t> of each process</a:t>
            </a:r>
          </a:p>
          <a:p>
            <a:pPr lvl="1"/>
            <a:r>
              <a:rPr lang="en-US" altLang="ko-KR" dirty="0"/>
              <a:t>(A large number) / (the number of tickets of the process)</a:t>
            </a:r>
          </a:p>
          <a:p>
            <a:pPr lvl="1"/>
            <a:r>
              <a:rPr lang="en-US" altLang="ko-KR" dirty="0"/>
              <a:t>Example: A large number = 10,000</a:t>
            </a:r>
          </a:p>
          <a:p>
            <a:pPr lvl="2"/>
            <a:r>
              <a:rPr lang="en-US" altLang="ko-KR" dirty="0"/>
              <a:t>Process A has 100 tickets </a:t>
            </a:r>
            <a:r>
              <a:rPr lang="en-US" altLang="ko-KR" dirty="0">
                <a:sym typeface="Wingdings" pitchFamily="2" charset="2"/>
              </a:rPr>
              <a:t> stride of A is 100</a:t>
            </a:r>
          </a:p>
          <a:p>
            <a:pPr lvl="2"/>
            <a:r>
              <a:rPr lang="en-US" altLang="ko-KR" dirty="0">
                <a:sym typeface="Wingdings" pitchFamily="2" charset="2"/>
              </a:rPr>
              <a:t>Process B has 50 tickets  stride of B is 200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A process runs, increment a counter(=pass value) for it by its stride.</a:t>
            </a:r>
          </a:p>
          <a:p>
            <a:pPr lvl="1"/>
            <a:r>
              <a:rPr lang="en-US" altLang="ko-KR" dirty="0"/>
              <a:t>Pick the process to run that has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the lowest pass value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5190291"/>
            <a:ext cx="7992888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current =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remove_min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(queue); 	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pick client with minimum pass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schedule(current); 		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use resource for quantum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current-&gt;pass += current-&gt;stride;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compute next pass using stride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insert(queue, current); 	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put back into the queue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59832" y="6021288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pseudo code implementation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6110075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Stride Scheduling Example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1259632" y="1628800"/>
            <a:ext cx="6408712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6084168" y="910461"/>
            <a:ext cx="0" cy="345464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15616" y="90872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Pass(</a:t>
            </a:r>
            <a:r>
              <a:rPr lang="en-US" altLang="ko-KR" b="1" dirty="0">
                <a:solidFill>
                  <a:srgbClr val="C0504D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(stride=100)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1800" y="910461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Pass(</a:t>
            </a:r>
            <a:r>
              <a:rPr lang="en-US" altLang="ko-KR" b="1" dirty="0">
                <a:solidFill>
                  <a:srgbClr val="9BBB59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(stride=200)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7984" y="90872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Pass(</a:t>
            </a:r>
            <a:r>
              <a:rPr lang="en-US" altLang="ko-KR" b="1" dirty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(stride=40)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56176" y="9087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Who Runs?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31640" y="1700808"/>
            <a:ext cx="1152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15816" y="1700808"/>
            <a:ext cx="1152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44008" y="1707773"/>
            <a:ext cx="1152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28184" y="1700808"/>
            <a:ext cx="1152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rgbClr val="C0504D"/>
                </a:solidFill>
                <a:latin typeface="맑은 고딕" pitchFamily="50" charset="-127"/>
                <a:ea typeface="맑은 고딕" pitchFamily="50" charset="-127"/>
              </a:rPr>
              <a:t>A</a:t>
            </a:r>
          </a:p>
          <a:p>
            <a:pPr algn="ctr"/>
            <a:r>
              <a:rPr lang="en-US" altLang="ko-KR" b="1" dirty="0">
                <a:solidFill>
                  <a:srgbClr val="9BBB59"/>
                </a:solidFill>
                <a:latin typeface="맑은 고딕" pitchFamily="50" charset="-127"/>
                <a:ea typeface="맑은 고딕" pitchFamily="50" charset="-127"/>
              </a:rPr>
              <a:t>B</a:t>
            </a:r>
          </a:p>
          <a:p>
            <a:pPr algn="ctr"/>
            <a:r>
              <a:rPr lang="en-US" altLang="ko-KR" b="1" dirty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>
                <a:solidFill>
                  <a:srgbClr val="C0504D"/>
                </a:solidFill>
                <a:latin typeface="맑은 고딕" pitchFamily="50" charset="-127"/>
                <a:ea typeface="맑은 고딕" pitchFamily="50" charset="-127"/>
              </a:rPr>
              <a:t>A</a:t>
            </a:r>
          </a:p>
          <a:p>
            <a:pPr algn="ctr"/>
            <a:r>
              <a:rPr lang="en-US" altLang="ko-KR" b="1" dirty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</p:txBody>
      </p:sp>
      <p:sp>
        <p:nvSpPr>
          <p:cNvPr id="21" name="모서리가 둥근 직사각형 20"/>
          <p:cNvSpPr/>
          <p:nvPr/>
        </p:nvSpPr>
        <p:spPr>
          <a:xfrm>
            <a:off x="1511660" y="4741410"/>
            <a:ext cx="6264696" cy="1289180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Stride scheduling needs to maintain the per process pass value.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If new job enters with pass value 0 i</a:t>
            </a:r>
            <a:r>
              <a:rPr lang="en-US" altLang="ko-KR" sz="16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  <a:sym typeface="Wingdings" pitchFamily="2" charset="2"/>
              </a:rPr>
              <a:t>t will monopolize the CPU!</a:t>
            </a:r>
            <a:endParaRPr lang="en-US" sz="16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sz="16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Advantage of Lottery scheduling: no per-process state</a:t>
            </a:r>
          </a:p>
        </p:txBody>
      </p:sp>
    </p:spTree>
    <p:extLst>
      <p:ext uri="{BB962C8B-B14F-4D97-AF65-F5344CB8AC3E}">
        <p14:creationId xmlns:p14="http://schemas.microsoft.com/office/powerpoint/2010/main" val="211875754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Linux Completely Fair Scheduling (CFS)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Completely Fair Scheduling (CFS)</a:t>
            </a:r>
          </a:p>
          <a:p>
            <a:pPr lvl="1"/>
            <a:r>
              <a:rPr lang="en-US" altLang="ko-KR" dirty="0"/>
              <a:t>The current CPU scheduler in Linux</a:t>
            </a:r>
          </a:p>
          <a:p>
            <a:pPr lvl="1"/>
            <a:r>
              <a:rPr lang="en-US" altLang="ko-KR" dirty="0"/>
              <a:t>Non-fixed timeslice.</a:t>
            </a:r>
          </a:p>
          <a:p>
            <a:pPr lvl="2"/>
            <a:r>
              <a:rPr lang="en-US" altLang="ko-KR" dirty="0"/>
              <a:t>CFS assigns process`s timeslice a proportion of the processor.</a:t>
            </a:r>
          </a:p>
          <a:p>
            <a:pPr lvl="1"/>
            <a:r>
              <a:rPr lang="en-US" altLang="ko-KR" dirty="0"/>
              <a:t>Priority </a:t>
            </a:r>
          </a:p>
          <a:p>
            <a:pPr lvl="2"/>
            <a:r>
              <a:rPr lang="en-US" altLang="ko-KR" dirty="0"/>
              <a:t>Enables control over priority by using nice value.</a:t>
            </a:r>
          </a:p>
          <a:p>
            <a:pPr lvl="1"/>
            <a:r>
              <a:rPr lang="en-US" altLang="ko-KR" dirty="0"/>
              <a:t>Efficient data structure.</a:t>
            </a:r>
          </a:p>
          <a:p>
            <a:pPr lvl="2"/>
            <a:r>
              <a:rPr lang="en-US" altLang="ko-KR" dirty="0"/>
              <a:t>Use red-black tree for efficient search, insertion and deletion of a process. </a:t>
            </a:r>
          </a:p>
          <a:p>
            <a:pPr marL="914400" lvl="2" indent="0">
              <a:buNone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10519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Virtual runtime (vruntime)</a:t>
            </a:r>
          </a:p>
          <a:p>
            <a:pPr lvl="1"/>
            <a:r>
              <a:rPr lang="en-US" altLang="ko-KR" sz="1400" dirty="0"/>
              <a:t>Denote how long the process has been executing.</a:t>
            </a:r>
          </a:p>
          <a:p>
            <a:pPr lvl="1"/>
            <a:r>
              <a:rPr lang="en-US" altLang="ko-KR" sz="1400" dirty="0"/>
              <a:t>Per-process variable</a:t>
            </a:r>
          </a:p>
          <a:p>
            <a:pPr lvl="1"/>
            <a:r>
              <a:rPr lang="en-US" altLang="ko-KR" sz="1400" dirty="0"/>
              <a:t>Increase in </a:t>
            </a:r>
            <a:r>
              <a:rPr lang="en-US" altLang="ko-KR" sz="1400" b="1" dirty="0"/>
              <a:t>proportion with physical (real) time </a:t>
            </a:r>
            <a:r>
              <a:rPr lang="en-US" altLang="ko-KR" sz="1400" dirty="0"/>
              <a:t>when it runs.</a:t>
            </a:r>
          </a:p>
          <a:p>
            <a:pPr lvl="1"/>
            <a:r>
              <a:rPr lang="en-US" altLang="ko-KR" sz="1400" dirty="0"/>
              <a:t>CFS will pick the process with the </a:t>
            </a:r>
            <a:r>
              <a:rPr lang="en-US" altLang="ko-KR" sz="1400" b="1" dirty="0"/>
              <a:t>lowest vruntime </a:t>
            </a:r>
            <a:r>
              <a:rPr lang="en-US" altLang="ko-KR" sz="1400" dirty="0"/>
              <a:t>to run next.</a:t>
            </a:r>
          </a:p>
          <a:p>
            <a:r>
              <a:rPr lang="en-US" altLang="ko-KR" sz="1600" dirty="0"/>
              <a:t>sched_latency </a:t>
            </a:r>
          </a:p>
          <a:p>
            <a:pPr lvl="1"/>
            <a:r>
              <a:rPr lang="en-US" altLang="ko-KR" sz="1400" dirty="0"/>
              <a:t>A typical value is 48 (milliseconds)</a:t>
            </a:r>
          </a:p>
          <a:p>
            <a:pPr lvl="1"/>
            <a:r>
              <a:rPr lang="en-US" altLang="ko-KR" sz="1400" dirty="0"/>
              <a:t>process`s timeslice = sched_latency / (the number of process)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10442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908720"/>
            <a:ext cx="8786812" cy="5501258"/>
          </a:xfrm>
        </p:spPr>
        <p:txBody>
          <a:bodyPr/>
          <a:lstStyle/>
          <a:p>
            <a:pPr lvl="1"/>
            <a:r>
              <a:rPr lang="en-US" altLang="ko-KR" dirty="0"/>
              <a:t>Simple Example</a:t>
            </a:r>
          </a:p>
          <a:p>
            <a:pPr lvl="2"/>
            <a:r>
              <a:rPr lang="en-US" altLang="ko-KR" dirty="0"/>
              <a:t>4 processes ( A,B,C,D ) and then 2 processes(C,D) complete.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err="1"/>
              <a:t>min_granularity</a:t>
            </a:r>
            <a:endParaRPr lang="en-US" altLang="ko-KR" dirty="0"/>
          </a:p>
          <a:p>
            <a:pPr lvl="2"/>
            <a:r>
              <a:rPr lang="en-US" altLang="ko-KR" dirty="0"/>
              <a:t>The minimum timeslice ( 6ms)</a:t>
            </a:r>
          </a:p>
          <a:p>
            <a:pPr lvl="2"/>
            <a:r>
              <a:rPr lang="en-US" altLang="ko-KR" dirty="0"/>
              <a:t>Ensure that not too much time is spent in scheduling overhead, When there are too many processes running.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29CB289A-D342-45FB-AFD7-222962DE5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969" y="1988840"/>
            <a:ext cx="6342165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19723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Weight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Nice value</a:t>
            </a:r>
          </a:p>
          <a:p>
            <a:pPr lvl="2"/>
            <a:r>
              <a:rPr lang="en-US" altLang="ko-KR" dirty="0"/>
              <a:t>CFS enables controls over process priority.</a:t>
            </a:r>
          </a:p>
          <a:p>
            <a:pPr lvl="2"/>
            <a:r>
              <a:rPr lang="en-US" altLang="ko-KR" dirty="0"/>
              <a:t>Nice parameter is integer value and can be set from -20 to +19.</a:t>
            </a:r>
          </a:p>
          <a:p>
            <a:pPr lvl="2"/>
            <a:r>
              <a:rPr lang="en-US" altLang="ko-KR" dirty="0"/>
              <a:t>The nice value is mapped to a weight ( value is not important 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AEF130F-FAEA-4D72-A2CC-46494F916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566" y="3439280"/>
            <a:ext cx="5550366" cy="170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909331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Weighting (Niceness)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en-US" altLang="ko-KR" dirty="0"/>
                  <a:t>New timeslice formula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𝑡𝑖𝑚𝑒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𝑠𝑙𝑖𝑐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𝑤𝑒𝑖𝑔h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𝑤𝑒𝑖𝑔h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altLang="ko-K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𝑠𝑐h𝑒𝑑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𝑙𝑎𝑡𝑒𝑛𝑐𝑦</m:t>
                      </m:r>
                    </m:oMath>
                  </m:oMathPara>
                </a14:m>
                <a:endParaRPr lang="en-US" altLang="ko-KR" dirty="0"/>
              </a:p>
              <a:p>
                <a:pPr lvl="1"/>
                <a:r>
                  <a:rPr lang="en-US" altLang="ko-KR" dirty="0"/>
                  <a:t>Simple Example</a:t>
                </a:r>
              </a:p>
              <a:p>
                <a:pPr lvl="2"/>
                <a:r>
                  <a:rPr lang="en-US" altLang="ko-KR" dirty="0"/>
                  <a:t>Assign Process `A` a nice value of -5 and process `B` a nice value of 0.</a:t>
                </a:r>
              </a:p>
              <a:p>
                <a:pPr lvl="2"/>
                <a:endParaRPr lang="en-US" altLang="ko-KR" dirty="0"/>
              </a:p>
              <a:p>
                <a:pPr lvl="2"/>
                <a:endParaRPr lang="en-US" altLang="ko-KR" dirty="0"/>
              </a:p>
              <a:p>
                <a:pPr marL="457200" lvl="1" indent="0">
                  <a:buNone/>
                </a:pPr>
                <a:endParaRPr lang="en-US" altLang="ko-KR" dirty="0"/>
              </a:p>
              <a:p>
                <a:pPr marL="457200" lvl="1" indent="0">
                  <a:buNone/>
                </a:pPr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26C7046E-9B3C-4FE1-BEB8-3E2D297790B9}"/>
              </a:ext>
            </a:extLst>
          </p:cNvPr>
          <p:cNvGraphicFramePr>
            <a:graphicFrameLocks noGrp="1"/>
          </p:cNvGraphicFramePr>
          <p:nvPr/>
        </p:nvGraphicFramePr>
        <p:xfrm>
          <a:off x="1763688" y="393305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776">
                  <a:extLst>
                    <a:ext uri="{9D8B030D-6E8A-4147-A177-3AD203B41FA5}">
                      <a16:colId xmlns:a16="http://schemas.microsoft.com/office/drawing/2014/main" val="36692119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9591691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276549677"/>
                    </a:ext>
                  </a:extLst>
                </a:gridCol>
                <a:gridCol w="2183904">
                  <a:extLst>
                    <a:ext uri="{9D8B030D-6E8A-4147-A177-3AD203B41FA5}">
                      <a16:colId xmlns:a16="http://schemas.microsoft.com/office/drawing/2014/main" val="29756007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Process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nice value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weight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Time slice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554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3121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</a:t>
                      </a:r>
                      <a:r>
                        <a:rPr lang="en-US" altLang="ko-KR" sz="1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079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1024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en-US" altLang="ko-KR" sz="1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37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452519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vruntime</a:t>
            </a:r>
            <a:r>
              <a:rPr lang="en-US" altLang="ko-KR" dirty="0"/>
              <a:t> with weight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Weighting (Niceness)</a:t>
                </a:r>
              </a:p>
              <a:p>
                <a:pPr lvl="1"/>
                <a:r>
                  <a:rPr lang="en-US" altLang="ko-KR" dirty="0"/>
                  <a:t>vruntime formula</a:t>
                </a:r>
              </a:p>
              <a:p>
                <a:pPr lvl="2"/>
                <a:r>
                  <a:rPr lang="en-US" altLang="ko-KR" dirty="0"/>
                  <a:t>Calculate the actual run time. Scales it inversely by the weight of process.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800" b="0" i="1" smtClean="0">
                          <a:latin typeface="Cambria Math" panose="02040503050406030204" pitchFamily="18" charset="0"/>
                        </a:rPr>
                        <m:t>𝑣𝑟𝑢𝑛𝑡𝑖𝑚</m:t>
                      </m:r>
                      <m:sSub>
                        <m:sSubPr>
                          <m:ctrlP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1800" b="0" i="1" smtClean="0">
                          <a:latin typeface="Cambria Math" panose="02040503050406030204" pitchFamily="18" charset="0"/>
                        </a:rPr>
                        <m:t>𝑣𝑟𝑢𝑛𝑡𝑖𝑚</m:t>
                      </m:r>
                      <m:sSub>
                        <m:sSubPr>
                          <m:ctrlP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𝑤𝑒𝑖𝑔h</m:t>
                          </m:r>
                          <m:sSub>
                            <m:sSubPr>
                              <m:ctrlPr>
                                <a:rPr lang="en-US" altLang="ko-K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ko-K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𝑤𝑒𝑖𝑔h</m:t>
                          </m:r>
                          <m:sSub>
                            <m:sSubPr>
                              <m:ctrlPr>
                                <a:rPr lang="en-US" altLang="ko-K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ko-KR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US" altLang="ko-K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ko-K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𝑟𝑢𝑛𝑡𝑖𝑚</m:t>
                      </m:r>
                      <m:sSub>
                        <m:sSubPr>
                          <m:ctrlPr>
                            <a:rPr lang="en-US" altLang="ko-K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altLang="ko-KR" dirty="0"/>
              </a:p>
              <a:p>
                <a:pPr lvl="1"/>
                <a:r>
                  <a:rPr lang="en-US" altLang="ko-KR" dirty="0"/>
                  <a:t>Simple Example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114CF2F9-311D-4901-906F-97B3BE2BCC23}"/>
              </a:ext>
            </a:extLst>
          </p:cNvPr>
          <p:cNvGraphicFramePr>
            <a:graphicFrameLocks noGrp="1"/>
          </p:cNvGraphicFramePr>
          <p:nvPr/>
        </p:nvGraphicFramePr>
        <p:xfrm>
          <a:off x="1763688" y="393305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776">
                  <a:extLst>
                    <a:ext uri="{9D8B030D-6E8A-4147-A177-3AD203B41FA5}">
                      <a16:colId xmlns:a16="http://schemas.microsoft.com/office/drawing/2014/main" val="36692119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9591691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276549677"/>
                    </a:ext>
                  </a:extLst>
                </a:gridCol>
                <a:gridCol w="2183904">
                  <a:extLst>
                    <a:ext uri="{9D8B030D-6E8A-4147-A177-3AD203B41FA5}">
                      <a16:colId xmlns:a16="http://schemas.microsoft.com/office/drawing/2014/main" val="29756007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Process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nice value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weight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Accumulated value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554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3121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* runtime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079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1024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* runtime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37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042323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Structure of ready queue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Red-Black Tree</a:t>
            </a:r>
          </a:p>
          <a:p>
            <a:pPr lvl="1"/>
            <a:r>
              <a:rPr lang="en-US" altLang="ko-KR" dirty="0"/>
              <a:t>Balanced binary tree ( can address worst-case insertion )</a:t>
            </a:r>
          </a:p>
          <a:p>
            <a:pPr lvl="1"/>
            <a:r>
              <a:rPr lang="en-US" altLang="ko-KR" dirty="0"/>
              <a:t>Ordering of Red-Black Tree : O(log n)</a:t>
            </a:r>
          </a:p>
          <a:p>
            <a:pPr lvl="1"/>
            <a:r>
              <a:rPr lang="en-US" altLang="ko-KR" dirty="0"/>
              <a:t>Efficiently find the process with minimum virtual runtime.</a:t>
            </a:r>
          </a:p>
          <a:p>
            <a:pPr lvl="1"/>
            <a:r>
              <a:rPr lang="en-US" altLang="ko-KR" dirty="0"/>
              <a:t>Only running (or runnable) processes are kept therein.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008AC23-A748-46FA-B3E6-EC28FF2F75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6"/>
          <a:stretch/>
        </p:blipFill>
        <p:spPr>
          <a:xfrm>
            <a:off x="2254720" y="3647719"/>
            <a:ext cx="4634560" cy="230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33467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9: Scheduling: Proportional Share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81511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IO and sleeping process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Dealing with I/O and Sleeping processes</a:t>
            </a:r>
          </a:p>
          <a:p>
            <a:pPr lvl="1"/>
            <a:r>
              <a:rPr lang="en-US" altLang="ko-KR" dirty="0"/>
              <a:t>Avoid the situation where some process monopolizes the CPU, if process have significantly small vruntime after sleeping.</a:t>
            </a:r>
          </a:p>
          <a:p>
            <a:pPr lvl="1"/>
            <a:r>
              <a:rPr lang="en-US" altLang="ko-KR" dirty="0"/>
              <a:t>Set the vruntime of process to the minimum value found in tree when it wakes up.</a:t>
            </a:r>
          </a:p>
          <a:p>
            <a:pPr lvl="1"/>
            <a:r>
              <a:rPr lang="en-US" altLang="ko-KR" dirty="0"/>
              <a:t>Process that sleep for short periods of time frequently do not ever get their fair share of the CPU.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3363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Proportional Share Scheduler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Fair-share</a:t>
            </a:r>
            <a:r>
              <a:rPr lang="en-US" altLang="ko-KR" dirty="0"/>
              <a:t> scheduler</a:t>
            </a:r>
          </a:p>
          <a:p>
            <a:pPr lvl="1"/>
            <a:r>
              <a:rPr lang="en-US" altLang="ko-KR" dirty="0"/>
              <a:t>Guarantee that each job obtain </a:t>
            </a:r>
            <a:r>
              <a:rPr lang="en-US" altLang="ko-KR" i="1" dirty="0"/>
              <a:t>a certain percentage </a:t>
            </a:r>
            <a:r>
              <a:rPr lang="en-US" altLang="ko-KR" dirty="0"/>
              <a:t>of CPU time.</a:t>
            </a:r>
          </a:p>
          <a:p>
            <a:pPr lvl="1"/>
            <a:r>
              <a:rPr lang="en-US" altLang="ko-KR" dirty="0"/>
              <a:t>Not optimized for turnaround or response time</a:t>
            </a:r>
          </a:p>
          <a:p>
            <a:pPr lvl="1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81700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Concept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Tickets</a:t>
            </a:r>
          </a:p>
          <a:p>
            <a:pPr lvl="1"/>
            <a:r>
              <a:rPr lang="en-US" altLang="ko-KR" dirty="0"/>
              <a:t>Represent the share of a resource that a process should receive</a:t>
            </a:r>
          </a:p>
          <a:p>
            <a:pPr lvl="1"/>
            <a:r>
              <a:rPr lang="en-US" altLang="ko-KR" u="sng" dirty="0"/>
              <a:t>The percent of tickets</a:t>
            </a:r>
            <a:r>
              <a:rPr lang="en-US" altLang="ko-KR" dirty="0"/>
              <a:t> represents its share of the system resource in question.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Example</a:t>
            </a:r>
          </a:p>
          <a:p>
            <a:pPr lvl="1"/>
            <a:r>
              <a:rPr lang="en-US" altLang="ko-KR" dirty="0"/>
              <a:t>There are two processes, A and B.</a:t>
            </a:r>
          </a:p>
          <a:p>
            <a:pPr lvl="2"/>
            <a:r>
              <a:rPr lang="en-US" altLang="ko-KR" dirty="0"/>
              <a:t>Process A has 75 tickets </a:t>
            </a:r>
            <a:r>
              <a:rPr lang="en-US" altLang="ko-KR" dirty="0">
                <a:sym typeface="Wingdings" pitchFamily="2" charset="2"/>
              </a:rPr>
              <a:t> receive 75% of the CPU</a:t>
            </a:r>
            <a:endParaRPr lang="en-US" altLang="ko-KR" dirty="0"/>
          </a:p>
          <a:p>
            <a:pPr lvl="2"/>
            <a:r>
              <a:rPr lang="en-US" altLang="ko-KR" dirty="0"/>
              <a:t>Process B has 25 tickets </a:t>
            </a:r>
            <a:r>
              <a:rPr lang="en-US" altLang="ko-KR" dirty="0">
                <a:sym typeface="Wingdings" pitchFamily="2" charset="2"/>
              </a:rPr>
              <a:t> receive 25% of the CPU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512913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Lottery scheduling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scheduler picks </a:t>
            </a:r>
            <a:r>
              <a:rPr lang="en-US" altLang="ko-KR" u="sng" dirty="0"/>
              <a:t>a winning ticket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Load the state of that </a:t>
            </a:r>
            <a:r>
              <a:rPr lang="en-US" altLang="ko-KR" i="1" dirty="0"/>
              <a:t>winning process </a:t>
            </a:r>
            <a:r>
              <a:rPr lang="en-US" altLang="ko-KR" dirty="0"/>
              <a:t>and runs it.</a:t>
            </a:r>
          </a:p>
          <a:p>
            <a:r>
              <a:rPr lang="en-US" altLang="ko-KR" dirty="0"/>
              <a:t>Example</a:t>
            </a:r>
          </a:p>
          <a:p>
            <a:pPr lvl="1"/>
            <a:r>
              <a:rPr lang="en-US" altLang="ko-KR" dirty="0"/>
              <a:t>There are 100 tickets</a:t>
            </a:r>
          </a:p>
          <a:p>
            <a:pPr lvl="2"/>
            <a:r>
              <a:rPr lang="en-US" altLang="ko-KR" dirty="0"/>
              <a:t>Process A has 75 tickets: 0 ~ 74</a:t>
            </a:r>
          </a:p>
          <a:p>
            <a:pPr lvl="2"/>
            <a:r>
              <a:rPr lang="en-US" altLang="ko-KR" dirty="0"/>
              <a:t>Process B has 25 tickets: 75 ~ 99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25" name="그룹 24"/>
          <p:cNvGrpSpPr/>
          <p:nvPr/>
        </p:nvGrpSpPr>
        <p:grpSpPr>
          <a:xfrm>
            <a:off x="971600" y="3933056"/>
            <a:ext cx="7416824" cy="679443"/>
            <a:chOff x="539552" y="4353478"/>
            <a:chExt cx="7416824" cy="679443"/>
          </a:xfrm>
        </p:grpSpPr>
        <p:sp>
          <p:nvSpPr>
            <p:cNvPr id="7" name="TextBox 6"/>
            <p:cNvSpPr txBox="1"/>
            <p:nvPr/>
          </p:nvSpPr>
          <p:spPr>
            <a:xfrm>
              <a:off x="539552" y="4353478"/>
              <a:ext cx="23762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rgbClr val="1F497D"/>
                  </a:solidFill>
                  <a:latin typeface="맑은 고딕" pitchFamily="50" charset="-127"/>
                  <a:ea typeface="맑은 고딕" pitchFamily="50" charset="-127"/>
                </a:rPr>
                <a:t>Scheduler’s winning tickets:</a:t>
              </a:r>
              <a:endParaRPr lang="ko-KR" altLang="en-US" sz="1400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87824" y="4353478"/>
              <a:ext cx="49685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63  85  70  39  76  17  29  41  36  39  10  99  68  83  63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4056" y="4725144"/>
              <a:ext cx="23762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rgbClr val="1F497D"/>
                  </a:solidFill>
                  <a:latin typeface="맑은 고딕" pitchFamily="50" charset="-127"/>
                  <a:ea typeface="맑은 고딕" pitchFamily="50" charset="-127"/>
                </a:rPr>
                <a:t>Resulting scheduler:</a:t>
              </a:r>
              <a:endParaRPr lang="ko-KR" altLang="en-US" sz="1400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3958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6075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8192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0309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2426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72450" y="4720137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1479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4543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6660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8777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0894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93011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5128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89362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535954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26" name="모서리가 둥근 직사각형 25"/>
          <p:cNvSpPr/>
          <p:nvPr/>
        </p:nvSpPr>
        <p:spPr>
          <a:xfrm>
            <a:off x="971600" y="5085184"/>
            <a:ext cx="7224456" cy="792088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 longer these two jobs compete,</a:t>
            </a:r>
          </a:p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 more likely they are to achieve the desired percentages.</a:t>
            </a:r>
          </a:p>
        </p:txBody>
      </p:sp>
    </p:spTree>
    <p:extLst>
      <p:ext uri="{BB962C8B-B14F-4D97-AF65-F5344CB8AC3E}">
        <p14:creationId xmlns:p14="http://schemas.microsoft.com/office/powerpoint/2010/main" val="1767445247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Ticket Mechanisms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Ticket currency</a:t>
            </a:r>
          </a:p>
          <a:p>
            <a:pPr lvl="1"/>
            <a:r>
              <a:rPr lang="en-US" altLang="ko-KR" dirty="0"/>
              <a:t>A user allocates tickets among their own jobs in whatever currency they would like.</a:t>
            </a:r>
          </a:p>
          <a:p>
            <a:pPr lvl="1"/>
            <a:r>
              <a:rPr lang="en-US" altLang="ko-KR" dirty="0"/>
              <a:t>The system converts the currency into the correct global value.</a:t>
            </a:r>
          </a:p>
          <a:p>
            <a:pPr lvl="1"/>
            <a:r>
              <a:rPr lang="en-US" altLang="ko-KR" dirty="0"/>
              <a:t>Example</a:t>
            </a:r>
          </a:p>
          <a:p>
            <a:pPr lvl="2"/>
            <a:r>
              <a:rPr lang="en-US" altLang="ko-KR" dirty="0"/>
              <a:t>There are 200 tickets (Global currency)</a:t>
            </a:r>
          </a:p>
          <a:p>
            <a:pPr lvl="2"/>
            <a:r>
              <a:rPr lang="en-US" altLang="ko-KR" dirty="0"/>
              <a:t>Process A has 100 tickets</a:t>
            </a:r>
          </a:p>
          <a:p>
            <a:pPr lvl="2"/>
            <a:r>
              <a:rPr lang="en-US" altLang="ko-KR" dirty="0"/>
              <a:t>Process B has 100 tickets</a:t>
            </a:r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68318" y="4653136"/>
            <a:ext cx="5876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User A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 </a:t>
            </a:r>
            <a:r>
              <a:rPr lang="en-US" altLang="ko-KR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500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(A’s currency) to A1   </a:t>
            </a:r>
            <a:r>
              <a:rPr lang="en-US" altLang="ko-KR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50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(global currency)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	 </a:t>
            </a:r>
            <a:r>
              <a:rPr lang="en-US" altLang="ko-KR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500 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(A’s currency) to A2   </a:t>
            </a:r>
            <a:r>
              <a:rPr lang="en-US" altLang="ko-KR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50 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(global currency)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950" y="5435932"/>
            <a:ext cx="5868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User B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  </a:t>
            </a:r>
            <a:r>
              <a:rPr lang="en-US" altLang="ko-KR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10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(B’s currency) to B1  </a:t>
            </a:r>
            <a:r>
              <a:rPr lang="en-US" altLang="ko-KR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100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(global currency)</a:t>
            </a:r>
          </a:p>
        </p:txBody>
      </p:sp>
    </p:spTree>
    <p:extLst>
      <p:ext uri="{BB962C8B-B14F-4D97-AF65-F5344CB8AC3E}">
        <p14:creationId xmlns:p14="http://schemas.microsoft.com/office/powerpoint/2010/main" val="3058755603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Ticket Mechanisms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Ticket transfer</a:t>
            </a:r>
          </a:p>
          <a:p>
            <a:pPr lvl="1"/>
            <a:r>
              <a:rPr lang="en-US" altLang="ko-KR" dirty="0"/>
              <a:t>A process can temporarily </a:t>
            </a:r>
            <a:r>
              <a:rPr lang="en-US" altLang="ko-KR" u="sng" dirty="0"/>
              <a:t>hand off</a:t>
            </a:r>
            <a:r>
              <a:rPr lang="en-US" altLang="ko-KR" dirty="0"/>
              <a:t> </a:t>
            </a:r>
            <a:r>
              <a:rPr lang="en-US" altLang="ko-KR" i="1" dirty="0"/>
              <a:t>its tickets </a:t>
            </a:r>
            <a:r>
              <a:rPr lang="en-US" altLang="ko-KR" dirty="0"/>
              <a:t>to another process.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Ticket inflation</a:t>
            </a:r>
          </a:p>
          <a:p>
            <a:pPr lvl="1"/>
            <a:r>
              <a:rPr lang="en-US" altLang="ko-KR" dirty="0"/>
              <a:t>A process can </a:t>
            </a:r>
            <a:r>
              <a:rPr lang="en-US" altLang="ko-KR" u="sng" dirty="0"/>
              <a:t>temporarily raise or lower</a:t>
            </a:r>
            <a:r>
              <a:rPr lang="en-US" altLang="ko-KR" dirty="0"/>
              <a:t> the number of tickets it owns.</a:t>
            </a:r>
          </a:p>
          <a:p>
            <a:pPr lvl="1"/>
            <a:r>
              <a:rPr lang="en-US" altLang="ko-KR" dirty="0"/>
              <a:t>If any one process needs </a:t>
            </a:r>
            <a:r>
              <a:rPr lang="en-US" altLang="ko-KR" i="1" dirty="0"/>
              <a:t>more CPU time</a:t>
            </a:r>
            <a:r>
              <a:rPr lang="en-US" altLang="ko-KR" dirty="0"/>
              <a:t>, it can boost its tickets.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87331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Implementation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40276" y="730163"/>
            <a:ext cx="8786812" cy="5501258"/>
          </a:xfrm>
        </p:spPr>
        <p:txBody>
          <a:bodyPr/>
          <a:lstStyle/>
          <a:p>
            <a:r>
              <a:rPr lang="en-US" altLang="ko-KR" dirty="0"/>
              <a:t>Example: There are there processes, A, B, and C.</a:t>
            </a:r>
          </a:p>
          <a:p>
            <a:pPr lvl="1"/>
            <a:r>
              <a:rPr lang="en-US" altLang="ko-KR" dirty="0"/>
              <a:t>Keep the processes in a list</a:t>
            </a:r>
            <a:r>
              <a:rPr lang="ko-KR" altLang="en-US" dirty="0"/>
              <a:t> </a:t>
            </a:r>
            <a:r>
              <a:rPr lang="en-US" altLang="ko-KR" dirty="0"/>
              <a:t>sorted with the ticket size: highest ticket first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1411880" y="1984290"/>
            <a:ext cx="6184456" cy="868646"/>
            <a:chOff x="1622889" y="1556792"/>
            <a:chExt cx="6184456" cy="868646"/>
          </a:xfrm>
        </p:grpSpPr>
        <p:sp>
          <p:nvSpPr>
            <p:cNvPr id="6" name="TextBox 5"/>
            <p:cNvSpPr txBox="1"/>
            <p:nvPr/>
          </p:nvSpPr>
          <p:spPr>
            <a:xfrm>
              <a:off x="1622889" y="1844824"/>
              <a:ext cx="6447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head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8" name="직선 화살표 연결선 7"/>
            <p:cNvCxnSpPr/>
            <p:nvPr/>
          </p:nvCxnSpPr>
          <p:spPr>
            <a:xfrm>
              <a:off x="2267744" y="2029490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타원 8"/>
            <p:cNvSpPr/>
            <p:nvPr/>
          </p:nvSpPr>
          <p:spPr>
            <a:xfrm>
              <a:off x="2843808" y="1561438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err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Job:A</a:t>
              </a:r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Tix:100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0" name="직선 화살표 연결선 9"/>
            <p:cNvCxnSpPr/>
            <p:nvPr/>
          </p:nvCxnSpPr>
          <p:spPr>
            <a:xfrm>
              <a:off x="3719530" y="2024844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타원 10"/>
            <p:cNvSpPr/>
            <p:nvPr/>
          </p:nvSpPr>
          <p:spPr>
            <a:xfrm>
              <a:off x="4295594" y="1556792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err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Job:B</a:t>
              </a:r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Tix:50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2" name="직선 화살표 연결선 11"/>
            <p:cNvCxnSpPr/>
            <p:nvPr/>
          </p:nvCxnSpPr>
          <p:spPr>
            <a:xfrm>
              <a:off x="5169689" y="2024844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타원 12"/>
            <p:cNvSpPr/>
            <p:nvPr/>
          </p:nvSpPr>
          <p:spPr>
            <a:xfrm>
              <a:off x="5745753" y="1556792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err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Job:C</a:t>
              </a:r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Tix:250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25748" y="1844824"/>
              <a:ext cx="6815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NULL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>
            <a:xfrm>
              <a:off x="6618475" y="2029490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직사각형 16"/>
          <p:cNvSpPr/>
          <p:nvPr/>
        </p:nvSpPr>
        <p:spPr>
          <a:xfrm>
            <a:off x="611560" y="2965008"/>
            <a:ext cx="7992888" cy="34163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counter: used to track if we’ve found the winner yet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	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counter = </a:t>
            </a:r>
            <a:r>
              <a:rPr lang="en-US" altLang="ko-KR" sz="12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winner: use some call to a random number generator to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get a value, between 0 and the total # of tickets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	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winner =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getrandom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2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totaltickets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current: use this to walk through the list of jobs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	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*current = head;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loop until the sum of ticket values is &gt; the winner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	</a:t>
            </a:r>
            <a:r>
              <a:rPr lang="en-US" altLang="ko-KR" sz="12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(current) {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		counter = counter + current-&gt;tickets;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		</a:t>
            </a:r>
            <a:r>
              <a:rPr lang="en-US" altLang="ko-KR" sz="12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(counter &gt; winner)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			</a:t>
            </a:r>
            <a:r>
              <a:rPr lang="en-US" altLang="ko-KR" sz="12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break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found the winner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		current = current-&gt;next;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	}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’current’ is the winner: schedule it...</a:t>
            </a:r>
          </a:p>
        </p:txBody>
      </p:sp>
    </p:spTree>
    <p:extLst>
      <p:ext uri="{BB962C8B-B14F-4D97-AF65-F5344CB8AC3E}">
        <p14:creationId xmlns:p14="http://schemas.microsoft.com/office/powerpoint/2010/main" val="3647156670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Implementation (Cont.)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>
                    <a:latin typeface="Courier New" pitchFamily="49" charset="0"/>
                    <a:cs typeface="Courier New" pitchFamily="49" charset="0"/>
                  </a:rPr>
                  <a:t>U</a:t>
                </a:r>
                <a:r>
                  <a:rPr lang="en-US" altLang="ko-KR" dirty="0"/>
                  <a:t>: unfairness metric</a:t>
                </a:r>
              </a:p>
              <a:p>
                <a:pPr lvl="1"/>
                <a:r>
                  <a:rPr lang="en-US" altLang="ko-KR" dirty="0"/>
                  <a:t>The time the first job completes divided by the time that the second job completes.</a:t>
                </a:r>
              </a:p>
              <a:p>
                <a:r>
                  <a:rPr lang="en-US" altLang="ko-KR" dirty="0"/>
                  <a:t>Example:</a:t>
                </a:r>
              </a:p>
              <a:p>
                <a:pPr lvl="1"/>
                <a:r>
                  <a:rPr lang="en-US" altLang="ko-KR" dirty="0"/>
                  <a:t>There are two jobs, each jobs has runtime 10.</a:t>
                </a:r>
              </a:p>
              <a:p>
                <a:pPr lvl="2"/>
                <a:r>
                  <a:rPr lang="en-US" altLang="ko-KR" dirty="0"/>
                  <a:t>First job finishes at time 10</a:t>
                </a:r>
              </a:p>
              <a:p>
                <a:pPr lvl="2"/>
                <a:r>
                  <a:rPr lang="en-US" altLang="ko-KR" dirty="0"/>
                  <a:t>Second job finishes at time 20</a:t>
                </a:r>
              </a:p>
              <a:p>
                <a:pPr lvl="1"/>
                <a:r>
                  <a:rPr lang="en-US" altLang="ko-KR" b="0" dirty="0">
                    <a:latin typeface="Courier New" pitchFamily="49" charset="0"/>
                    <a:cs typeface="Courier New" pitchFamily="49" charset="0"/>
                  </a:rPr>
                  <a:t>U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altLang="ko-KR" b="0" i="1" smtClean="0">
                            <a:latin typeface="Cambria Math"/>
                          </a:rPr>
                          <m:t>20</m:t>
                        </m:r>
                      </m:den>
                    </m:f>
                    <m:r>
                      <a:rPr lang="en-US" altLang="ko-KR" b="0" i="1" smtClean="0">
                        <a:latin typeface="Cambria Math"/>
                      </a:rPr>
                      <m:t>=0.5</m:t>
                    </m:r>
                  </m:oMath>
                </a14:m>
                <a:endParaRPr lang="en-US" altLang="ko-KR" dirty="0"/>
              </a:p>
              <a:p>
                <a:pPr lvl="1"/>
                <a:r>
                  <a:rPr lang="en-US" altLang="ko-KR" dirty="0">
                    <a:latin typeface="Courier New" pitchFamily="49" charset="0"/>
                    <a:cs typeface="Courier New" pitchFamily="49" charset="0"/>
                  </a:rPr>
                  <a:t>U</a:t>
                </a:r>
                <a:r>
                  <a:rPr lang="en-US" altLang="ko-KR" dirty="0"/>
                  <a:t> will be close to 1 when both jobs finish at nearly the same time.</a:t>
                </a:r>
              </a:p>
              <a:p>
                <a:pPr lvl="1"/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47486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109963</TotalTime>
  <Words>1518</Words>
  <Application>Microsoft Office PowerPoint</Application>
  <PresentationFormat>화면 슬라이드 쇼(4:3)</PresentationFormat>
  <Paragraphs>298</Paragraphs>
  <Slides>20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30" baseType="lpstr">
      <vt:lpstr>Adobe 고딕 Std B</vt:lpstr>
      <vt:lpstr>HY견고딕</vt:lpstr>
      <vt:lpstr>굴림</vt:lpstr>
      <vt:lpstr>맑은 고딕</vt:lpstr>
      <vt:lpstr>Arial</vt:lpstr>
      <vt:lpstr>Cambria Math</vt:lpstr>
      <vt:lpstr>Courier New</vt:lpstr>
      <vt:lpstr>Helvetica</vt:lpstr>
      <vt:lpstr>Wingdings</vt:lpstr>
      <vt:lpstr>양식_공청회_발표자료-총괄-양식</vt:lpstr>
      <vt:lpstr>Operating Systems </vt:lpstr>
      <vt:lpstr>PowerPoint 프레젠테이션</vt:lpstr>
      <vt:lpstr>Proportional Share Scheduler</vt:lpstr>
      <vt:lpstr>Basic Concept</vt:lpstr>
      <vt:lpstr>Lottery scheduling</vt:lpstr>
      <vt:lpstr>Ticket Mechanisms</vt:lpstr>
      <vt:lpstr>Ticket Mechanisms (Cont.)</vt:lpstr>
      <vt:lpstr>Implementation</vt:lpstr>
      <vt:lpstr>Implementation (Cont.)</vt:lpstr>
      <vt:lpstr>Lottery Fairness Study</vt:lpstr>
      <vt:lpstr>Deterministic Approach: Stride Scheduling</vt:lpstr>
      <vt:lpstr>Stride Scheduling Example</vt:lpstr>
      <vt:lpstr>The Linux Completely Fair Scheduling (CFS)</vt:lpstr>
      <vt:lpstr>Basic </vt:lpstr>
      <vt:lpstr>Example </vt:lpstr>
      <vt:lpstr>Weight</vt:lpstr>
      <vt:lpstr>Weighting (Niceness)</vt:lpstr>
      <vt:lpstr>vruntime with weight</vt:lpstr>
      <vt:lpstr>Structure of ready queue</vt:lpstr>
      <vt:lpstr>IO and sleeping process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준택 오</cp:lastModifiedBy>
  <cp:revision>4146</cp:revision>
  <cp:lastPrinted>2019-09-09T02:10:38Z</cp:lastPrinted>
  <dcterms:created xsi:type="dcterms:W3CDTF">2011-05-01T06:09:10Z</dcterms:created>
  <dcterms:modified xsi:type="dcterms:W3CDTF">2020-06-01T07:46:49Z</dcterms:modified>
  <cp:category/>
</cp:coreProperties>
</file>